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4"/>
  </p:sldMasterIdLst>
  <p:notesMasterIdLst>
    <p:notesMasterId r:id="rId111"/>
  </p:notesMasterIdLst>
  <p:sldIdLst>
    <p:sldId id="256" r:id="rId5"/>
    <p:sldId id="261" r:id="rId6"/>
    <p:sldId id="434" r:id="rId7"/>
    <p:sldId id="270" r:id="rId8"/>
    <p:sldId id="378" r:id="rId9"/>
    <p:sldId id="379" r:id="rId10"/>
    <p:sldId id="413" r:id="rId11"/>
    <p:sldId id="390" r:id="rId12"/>
    <p:sldId id="399" r:id="rId13"/>
    <p:sldId id="408" r:id="rId14"/>
    <p:sldId id="380" r:id="rId15"/>
    <p:sldId id="381" r:id="rId16"/>
    <p:sldId id="382" r:id="rId17"/>
    <p:sldId id="435" r:id="rId18"/>
    <p:sldId id="383" r:id="rId19"/>
    <p:sldId id="397" r:id="rId20"/>
    <p:sldId id="391" r:id="rId21"/>
    <p:sldId id="398" r:id="rId22"/>
    <p:sldId id="401" r:id="rId23"/>
    <p:sldId id="405" r:id="rId24"/>
    <p:sldId id="406" r:id="rId25"/>
    <p:sldId id="409" r:id="rId26"/>
    <p:sldId id="410" r:id="rId27"/>
    <p:sldId id="403" r:id="rId28"/>
    <p:sldId id="404" r:id="rId29"/>
    <p:sldId id="402" r:id="rId30"/>
    <p:sldId id="407" r:id="rId31"/>
    <p:sldId id="392" r:id="rId32"/>
    <p:sldId id="504" r:id="rId33"/>
    <p:sldId id="396" r:id="rId34"/>
    <p:sldId id="424" r:id="rId35"/>
    <p:sldId id="385" r:id="rId36"/>
    <p:sldId id="384" r:id="rId37"/>
    <p:sldId id="547" r:id="rId38"/>
    <p:sldId id="411" r:id="rId39"/>
    <p:sldId id="508" r:id="rId40"/>
    <p:sldId id="415" r:id="rId41"/>
    <p:sldId id="436" r:id="rId42"/>
    <p:sldId id="437" r:id="rId43"/>
    <p:sldId id="438" r:id="rId44"/>
    <p:sldId id="442" r:id="rId45"/>
    <p:sldId id="446" r:id="rId46"/>
    <p:sldId id="419" r:id="rId47"/>
    <p:sldId id="473" r:id="rId48"/>
    <p:sldId id="474" r:id="rId49"/>
    <p:sldId id="477" r:id="rId50"/>
    <p:sldId id="478" r:id="rId51"/>
    <p:sldId id="475" r:id="rId52"/>
    <p:sldId id="479" r:id="rId53"/>
    <p:sldId id="476" r:id="rId54"/>
    <p:sldId id="464" r:id="rId55"/>
    <p:sldId id="465" r:id="rId56"/>
    <p:sldId id="480" r:id="rId57"/>
    <p:sldId id="481" r:id="rId58"/>
    <p:sldId id="482" r:id="rId59"/>
    <p:sldId id="469" r:id="rId60"/>
    <p:sldId id="466" r:id="rId61"/>
    <p:sldId id="467" r:id="rId62"/>
    <p:sldId id="468" r:id="rId63"/>
    <p:sldId id="483" r:id="rId64"/>
    <p:sldId id="432" r:id="rId65"/>
    <p:sldId id="433" r:id="rId66"/>
    <p:sldId id="505" r:id="rId67"/>
    <p:sldId id="548" r:id="rId68"/>
    <p:sldId id="463" r:id="rId69"/>
    <p:sldId id="497" r:id="rId70"/>
    <p:sldId id="512" r:id="rId71"/>
    <p:sldId id="489" r:id="rId72"/>
    <p:sldId id="485" r:id="rId73"/>
    <p:sldId id="509" r:id="rId74"/>
    <p:sldId id="510" r:id="rId75"/>
    <p:sldId id="501" r:id="rId76"/>
    <p:sldId id="498" r:id="rId77"/>
    <p:sldId id="503" r:id="rId78"/>
    <p:sldId id="421" r:id="rId79"/>
    <p:sldId id="499" r:id="rId80"/>
    <p:sldId id="500" r:id="rId81"/>
    <p:sldId id="518" r:id="rId82"/>
    <p:sldId id="517" r:id="rId83"/>
    <p:sldId id="519" r:id="rId84"/>
    <p:sldId id="520" r:id="rId85"/>
    <p:sldId id="484" r:id="rId86"/>
    <p:sldId id="521" r:id="rId87"/>
    <p:sldId id="490" r:id="rId88"/>
    <p:sldId id="542" r:id="rId89"/>
    <p:sldId id="543" r:id="rId90"/>
    <p:sldId id="544" r:id="rId91"/>
    <p:sldId id="545" r:id="rId92"/>
    <p:sldId id="546" r:id="rId93"/>
    <p:sldId id="527" r:id="rId94"/>
    <p:sldId id="528" r:id="rId95"/>
    <p:sldId id="529" r:id="rId96"/>
    <p:sldId id="530" r:id="rId97"/>
    <p:sldId id="531" r:id="rId98"/>
    <p:sldId id="523" r:id="rId99"/>
    <p:sldId id="524" r:id="rId100"/>
    <p:sldId id="525" r:id="rId101"/>
    <p:sldId id="491" r:id="rId102"/>
    <p:sldId id="533" r:id="rId103"/>
    <p:sldId id="532" r:id="rId104"/>
    <p:sldId id="526" r:id="rId105"/>
    <p:sldId id="537" r:id="rId106"/>
    <p:sldId id="538" r:id="rId107"/>
    <p:sldId id="539" r:id="rId108"/>
    <p:sldId id="502" r:id="rId109"/>
    <p:sldId id="389" r:id="rId110"/>
  </p:sldIdLst>
  <p:sldSz cx="12192000" cy="6858000"/>
  <p:notesSz cx="6692900" cy="9867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son, Sally" initials="RS" lastIdx="1" clrIdx="0">
    <p:extLst>
      <p:ext uri="{19B8F6BF-5375-455C-9EA6-DF929625EA0E}">
        <p15:presenceInfo xmlns:p15="http://schemas.microsoft.com/office/powerpoint/2012/main" userId="S-1-5-21-289890051-1308978032-336231458-15521" providerId="AD"/>
      </p:ext>
    </p:extLst>
  </p:cmAuthor>
  <p:cmAuthor id="2" name="Schwantner, Ursula" initials="SU" lastIdx="15" clrIdx="1">
    <p:extLst>
      <p:ext uri="{19B8F6BF-5375-455C-9EA6-DF929625EA0E}">
        <p15:presenceInfo xmlns:p15="http://schemas.microsoft.com/office/powerpoint/2012/main" userId="Schwantner, Ursula" providerId="None"/>
      </p:ext>
    </p:extLst>
  </p:cmAuthor>
  <p:cmAuthor id="3" name="Robertson, Sally" initials="SR" lastIdx="11" clrIdx="2">
    <p:extLst>
      <p:ext uri="{19B8F6BF-5375-455C-9EA6-DF929625EA0E}">
        <p15:presenceInfo xmlns:p15="http://schemas.microsoft.com/office/powerpoint/2012/main" userId="Robertson, Sally" providerId="None"/>
      </p:ext>
    </p:extLst>
  </p:cmAuthor>
  <p:cmAuthor id="4" name="Ramya Vivekanandan" initials="RV" lastIdx="3" clrIdx="3">
    <p:extLst>
      <p:ext uri="{19B8F6BF-5375-455C-9EA6-DF929625EA0E}">
        <p15:presenceInfo xmlns:p15="http://schemas.microsoft.com/office/powerpoint/2012/main" userId="S-1-5-21-88094858-919529-1617787245-689551" providerId="AD"/>
      </p:ext>
    </p:extLst>
  </p:cmAuthor>
  <p:cmAuthor id="5" name="Schwantner, Ursula" initials="SU [2]" lastIdx="4" clrIdx="4">
    <p:extLst>
      <p:ext uri="{19B8F6BF-5375-455C-9EA6-DF929625EA0E}">
        <p15:presenceInfo xmlns:p15="http://schemas.microsoft.com/office/powerpoint/2012/main" userId="S-1-5-21-289890051-1308978032-336231458-11606" providerId="AD"/>
      </p:ext>
    </p:extLst>
  </p:cmAuthor>
  <p:cmAuthor id="6" name="Bramich, Meredith" initials="BM" lastIdx="16" clrIdx="5">
    <p:extLst>
      <p:ext uri="{19B8F6BF-5375-455C-9EA6-DF929625EA0E}">
        <p15:presenceInfo xmlns:p15="http://schemas.microsoft.com/office/powerpoint/2012/main" userId="S-1-5-21-289890051-1308978032-336231458-79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4194"/>
    <a:srgbClr val="FCCD80"/>
    <a:srgbClr val="F9A416"/>
    <a:srgbClr val="B4408F"/>
    <a:srgbClr val="000000"/>
    <a:srgbClr val="0066FF"/>
    <a:srgbClr val="FFFFFF"/>
    <a:srgbClr val="B03492"/>
    <a:srgbClr val="F13D59"/>
    <a:srgbClr val="F03E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23" autoAdjust="0"/>
    <p:restoredTop sz="73815" autoAdjust="0"/>
  </p:normalViewPr>
  <p:slideViewPr>
    <p:cSldViewPr snapToGrid="0">
      <p:cViewPr varScale="1">
        <p:scale>
          <a:sx n="68" d="100"/>
          <a:sy n="68" d="100"/>
        </p:scale>
        <p:origin x="576" y="84"/>
      </p:cViewPr>
      <p:guideLst/>
    </p:cSldViewPr>
  </p:slideViewPr>
  <p:notesTextViewPr>
    <p:cViewPr>
      <p:scale>
        <a:sx n="3" d="2"/>
        <a:sy n="3" d="2"/>
      </p:scale>
      <p:origin x="0" y="0"/>
    </p:cViewPr>
  </p:notesTextViewPr>
  <p:sorterViewPr>
    <p:cViewPr>
      <p:scale>
        <a:sx n="100" d="100"/>
        <a:sy n="100" d="100"/>
      </p:scale>
      <p:origin x="0" y="-33666"/>
    </p:cViewPr>
  </p:sorterViewPr>
  <p:notesViewPr>
    <p:cSldViewPr snapToGrid="0">
      <p:cViewPr varScale="1">
        <p:scale>
          <a:sx n="55" d="100"/>
          <a:sy n="55" d="100"/>
        </p:scale>
        <p:origin x="2802"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microsoft.com/office/2016/11/relationships/changesInfo" Target="changesInfos/changesInfo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commentAuthors" Target="commentAuthor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slide" Target="slides/slide106.xml"/><Relationship Id="rId115"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mya Vivekanandan" userId="01fe35cb-43af-4aa8-8f39-78c15ea8a046" providerId="ADAL" clId="{60C6BF1C-642E-464E-9899-B351EA101395}"/>
    <pc:docChg chg="undo modSld">
      <pc:chgData name="Ramya Vivekanandan" userId="01fe35cb-43af-4aa8-8f39-78c15ea8a046" providerId="ADAL" clId="{60C6BF1C-642E-464E-9899-B351EA101395}" dt="2019-01-07T20:42:54.266" v="23" actId="20577"/>
      <pc:docMkLst>
        <pc:docMk/>
      </pc:docMkLst>
      <pc:sldChg chg="addCm modCm">
        <pc:chgData name="Ramya Vivekanandan" userId="01fe35cb-43af-4aa8-8f39-78c15ea8a046" providerId="ADAL" clId="{60C6BF1C-642E-464E-9899-B351EA101395}" dt="2019-01-07T20:40:16.791" v="3"/>
        <pc:sldMkLst>
          <pc:docMk/>
          <pc:sldMk cId="2064178571" sldId="334"/>
        </pc:sldMkLst>
      </pc:sldChg>
      <pc:sldChg chg="addCm modCm">
        <pc:chgData name="Ramya Vivekanandan" userId="01fe35cb-43af-4aa8-8f39-78c15ea8a046" providerId="ADAL" clId="{60C6BF1C-642E-464E-9899-B351EA101395}" dt="2019-01-07T20:42:16.790" v="5"/>
        <pc:sldMkLst>
          <pc:docMk/>
          <pc:sldMk cId="2870752526" sldId="339"/>
        </pc:sldMkLst>
      </pc:sldChg>
      <pc:sldChg chg="modSp">
        <pc:chgData name="Ramya Vivekanandan" userId="01fe35cb-43af-4aa8-8f39-78c15ea8a046" providerId="ADAL" clId="{60C6BF1C-642E-464E-9899-B351EA101395}" dt="2019-01-07T20:42:54.266" v="23" actId="20577"/>
        <pc:sldMkLst>
          <pc:docMk/>
          <pc:sldMk cId="3282528904" sldId="341"/>
        </pc:sldMkLst>
        <pc:spChg chg="mod">
          <ac:chgData name="Ramya Vivekanandan" userId="01fe35cb-43af-4aa8-8f39-78c15ea8a046" providerId="ADAL" clId="{60C6BF1C-642E-464E-9899-B351EA101395}" dt="2019-01-07T20:42:54.266" v="23" actId="20577"/>
          <ac:spMkLst>
            <pc:docMk/>
            <pc:sldMk cId="3282528904" sldId="341"/>
            <ac:spMk id="3" creationId="{00000000-0000-0000-0000-000000000000}"/>
          </ac:spMkLst>
        </pc:spChg>
      </pc:sldChg>
      <pc:sldChg chg="addCm modCm">
        <pc:chgData name="Ramya Vivekanandan" userId="01fe35cb-43af-4aa8-8f39-78c15ea8a046" providerId="ADAL" clId="{60C6BF1C-642E-464E-9899-B351EA101395}" dt="2019-01-07T20:38:28.310" v="1"/>
        <pc:sldMkLst>
          <pc:docMk/>
          <pc:sldMk cId="2036631631" sldId="3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00257" cy="495109"/>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791094" y="0"/>
            <a:ext cx="2900257" cy="495109"/>
          </a:xfrm>
          <a:prstGeom prst="rect">
            <a:avLst/>
          </a:prstGeom>
        </p:spPr>
        <p:txBody>
          <a:bodyPr vert="horz" lIns="91440" tIns="45720" rIns="91440" bIns="45720" rtlCol="0"/>
          <a:lstStyle>
            <a:lvl1pPr algn="r">
              <a:defRPr sz="1200"/>
            </a:lvl1pPr>
          </a:lstStyle>
          <a:p>
            <a:fld id="{7461D88A-14F1-4821-88AB-7CB44F82512A}" type="datetimeFigureOut">
              <a:rPr lang="en-AU" smtClean="0"/>
              <a:t>16/10/2019</a:t>
            </a:fld>
            <a:endParaRPr lang="en-AU" dirty="0"/>
          </a:p>
        </p:txBody>
      </p:sp>
      <p:sp>
        <p:nvSpPr>
          <p:cNvPr id="4" name="Slide Image Placeholder 3"/>
          <p:cNvSpPr>
            <a:spLocks noGrp="1" noRot="1" noChangeAspect="1"/>
          </p:cNvSpPr>
          <p:nvPr>
            <p:ph type="sldImg" idx="2"/>
          </p:nvPr>
        </p:nvSpPr>
        <p:spPr>
          <a:xfrm>
            <a:off x="387350" y="1233488"/>
            <a:ext cx="5918200" cy="333057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69290" y="4748927"/>
            <a:ext cx="5354320" cy="38854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372793"/>
            <a:ext cx="2900257" cy="495108"/>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791094" y="9372793"/>
            <a:ext cx="2900257" cy="495108"/>
          </a:xfrm>
          <a:prstGeom prst="rect">
            <a:avLst/>
          </a:prstGeom>
        </p:spPr>
        <p:txBody>
          <a:bodyPr vert="horz" lIns="91440" tIns="45720" rIns="91440" bIns="45720" rtlCol="0" anchor="b"/>
          <a:lstStyle>
            <a:lvl1pPr algn="r">
              <a:defRPr sz="1200"/>
            </a:lvl1pPr>
          </a:lstStyle>
          <a:p>
            <a:fld id="{24E4A8C5-FE95-48D6-9796-DAE80261D394}" type="slidenum">
              <a:rPr lang="en-AU" smtClean="0"/>
              <a:t>‹#›</a:t>
            </a:fld>
            <a:endParaRPr lang="en-AU" dirty="0"/>
          </a:p>
        </p:txBody>
      </p:sp>
    </p:spTree>
    <p:extLst>
      <p:ext uri="{BB962C8B-B14F-4D97-AF65-F5344CB8AC3E}">
        <p14:creationId xmlns:p14="http://schemas.microsoft.com/office/powerpoint/2010/main" val="2309710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globalpartnership.org/content/guidelines-education-sector-plan-development-grants"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smtClean="0"/>
              <a:t>[You may </a:t>
            </a:r>
            <a:r>
              <a:rPr lang="en-AU" i="1" baseline="0" dirty="0" smtClean="0"/>
              <a:t>add your organization name and/or logo to this first page.]</a:t>
            </a:r>
            <a:endParaRPr lang="en-AU" i="1" dirty="0" smtClean="0"/>
          </a:p>
        </p:txBody>
      </p:sp>
      <p:sp>
        <p:nvSpPr>
          <p:cNvPr id="4" name="Slide Number Placeholder 3"/>
          <p:cNvSpPr>
            <a:spLocks noGrp="1"/>
          </p:cNvSpPr>
          <p:nvPr>
            <p:ph type="sldNum" sz="quarter" idx="10"/>
          </p:nvPr>
        </p:nvSpPr>
        <p:spPr/>
        <p:txBody>
          <a:bodyPr/>
          <a:lstStyle/>
          <a:p>
            <a:fld id="{24E4A8C5-FE95-48D6-9796-DAE80261D394}" type="slidenum">
              <a:rPr lang="en-AU" smtClean="0"/>
              <a:t>1</a:t>
            </a:fld>
            <a:endParaRPr lang="en-AU" dirty="0"/>
          </a:p>
        </p:txBody>
      </p:sp>
    </p:spTree>
    <p:extLst>
      <p:ext uri="{BB962C8B-B14F-4D97-AF65-F5344CB8AC3E}">
        <p14:creationId xmlns:p14="http://schemas.microsoft.com/office/powerpoint/2010/main" val="859243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This definition shows clearly that an assessment system consists of much more than solely administering different types of assessment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Instead, the </a:t>
            </a:r>
            <a:r>
              <a:rPr lang="en-US" sz="1200" i="1" u="none" kern="1200" dirty="0" smtClean="0">
                <a:solidFill>
                  <a:schemeClr val="tx1"/>
                </a:solidFill>
                <a:effectLst/>
                <a:latin typeface="+mn-lt"/>
                <a:ea typeface="+mn-ea"/>
                <a:cs typeface="+mn-cs"/>
              </a:rPr>
              <a:t>quality of an assessment system</a:t>
            </a:r>
            <a:r>
              <a:rPr lang="en-US" sz="1200" u="none" kern="1200" dirty="0" smtClean="0">
                <a:solidFill>
                  <a:schemeClr val="tx1"/>
                </a:solidFill>
                <a:effectLst/>
                <a:latin typeface="+mn-lt"/>
                <a:ea typeface="+mn-ea"/>
                <a:cs typeface="+mn-cs"/>
              </a:rPr>
              <a:t> is determined by the quality of each single element, as well as their combined quality. This includes the linkages and interactions between the different elements of the assessment system, in order to gain and use high quality data for evidence-based decision making in policy and practice</a:t>
            </a:r>
            <a:r>
              <a:rPr lang="en-US" sz="1200" u="none" kern="1200" baseline="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rPr>
              <a:t>Clarke 2012).</a:t>
            </a:r>
            <a:endParaRPr lang="en-AU" sz="1200" u="non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BFC9F1-0093-40DD-8787-3AB2D04AB31E}" type="slidenum">
              <a:rPr lang="en-AU" smtClean="0"/>
              <a:t>10</a:t>
            </a:fld>
            <a:endParaRPr lang="en-AU" dirty="0"/>
          </a:p>
        </p:txBody>
      </p:sp>
    </p:spTree>
    <p:extLst>
      <p:ext uri="{BB962C8B-B14F-4D97-AF65-F5344CB8AC3E}">
        <p14:creationId xmlns:p14="http://schemas.microsoft.com/office/powerpoint/2010/main" val="34969720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AU" i="1" dirty="0" smtClean="0"/>
              <a:t>[Allow approximately</a:t>
            </a:r>
            <a:r>
              <a:rPr lang="en-AU" i="1" baseline="0" dirty="0" smtClean="0"/>
              <a:t> </a:t>
            </a:r>
            <a:r>
              <a:rPr lang="en-AU" b="1" i="1" baseline="0" dirty="0" smtClean="0"/>
              <a:t>15 minutes</a:t>
            </a:r>
            <a:r>
              <a:rPr lang="en-AU" i="1" baseline="0" dirty="0" smtClean="0"/>
              <a:t>.]</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en-AU" i="1" dirty="0" smtClean="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i="0" kern="1200" dirty="0" smtClean="0">
                <a:solidFill>
                  <a:schemeClr val="tx1"/>
                </a:solidFill>
                <a:effectLst/>
                <a:latin typeface="+mn-lt"/>
                <a:ea typeface="+mn-ea"/>
                <a:cs typeface="+mn-cs"/>
              </a:rPr>
              <a:t>Discuss in the plenary how the </a:t>
            </a:r>
            <a:r>
              <a:rPr lang="en-US" sz="1200" kern="1200" dirty="0" smtClean="0">
                <a:solidFill>
                  <a:schemeClr val="tx1"/>
                </a:solidFill>
                <a:effectLst/>
                <a:latin typeface="+mn-lt"/>
                <a:ea typeface="+mn-ea"/>
                <a:cs typeface="+mn-cs"/>
              </a:rPr>
              <a:t>risks and mitigation strategies template </a:t>
            </a:r>
            <a:r>
              <a:rPr lang="en-US" sz="1200" i="0" kern="1200" baseline="0" dirty="0" smtClean="0">
                <a:solidFill>
                  <a:schemeClr val="tx1"/>
                </a:solidFill>
                <a:effectLst/>
                <a:latin typeface="+mn-lt"/>
                <a:ea typeface="+mn-ea"/>
                <a:cs typeface="+mn-cs"/>
              </a:rPr>
              <a:t>will be completed following the training activities. </a:t>
            </a:r>
            <a:r>
              <a:rPr lang="en-US" sz="1200" i="1" kern="1200" baseline="0" dirty="0" smtClean="0">
                <a:solidFill>
                  <a:schemeClr val="tx1"/>
                </a:solidFill>
                <a:effectLst/>
                <a:latin typeface="+mn-lt"/>
                <a:ea typeface="+mn-ea"/>
                <a:cs typeface="+mn-cs"/>
              </a:rPr>
              <a:t>[In case the template has been completed during this activity, relate to point 3 about regularly updating the risks and mitigation strategies. Make sure </a:t>
            </a:r>
            <a:r>
              <a:rPr lang="en-AU" i="1" baseline="0" dirty="0" smtClean="0"/>
              <a:t>each team member knows which tasks she/he is responsible for.</a:t>
            </a:r>
            <a:r>
              <a:rPr lang="en-AU" i="1" dirty="0" smtClean="0"/>
              <a:t>]</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AU" i="1" dirty="0" smtClean="0"/>
          </a:p>
          <a:p>
            <a:pPr marL="171450" indent="-171450">
              <a:spcBef>
                <a:spcPts val="600"/>
              </a:spcBef>
              <a:buFont typeface="Arial" panose="020B0604020202020204" pitchFamily="34" charset="0"/>
              <a:buChar char="•"/>
            </a:pPr>
            <a:r>
              <a:rPr lang="en-US" sz="1200" kern="1200" dirty="0" smtClean="0">
                <a:solidFill>
                  <a:schemeClr val="tx1"/>
                </a:solidFill>
                <a:effectLst/>
                <a:latin typeface="+mn-lt"/>
                <a:ea typeface="+mn-ea"/>
                <a:cs typeface="+mn-cs"/>
              </a:rPr>
              <a:t>It is recommended that the risks and mitigation strategies template is shared with the ANLAS steering committee for information and input.</a:t>
            </a:r>
          </a:p>
          <a:p>
            <a:pPr marL="171450" indent="-171450">
              <a:spcBef>
                <a:spcPts val="600"/>
              </a:spcBef>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spcBef>
                <a:spcPts val="600"/>
              </a:spcBef>
              <a:buFont typeface="Arial" panose="020B0604020202020204" pitchFamily="34" charset="0"/>
              <a:buChar char="•"/>
            </a:pPr>
            <a:r>
              <a:rPr lang="en-GB"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risks and mitigation strategies template </a:t>
            </a:r>
            <a:r>
              <a:rPr lang="en-GB" sz="1200" kern="1200" dirty="0" smtClean="0">
                <a:solidFill>
                  <a:schemeClr val="tx1"/>
                </a:solidFill>
                <a:effectLst/>
                <a:latin typeface="+mn-lt"/>
                <a:ea typeface="+mn-ea"/>
                <a:cs typeface="+mn-cs"/>
              </a:rPr>
              <a:t>should be regularly updated throughout the ANLAS implementation process,</a:t>
            </a:r>
            <a:r>
              <a:rPr lang="en-GB" sz="1200" kern="1200" baseline="0" dirty="0" smtClean="0">
                <a:solidFill>
                  <a:schemeClr val="tx1"/>
                </a:solidFill>
                <a:effectLst/>
                <a:latin typeface="+mn-lt"/>
                <a:ea typeface="+mn-ea"/>
                <a:cs typeface="+mn-cs"/>
              </a:rPr>
              <a:t> and</a:t>
            </a:r>
            <a:r>
              <a:rPr lang="en-GB" sz="1200" kern="1200" dirty="0" smtClean="0">
                <a:solidFill>
                  <a:schemeClr val="tx1"/>
                </a:solidFill>
                <a:effectLst/>
                <a:latin typeface="+mn-lt"/>
                <a:ea typeface="+mn-ea"/>
                <a:cs typeface="+mn-cs"/>
              </a:rPr>
              <a:t> any changes</a:t>
            </a:r>
            <a:r>
              <a:rPr lang="en-GB" sz="1200" kern="1200" baseline="0" dirty="0" smtClean="0">
                <a:solidFill>
                  <a:schemeClr val="tx1"/>
                </a:solidFill>
                <a:effectLst/>
                <a:latin typeface="+mn-lt"/>
                <a:ea typeface="+mn-ea"/>
                <a:cs typeface="+mn-cs"/>
              </a:rPr>
              <a:t> in </a:t>
            </a:r>
            <a:r>
              <a:rPr lang="en-GB" sz="1200" kern="1200" dirty="0" smtClean="0">
                <a:solidFill>
                  <a:schemeClr val="tx1"/>
                </a:solidFill>
                <a:effectLst/>
                <a:latin typeface="+mn-lt"/>
                <a:ea typeface="+mn-ea"/>
                <a:cs typeface="+mn-cs"/>
              </a:rPr>
              <a:t>the implementation plan</a:t>
            </a:r>
            <a:r>
              <a:rPr lang="en-GB" sz="1200" kern="1200" baseline="0" dirty="0" smtClean="0">
                <a:solidFill>
                  <a:schemeClr val="tx1"/>
                </a:solidFill>
                <a:effectLst/>
                <a:latin typeface="+mn-lt"/>
                <a:ea typeface="+mn-ea"/>
                <a:cs typeface="+mn-cs"/>
              </a:rPr>
              <a:t> need to be considered and updated accordingly</a:t>
            </a:r>
            <a:r>
              <a:rPr lang="en-GB" sz="1200" kern="1200" dirty="0" smtClean="0">
                <a:solidFill>
                  <a:schemeClr val="tx1"/>
                </a:solidFill>
                <a:effectLst/>
                <a:latin typeface="+mn-lt"/>
                <a:ea typeface="+mn-ea"/>
                <a:cs typeface="+mn-cs"/>
              </a:rPr>
              <a:t>.</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4E4A8C5-FE95-48D6-9796-DAE80261D394}" type="slidenum">
              <a:rPr lang="en-AU" smtClean="0"/>
              <a:t>100</a:t>
            </a:fld>
            <a:endParaRPr lang="en-AU" dirty="0"/>
          </a:p>
        </p:txBody>
      </p:sp>
    </p:spTree>
    <p:extLst>
      <p:ext uri="{BB962C8B-B14F-4D97-AF65-F5344CB8AC3E}">
        <p14:creationId xmlns:p14="http://schemas.microsoft.com/office/powerpoint/2010/main" val="265327633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i="1" dirty="0" smtClean="0"/>
              <a:t>[The national team training agenda schedules a 15</a:t>
            </a:r>
            <a:r>
              <a:rPr lang="en-AU" b="1" i="1" baseline="0" dirty="0" smtClean="0"/>
              <a:t> minute</a:t>
            </a:r>
            <a:r>
              <a:rPr lang="en-AU" b="1" i="1" dirty="0" smtClean="0"/>
              <a:t> break at this stage. Adapt as needed.]</a:t>
            </a:r>
          </a:p>
          <a:p>
            <a:endParaRPr lang="en-AU" dirty="0"/>
          </a:p>
        </p:txBody>
      </p:sp>
      <p:sp>
        <p:nvSpPr>
          <p:cNvPr id="4" name="Slide Number Placeholder 3"/>
          <p:cNvSpPr>
            <a:spLocks noGrp="1"/>
          </p:cNvSpPr>
          <p:nvPr>
            <p:ph type="sldNum" sz="quarter" idx="10"/>
          </p:nvPr>
        </p:nvSpPr>
        <p:spPr/>
        <p:txBody>
          <a:bodyPr/>
          <a:lstStyle/>
          <a:p>
            <a:fld id="{24E4A8C5-FE95-48D6-9796-DAE80261D394}" type="slidenum">
              <a:rPr lang="en-AU" smtClean="0"/>
              <a:t>101</a:t>
            </a:fld>
            <a:endParaRPr lang="en-AU" dirty="0"/>
          </a:p>
        </p:txBody>
      </p:sp>
    </p:spTree>
    <p:extLst>
      <p:ext uri="{BB962C8B-B14F-4D97-AF65-F5344CB8AC3E}">
        <p14:creationId xmlns:p14="http://schemas.microsoft.com/office/powerpoint/2010/main" val="102252574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1" dirty="0" smtClean="0"/>
              <a:t>[Allow approximately 60 minutes for this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1" dirty="0" smtClean="0"/>
          </a:p>
          <a:p>
            <a:pPr marL="0" marR="0" lvl="0" indent="0" algn="l" defTabSz="914400" rtl="0" eaLnBrk="1" fontAlgn="auto" latinLnBrk="0" hangingPunct="1">
              <a:lnSpc>
                <a:spcPct val="100000"/>
              </a:lnSpc>
              <a:spcBef>
                <a:spcPts val="1200"/>
              </a:spcBef>
              <a:spcAft>
                <a:spcPts val="0"/>
              </a:spcAft>
              <a:buClrTx/>
              <a:buSzTx/>
              <a:buFontTx/>
              <a:buNone/>
              <a:tabLst/>
              <a:defRPr/>
            </a:pPr>
            <a:r>
              <a:rPr lang="en-AU" i="1" dirty="0" smtClean="0"/>
              <a:t>[Form three</a:t>
            </a:r>
            <a:r>
              <a:rPr lang="en-AU" i="1" baseline="0" dirty="0" smtClean="0"/>
              <a:t> groups (or adapt the number of groups as needed). </a:t>
            </a:r>
            <a:r>
              <a:rPr lang="en-AU" sz="1200" i="1" dirty="0" smtClean="0"/>
              <a:t>Allow approximately</a:t>
            </a:r>
            <a:r>
              <a:rPr lang="en-AU" sz="1200" i="1" baseline="0" dirty="0" smtClean="0"/>
              <a:t> </a:t>
            </a:r>
            <a:r>
              <a:rPr lang="en-AU" sz="1200" b="1" i="1" baseline="0" dirty="0" smtClean="0"/>
              <a:t>15 minutes </a:t>
            </a:r>
            <a:r>
              <a:rPr lang="en-AU" sz="1200" i="1" baseline="0" dirty="0" smtClean="0"/>
              <a:t>to form the groups and to review the budget template and the guidelines </a:t>
            </a:r>
            <a:r>
              <a:rPr lang="en-US" sz="1200" i="1" dirty="0" smtClean="0"/>
              <a:t>provided in sections 4.1.1d, 4.1.3e and 4.2.7 in the ANLAS manual</a:t>
            </a:r>
            <a:r>
              <a:rPr lang="en-AU" sz="1200" i="1" baseline="0" dirty="0" smtClean="0"/>
              <a:t>. If </a:t>
            </a:r>
            <a:r>
              <a:rPr lang="en-US" sz="1200" i="1" kern="1200" dirty="0" smtClean="0">
                <a:solidFill>
                  <a:schemeClr val="tx1"/>
                </a:solidFill>
                <a:effectLst/>
                <a:latin typeface="+mn-lt"/>
                <a:ea typeface="+mn-ea"/>
                <a:cs typeface="+mn-cs"/>
              </a:rPr>
              <a:t>budget pre-approval has</a:t>
            </a:r>
            <a:r>
              <a:rPr lang="en-US" sz="1200" i="1" kern="1200" baseline="0" dirty="0" smtClean="0">
                <a:solidFill>
                  <a:schemeClr val="tx1"/>
                </a:solidFill>
                <a:effectLst/>
                <a:latin typeface="+mn-lt"/>
                <a:ea typeface="+mn-ea"/>
                <a:cs typeface="+mn-cs"/>
              </a:rPr>
              <a:t> been </a:t>
            </a:r>
            <a:r>
              <a:rPr lang="en-US" sz="1200" i="1" kern="1200" dirty="0" smtClean="0">
                <a:solidFill>
                  <a:schemeClr val="tx1"/>
                </a:solidFill>
                <a:effectLst/>
                <a:latin typeface="+mn-lt"/>
                <a:ea typeface="+mn-ea"/>
                <a:cs typeface="+mn-cs"/>
              </a:rPr>
              <a:t>sought, this should also be taken into account.</a:t>
            </a:r>
            <a:r>
              <a:rPr lang="en-AU" sz="1200" i="1" baseline="0" dirty="0" smtClean="0"/>
              <a:t>]</a:t>
            </a:r>
            <a:endParaRPr lang="en-US" sz="1200" dirty="0" smtClean="0"/>
          </a:p>
        </p:txBody>
      </p:sp>
      <p:sp>
        <p:nvSpPr>
          <p:cNvPr id="4" name="Slide Number Placeholder 3"/>
          <p:cNvSpPr>
            <a:spLocks noGrp="1"/>
          </p:cNvSpPr>
          <p:nvPr>
            <p:ph type="sldNum" sz="quarter" idx="10"/>
          </p:nvPr>
        </p:nvSpPr>
        <p:spPr/>
        <p:txBody>
          <a:bodyPr/>
          <a:lstStyle/>
          <a:p>
            <a:fld id="{24E4A8C5-FE95-48D6-9796-DAE80261D394}" type="slidenum">
              <a:rPr lang="en-AU" smtClean="0"/>
              <a:t>102</a:t>
            </a:fld>
            <a:endParaRPr lang="en-AU" dirty="0"/>
          </a:p>
        </p:txBody>
      </p:sp>
    </p:spTree>
    <p:extLst>
      <p:ext uri="{BB962C8B-B14F-4D97-AF65-F5344CB8AC3E}">
        <p14:creationId xmlns:p14="http://schemas.microsoft.com/office/powerpoint/2010/main" val="7876458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1200"/>
              </a:spcAft>
              <a:buClrTx/>
              <a:buSzTx/>
              <a:buFont typeface="Arial" panose="020B0604020202020204" pitchFamily="34" charset="0"/>
              <a:buNone/>
              <a:tabLst/>
              <a:defRPr/>
            </a:pPr>
            <a:r>
              <a:rPr lang="en-AU" i="1" dirty="0" smtClean="0"/>
              <a:t>[Complete</a:t>
            </a:r>
            <a:r>
              <a:rPr lang="en-AU" i="1" baseline="0" dirty="0" smtClean="0"/>
              <a:t> the budget template following</a:t>
            </a:r>
            <a:r>
              <a:rPr lang="en-AU" sz="1200" i="1" baseline="0" dirty="0" smtClean="0"/>
              <a:t> the g</a:t>
            </a:r>
            <a:r>
              <a:rPr lang="en-AU" sz="1200" i="1" dirty="0" smtClean="0"/>
              <a:t>uidelines </a:t>
            </a:r>
            <a:r>
              <a:rPr lang="en-US" sz="1200" i="1" kern="1200" dirty="0" smtClean="0">
                <a:solidFill>
                  <a:schemeClr val="tx1"/>
                </a:solidFill>
                <a:effectLst/>
                <a:latin typeface="+mn-lt"/>
                <a:ea typeface="+mn-ea"/>
                <a:cs typeface="+mn-cs"/>
              </a:rPr>
              <a:t>provided in sections</a:t>
            </a:r>
            <a:r>
              <a:rPr lang="en-US" sz="1200" i="1" kern="1200" baseline="0" dirty="0" smtClean="0">
                <a:solidFill>
                  <a:schemeClr val="tx1"/>
                </a:solidFill>
                <a:effectLst/>
                <a:latin typeface="+mn-lt"/>
                <a:ea typeface="+mn-ea"/>
                <a:cs typeface="+mn-cs"/>
              </a:rPr>
              <a:t> </a:t>
            </a:r>
            <a:r>
              <a:rPr lang="en-US" sz="1200" i="1" dirty="0" smtClean="0"/>
              <a:t>4.1.1d, 4.1.3e and 4.2.7 </a:t>
            </a:r>
            <a:r>
              <a:rPr lang="en-US" sz="1200" i="1" kern="1200" dirty="0" smtClean="0">
                <a:solidFill>
                  <a:schemeClr val="tx1"/>
                </a:solidFill>
                <a:effectLst/>
                <a:latin typeface="+mn-lt"/>
                <a:ea typeface="+mn-ea"/>
                <a:cs typeface="+mn-cs"/>
              </a:rPr>
              <a:t>in</a:t>
            </a:r>
            <a:r>
              <a:rPr lang="en-US" sz="1200" i="1" kern="1200" baseline="0" dirty="0" smtClean="0">
                <a:solidFill>
                  <a:schemeClr val="tx1"/>
                </a:solidFill>
                <a:effectLst/>
                <a:latin typeface="+mn-lt"/>
                <a:ea typeface="+mn-ea"/>
                <a:cs typeface="+mn-cs"/>
              </a:rPr>
              <a:t> the ANLAS manual. Alternatively countries may </a:t>
            </a:r>
            <a:r>
              <a:rPr lang="en-US" sz="1200" i="1" kern="1200" dirty="0" smtClean="0">
                <a:solidFill>
                  <a:schemeClr val="tx1"/>
                </a:solidFill>
                <a:effectLst/>
                <a:latin typeface="+mn-lt"/>
                <a:ea typeface="+mn-ea"/>
                <a:cs typeface="+mn-cs"/>
              </a:rPr>
              <a:t>choose to use their own budgeting templates. </a:t>
            </a:r>
            <a:r>
              <a:rPr lang="en-US" sz="1200" b="0" i="1" baseline="0" dirty="0" smtClean="0"/>
              <a:t>Allow approximately </a:t>
            </a:r>
            <a:r>
              <a:rPr lang="en-US" sz="1200" b="1" i="1" baseline="0" dirty="0" smtClean="0"/>
              <a:t>30 minutes</a:t>
            </a:r>
            <a:r>
              <a:rPr lang="en-US" sz="1200" b="0" i="1" baseline="0" dirty="0" smtClean="0"/>
              <a:t>. </a:t>
            </a:r>
            <a:r>
              <a:rPr lang="en-US" sz="1200" i="1" kern="1200" dirty="0" smtClean="0">
                <a:solidFill>
                  <a:schemeClr val="tx1"/>
                </a:solidFill>
                <a:effectLst/>
                <a:latin typeface="+mn-lt"/>
                <a:ea typeface="+mn-ea"/>
                <a:cs typeface="+mn-cs"/>
              </a:rPr>
              <a:t>Continue to complete the budget</a:t>
            </a:r>
            <a:r>
              <a:rPr lang="en-US" sz="1200" i="1" kern="1200" baseline="0" dirty="0" smtClean="0">
                <a:solidFill>
                  <a:schemeClr val="tx1"/>
                </a:solidFill>
                <a:effectLst/>
                <a:latin typeface="+mn-lt"/>
                <a:ea typeface="+mn-ea"/>
                <a:cs typeface="+mn-cs"/>
              </a:rPr>
              <a:t> </a:t>
            </a:r>
            <a:r>
              <a:rPr lang="en-AU" i="1" baseline="0" dirty="0" smtClean="0"/>
              <a:t>template </a:t>
            </a:r>
            <a:r>
              <a:rPr lang="en-US" sz="1200" i="1" kern="1200" baseline="0" dirty="0" smtClean="0">
                <a:solidFill>
                  <a:schemeClr val="tx1"/>
                </a:solidFill>
                <a:effectLst/>
                <a:latin typeface="+mn-lt"/>
                <a:ea typeface="+mn-ea"/>
                <a:cs typeface="+mn-cs"/>
              </a:rPr>
              <a:t>following the training activities.</a:t>
            </a:r>
            <a:r>
              <a:rPr lang="en-US" sz="1200" i="1"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600"/>
              </a:spcBef>
              <a:spcAft>
                <a:spcPts val="1200"/>
              </a:spcAft>
              <a:buClrTx/>
              <a:buSzTx/>
              <a:buFont typeface="Arial" panose="020B0604020202020204" pitchFamily="34" charset="0"/>
              <a:buNone/>
              <a:tabLst/>
              <a:defRPr/>
            </a:pPr>
            <a:endParaRPr lang="en-US" sz="1200" i="1"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en-US" sz="1200" dirty="0" smtClean="0"/>
              <a:t>For each phase, each group should identify the</a:t>
            </a:r>
            <a:r>
              <a:rPr lang="en-US" sz="1200" baseline="0" dirty="0" smtClean="0"/>
              <a:t> main tasks that will incur expenses.</a:t>
            </a: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en-US" sz="1200" baseline="0" dirty="0" smtClean="0"/>
              <a:t>Complete the budget template, indicating the information required. </a:t>
            </a:r>
            <a:r>
              <a:rPr lang="en-US" sz="1200" i="1" baseline="0" dirty="0" smtClean="0"/>
              <a:t>[See section 4.2.7 in the ANLAS manual.]</a:t>
            </a: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budget template can be customized as needed.</a:t>
            </a:r>
          </a:p>
          <a:p>
            <a:pPr marL="171450" indent="-171450">
              <a:spcBef>
                <a:spcPts val="600"/>
              </a:spcBef>
              <a:buFont typeface="Arial" panose="020B0604020202020204" pitchFamily="34" charset="0"/>
              <a:buChar char="•"/>
            </a:pPr>
            <a:r>
              <a:rPr lang="en-US" sz="1200" kern="1200" dirty="0" smtClean="0">
                <a:solidFill>
                  <a:schemeClr val="tx1"/>
                </a:solidFill>
                <a:effectLst/>
                <a:latin typeface="+mn-lt"/>
                <a:ea typeface="+mn-ea"/>
                <a:cs typeface="+mn-cs"/>
              </a:rPr>
              <a:t>Consider</a:t>
            </a:r>
            <a:r>
              <a:rPr lang="en-US"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ny updates to the original budget estimate provided at the pre-approval stage.</a:t>
            </a:r>
            <a:endParaRPr lang="en-AU"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sz="1200" baseline="0" dirty="0" smtClean="0"/>
          </a:p>
        </p:txBody>
      </p:sp>
      <p:sp>
        <p:nvSpPr>
          <p:cNvPr id="4" name="Slide Number Placeholder 3"/>
          <p:cNvSpPr>
            <a:spLocks noGrp="1"/>
          </p:cNvSpPr>
          <p:nvPr>
            <p:ph type="sldNum" sz="quarter" idx="10"/>
          </p:nvPr>
        </p:nvSpPr>
        <p:spPr/>
        <p:txBody>
          <a:bodyPr/>
          <a:lstStyle/>
          <a:p>
            <a:fld id="{24E4A8C5-FE95-48D6-9796-DAE80261D394}" type="slidenum">
              <a:rPr lang="en-AU" smtClean="0"/>
              <a:t>103</a:t>
            </a:fld>
            <a:endParaRPr lang="en-AU" dirty="0"/>
          </a:p>
        </p:txBody>
      </p:sp>
    </p:spTree>
    <p:extLst>
      <p:ext uri="{BB962C8B-B14F-4D97-AF65-F5344CB8AC3E}">
        <p14:creationId xmlns:p14="http://schemas.microsoft.com/office/powerpoint/2010/main" val="193034151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AU" i="1" dirty="0" smtClean="0"/>
              <a:t>[Allow approximately</a:t>
            </a:r>
            <a:r>
              <a:rPr lang="en-AU" i="1" baseline="0" dirty="0" smtClean="0"/>
              <a:t> </a:t>
            </a:r>
            <a:r>
              <a:rPr lang="en-AU" b="1" i="1" baseline="0" dirty="0" smtClean="0"/>
              <a:t>15 minutes</a:t>
            </a:r>
            <a:r>
              <a:rPr lang="en-AU" i="1" baseline="0" dirty="0" smtClean="0"/>
              <a:t>.]</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en-AU" dirty="0" smtClean="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i="0" kern="1200" dirty="0" smtClean="0">
                <a:solidFill>
                  <a:schemeClr val="tx1"/>
                </a:solidFill>
                <a:effectLst/>
                <a:latin typeface="+mn-lt"/>
                <a:ea typeface="+mn-ea"/>
                <a:cs typeface="+mn-cs"/>
              </a:rPr>
              <a:t>Discuss in the plenary how the budget</a:t>
            </a:r>
            <a:r>
              <a:rPr lang="en-US" sz="1200" i="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template </a:t>
            </a:r>
            <a:r>
              <a:rPr lang="en-US" sz="1200" i="0" kern="1200" baseline="0" dirty="0" smtClean="0">
                <a:solidFill>
                  <a:schemeClr val="tx1"/>
                </a:solidFill>
                <a:effectLst/>
                <a:latin typeface="+mn-lt"/>
                <a:ea typeface="+mn-ea"/>
                <a:cs typeface="+mn-cs"/>
              </a:rPr>
              <a:t>will be completed following the training activities. </a:t>
            </a:r>
            <a:r>
              <a:rPr lang="en-US" sz="1200" i="1" kern="1200" baseline="0" dirty="0" smtClean="0">
                <a:solidFill>
                  <a:schemeClr val="tx1"/>
                </a:solidFill>
                <a:effectLst/>
                <a:latin typeface="+mn-lt"/>
                <a:ea typeface="+mn-ea"/>
                <a:cs typeface="+mn-cs"/>
              </a:rPr>
              <a:t>[In case the template has been completed during this activity, relate to point 2 about consulting the steering committee. Make sure </a:t>
            </a:r>
            <a:r>
              <a:rPr lang="en-AU" i="1" baseline="0" dirty="0" smtClean="0"/>
              <a:t>each team member knows which tasks she/he is responsible for.</a:t>
            </a:r>
            <a:r>
              <a:rPr lang="en-AU" i="1" dirty="0" smtClean="0"/>
              <a:t>]</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It is recommended that the ANLAS steering committee is consulted about the final budget.</a:t>
            </a:r>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E4A8C5-FE95-48D6-9796-DAE80261D394}" type="slidenum">
              <a:rPr lang="en-AU" smtClean="0"/>
              <a:t>104</a:t>
            </a:fld>
            <a:endParaRPr lang="en-AU" dirty="0"/>
          </a:p>
        </p:txBody>
      </p:sp>
    </p:spTree>
    <p:extLst>
      <p:ext uri="{BB962C8B-B14F-4D97-AF65-F5344CB8AC3E}">
        <p14:creationId xmlns:p14="http://schemas.microsoft.com/office/powerpoint/2010/main" val="379301399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smtClean="0"/>
              <a:t>[Completion of day 2. Facilitate</a:t>
            </a:r>
            <a:r>
              <a:rPr lang="en-AU" i="1" baseline="0" dirty="0" smtClean="0"/>
              <a:t> a short round of feedback and provide an outlook on completing the planning activities. Make sure each team member knows which tasks she/he is responsible for and by when the tasks need to be completed.</a:t>
            </a:r>
            <a:r>
              <a:rPr lang="en-AU" i="1" dirty="0" smtClean="0"/>
              <a:t>]</a:t>
            </a:r>
            <a:endParaRPr lang="en-AU" i="1" dirty="0"/>
          </a:p>
        </p:txBody>
      </p:sp>
      <p:sp>
        <p:nvSpPr>
          <p:cNvPr id="4" name="Slide Number Placeholder 3"/>
          <p:cNvSpPr>
            <a:spLocks noGrp="1"/>
          </p:cNvSpPr>
          <p:nvPr>
            <p:ph type="sldNum" sz="quarter" idx="10"/>
          </p:nvPr>
        </p:nvSpPr>
        <p:spPr/>
        <p:txBody>
          <a:bodyPr/>
          <a:lstStyle/>
          <a:p>
            <a:fld id="{24E4A8C5-FE95-48D6-9796-DAE80261D394}" type="slidenum">
              <a:rPr lang="en-AU" smtClean="0"/>
              <a:t>105</a:t>
            </a:fld>
            <a:endParaRPr lang="en-AU" dirty="0"/>
          </a:p>
        </p:txBody>
      </p:sp>
    </p:spTree>
    <p:extLst>
      <p:ext uri="{BB962C8B-B14F-4D97-AF65-F5344CB8AC3E}">
        <p14:creationId xmlns:p14="http://schemas.microsoft.com/office/powerpoint/2010/main" val="316730851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[Add any references used in the presentation</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using Chicago style referencing (see section 4.6.2 in the ANLAS manual for more information).]</a:t>
            </a:r>
            <a:endParaRPr lang="en-AU" i="1" dirty="0"/>
          </a:p>
        </p:txBody>
      </p:sp>
      <p:sp>
        <p:nvSpPr>
          <p:cNvPr id="4" name="Slide Number Placeholder 3"/>
          <p:cNvSpPr>
            <a:spLocks noGrp="1"/>
          </p:cNvSpPr>
          <p:nvPr>
            <p:ph type="sldNum" sz="quarter" idx="10"/>
          </p:nvPr>
        </p:nvSpPr>
        <p:spPr/>
        <p:txBody>
          <a:bodyPr/>
          <a:lstStyle/>
          <a:p>
            <a:fld id="{24E4A8C5-FE95-48D6-9796-DAE80261D394}" type="slidenum">
              <a:rPr lang="en-AU" smtClean="0"/>
              <a:t>106</a:t>
            </a:fld>
            <a:endParaRPr lang="en-AU" dirty="0"/>
          </a:p>
        </p:txBody>
      </p:sp>
    </p:spTree>
    <p:extLst>
      <p:ext uri="{BB962C8B-B14F-4D97-AF65-F5344CB8AC3E}">
        <p14:creationId xmlns:p14="http://schemas.microsoft.com/office/powerpoint/2010/main" val="2115895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smtClean="0"/>
              <a:t>[See chapter</a:t>
            </a:r>
            <a:r>
              <a:rPr lang="en-AU" i="1" baseline="0" dirty="0" smtClean="0"/>
              <a:t> 1 of the ANLAS manual for more information.]</a:t>
            </a:r>
            <a:endParaRPr lang="en-AU" i="1" dirty="0"/>
          </a:p>
        </p:txBody>
      </p:sp>
      <p:sp>
        <p:nvSpPr>
          <p:cNvPr id="4" name="Slide Number Placeholder 3"/>
          <p:cNvSpPr>
            <a:spLocks noGrp="1"/>
          </p:cNvSpPr>
          <p:nvPr>
            <p:ph type="sldNum" sz="quarter" idx="10"/>
          </p:nvPr>
        </p:nvSpPr>
        <p:spPr/>
        <p:txBody>
          <a:bodyPr/>
          <a:lstStyle/>
          <a:p>
            <a:fld id="{BB6451F8-7F68-4A62-AC10-DD8B6DEBF8A7}" type="slidenum">
              <a:rPr lang="en-AU" smtClean="0"/>
              <a:t>11</a:t>
            </a:fld>
            <a:endParaRPr lang="en-AU" dirty="0"/>
          </a:p>
        </p:txBody>
      </p:sp>
    </p:spTree>
    <p:extLst>
      <p:ext uri="{BB962C8B-B14F-4D97-AF65-F5344CB8AC3E}">
        <p14:creationId xmlns:p14="http://schemas.microsoft.com/office/powerpoint/2010/main" val="3827580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9290" y="4748927"/>
            <a:ext cx="5354320" cy="4166606"/>
          </a:xfrm>
        </p:spPr>
        <p:txBody>
          <a:bodyPr/>
          <a:lstStyle/>
          <a:p>
            <a:r>
              <a:rPr lang="en-US" sz="1200" i="0" u="none" kern="1200" dirty="0" smtClean="0">
                <a:solidFill>
                  <a:schemeClr val="tx1"/>
                </a:solidFill>
                <a:effectLst/>
                <a:latin typeface="+mn-lt"/>
                <a:ea typeface="+mn-ea"/>
                <a:cs typeface="+mn-cs"/>
              </a:rPr>
              <a:t>This</a:t>
            </a:r>
            <a:r>
              <a:rPr lang="en-US" sz="1200" i="0" u="none" kern="1200" baseline="0" dirty="0" smtClean="0">
                <a:solidFill>
                  <a:schemeClr val="tx1"/>
                </a:solidFill>
                <a:effectLst/>
                <a:latin typeface="+mn-lt"/>
                <a:ea typeface="+mn-ea"/>
                <a:cs typeface="+mn-cs"/>
              </a:rPr>
              <a:t> focus </a:t>
            </a:r>
            <a:r>
              <a:rPr lang="en-US" sz="1200" i="0" u="none" kern="1200" dirty="0" smtClean="0">
                <a:solidFill>
                  <a:schemeClr val="tx1"/>
                </a:solidFill>
                <a:effectLst/>
                <a:latin typeface="+mn-lt"/>
                <a:ea typeface="+mn-ea"/>
                <a:cs typeface="+mn-cs"/>
              </a:rPr>
              <a:t>is illustrated in the </a:t>
            </a:r>
            <a:r>
              <a:rPr lang="en-US" sz="1200" b="1" i="0" u="none" kern="1200" dirty="0" smtClean="0">
                <a:solidFill>
                  <a:schemeClr val="tx1"/>
                </a:solidFill>
                <a:effectLst/>
                <a:latin typeface="+mn-lt"/>
                <a:ea typeface="+mn-ea"/>
                <a:cs typeface="+mn-cs"/>
              </a:rPr>
              <a:t>ANLAS model, </a:t>
            </a:r>
            <a:r>
              <a:rPr lang="en-US" sz="1200" i="0" u="none" kern="1200" dirty="0" smtClean="0">
                <a:solidFill>
                  <a:schemeClr val="tx1"/>
                </a:solidFill>
                <a:effectLst/>
                <a:latin typeface="+mn-lt"/>
                <a:ea typeface="+mn-ea"/>
                <a:cs typeface="+mn-cs"/>
              </a:rPr>
              <a:t>w</a:t>
            </a:r>
            <a:r>
              <a:rPr lang="en-US" sz="1200" i="0" u="none" kern="1200" baseline="0" dirty="0" smtClean="0">
                <a:solidFill>
                  <a:schemeClr val="tx1"/>
                </a:solidFill>
                <a:effectLst/>
                <a:latin typeface="+mn-lt"/>
                <a:ea typeface="+mn-ea"/>
                <a:cs typeface="+mn-cs"/>
              </a:rPr>
              <a:t>hich </a:t>
            </a:r>
            <a:r>
              <a:rPr lang="en-US" sz="1200" i="0" u="none" kern="1200" dirty="0" smtClean="0">
                <a:solidFill>
                  <a:schemeClr val="tx1"/>
                </a:solidFill>
                <a:effectLst/>
                <a:latin typeface="+mn-lt"/>
                <a:ea typeface="+mn-ea"/>
                <a:cs typeface="+mn-cs"/>
              </a:rPr>
              <a:t>provides the framework for the qualitative analysis of national learning assessment systems (ACER 2019).</a:t>
            </a:r>
          </a:p>
          <a:p>
            <a:endParaRPr lang="en-US" sz="1200" i="0" u="non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u="none" kern="1200" dirty="0" smtClean="0">
                <a:solidFill>
                  <a:schemeClr val="tx1"/>
                </a:solidFill>
                <a:effectLst/>
                <a:latin typeface="+mn-lt"/>
                <a:ea typeface="+mn-ea"/>
                <a:cs typeface="+mn-cs"/>
              </a:rPr>
              <a:t>The three dimensions – context of the assessment system, quality of assessment programs and coherence of the assessment system – and the cross-dimensional element of application of knowledge and 21</a:t>
            </a:r>
            <a:r>
              <a:rPr lang="en-US" sz="1200" i="0" u="none" kern="1200" baseline="30000" dirty="0" smtClean="0">
                <a:solidFill>
                  <a:schemeClr val="tx1"/>
                </a:solidFill>
                <a:effectLst/>
                <a:latin typeface="+mn-lt"/>
                <a:ea typeface="+mn-ea"/>
                <a:cs typeface="+mn-cs"/>
              </a:rPr>
              <a:t>st</a:t>
            </a:r>
            <a:r>
              <a:rPr lang="en-US" sz="1200" i="0" u="none" kern="1200" dirty="0" smtClean="0">
                <a:solidFill>
                  <a:schemeClr val="tx1"/>
                </a:solidFill>
                <a:effectLst/>
                <a:latin typeface="+mn-lt"/>
                <a:ea typeface="+mn-ea"/>
                <a:cs typeface="+mn-cs"/>
              </a:rPr>
              <a:t> century skills are integrated to favor the use of assessment data in education policy and practice, with the ultimate aim to improve learning.</a:t>
            </a:r>
            <a:endParaRPr lang="en-AU" sz="1200" i="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endParaRPr>
          </a:p>
          <a:p>
            <a:endParaRPr lang="en-US" sz="1200" kern="1200" dirty="0" smtClean="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The dimension </a:t>
            </a:r>
            <a:r>
              <a:rPr lang="en-US" sz="1200" i="1"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Context of the assessment system</a:t>
            </a:r>
            <a:r>
              <a:rPr lang="en-US" sz="1200" i="0" u="none" strike="noStrike" kern="1200" baseline="0" dirty="0" smtClean="0">
                <a:solidFill>
                  <a:schemeClr val="tx1"/>
                </a:solidFill>
                <a:effectLst>
                  <a:glow>
                    <a:srgbClr val="000000"/>
                  </a:glow>
                  <a:outerShdw sx="0" sy="0">
                    <a:srgbClr val="000000"/>
                  </a:outerShdw>
                  <a:reflection stA="0" endPos="0" fadeDir="0" sx="0" sy="0"/>
                </a:effectLst>
                <a:latin typeface="+mn-lt"/>
                <a:ea typeface="+mn-ea"/>
                <a:cs typeface="+mn-cs"/>
              </a:rPr>
              <a:t> </a:t>
            </a:r>
            <a:r>
              <a:rPr lang="en-AU" baseline="0" dirty="0" smtClean="0"/>
              <a:t>covers four key areas: </a:t>
            </a:r>
            <a:r>
              <a:rPr lang="en-AU" i="1" baseline="0" dirty="0" smtClean="0"/>
              <a:t>[read key areas from slide].</a:t>
            </a:r>
          </a:p>
          <a:p>
            <a:pPr marL="171450" lvl="0" indent="-171450" fontAlgn="base">
              <a:buFont typeface="Arial" panose="020B0604020202020204" pitchFamily="34" charset="0"/>
              <a:buChar char="•"/>
            </a:pPr>
            <a:r>
              <a:rPr lang="en-AU" baseline="0" dirty="0" smtClean="0"/>
              <a:t>The dimension </a:t>
            </a:r>
            <a:r>
              <a:rPr lang="en-US" sz="1200" i="1"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Quality of assessment programs</a:t>
            </a:r>
            <a:r>
              <a:rPr lang="en-US" sz="1200" i="1" u="none" strike="noStrike" kern="1200" baseline="0" dirty="0" smtClean="0">
                <a:solidFill>
                  <a:schemeClr val="tx1"/>
                </a:solidFill>
                <a:effectLst>
                  <a:glow>
                    <a:srgbClr val="000000"/>
                  </a:glow>
                  <a:outerShdw sx="0" sy="0">
                    <a:srgbClr val="000000"/>
                  </a:outerShdw>
                  <a:reflection stA="0" endPos="0" fadeDir="0" sx="0" sy="0"/>
                </a:effectLst>
                <a:latin typeface="+mn-lt"/>
                <a:ea typeface="+mn-ea"/>
                <a:cs typeface="+mn-cs"/>
              </a:rPr>
              <a:t> </a:t>
            </a:r>
            <a:r>
              <a:rPr lang="en-US" sz="1200" i="0" u="none" strike="noStrike" kern="1200" baseline="0" dirty="0" smtClean="0">
                <a:solidFill>
                  <a:schemeClr val="tx1"/>
                </a:solidFill>
                <a:effectLst>
                  <a:glow>
                    <a:srgbClr val="000000"/>
                  </a:glow>
                  <a:outerShdw sx="0" sy="0">
                    <a:srgbClr val="000000"/>
                  </a:outerShdw>
                  <a:reflection stA="0" endPos="0" fadeDir="0" sx="0" sy="0"/>
                </a:effectLst>
                <a:latin typeface="+mn-lt"/>
                <a:ea typeface="+mn-ea"/>
                <a:cs typeface="+mn-cs"/>
              </a:rPr>
              <a:t>covers important quality aspects of </a:t>
            </a:r>
            <a:r>
              <a:rPr lang="en-US" sz="120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large-scale assessment</a:t>
            </a:r>
            <a:r>
              <a:rPr lang="en-US" sz="1200" u="none" strike="noStrike" kern="1200" baseline="0" dirty="0" smtClean="0">
                <a:solidFill>
                  <a:schemeClr val="tx1"/>
                </a:solidFill>
                <a:effectLst>
                  <a:glow>
                    <a:srgbClr val="000000"/>
                  </a:glow>
                  <a:outerShdw sx="0" sy="0">
                    <a:srgbClr val="000000"/>
                  </a:outerShdw>
                  <a:reflection stA="0" endPos="0" fadeDir="0" sx="0" sy="0"/>
                </a:effectLst>
                <a:latin typeface="+mn-lt"/>
                <a:ea typeface="+mn-ea"/>
                <a:cs typeface="+mn-cs"/>
              </a:rPr>
              <a:t> and</a:t>
            </a:r>
            <a:r>
              <a:rPr lang="en-US" sz="120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 examinations, and classroom assessment.</a:t>
            </a:r>
            <a:endParaRPr lang="en-AU" sz="120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endParaRPr>
          </a:p>
          <a:p>
            <a:pPr marL="171450" lvl="0" indent="-171450" fontAlgn="base">
              <a:buFont typeface="Arial" panose="020B0604020202020204" pitchFamily="34" charset="0"/>
              <a:buChar char="•"/>
            </a:pPr>
            <a:r>
              <a:rPr lang="en-US" sz="1200" i="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The third dimension </a:t>
            </a:r>
            <a:r>
              <a:rPr lang="en-US" sz="1200" i="1"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Coherence of the assessment system </a:t>
            </a:r>
            <a:r>
              <a:rPr lang="en-US" sz="120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covers four key</a:t>
            </a:r>
            <a:r>
              <a:rPr lang="en-US" sz="1200" u="none" strike="noStrike" kern="1200" baseline="0" dirty="0" smtClean="0">
                <a:solidFill>
                  <a:schemeClr val="tx1"/>
                </a:solidFill>
                <a:effectLst>
                  <a:glow>
                    <a:srgbClr val="000000"/>
                  </a:glow>
                  <a:outerShdw sx="0" sy="0">
                    <a:srgbClr val="000000"/>
                  </a:outerShdw>
                  <a:reflection stA="0" endPos="0" fadeDir="0" sx="0" sy="0"/>
                </a:effectLst>
                <a:latin typeface="+mn-lt"/>
                <a:ea typeface="+mn-ea"/>
                <a:cs typeface="+mn-cs"/>
              </a:rPr>
              <a:t> areas that relate to the </a:t>
            </a:r>
            <a:r>
              <a:rPr lang="en-US" sz="1200" u="none" kern="1200" dirty="0" smtClean="0">
                <a:solidFill>
                  <a:schemeClr val="tx1"/>
                </a:solidFill>
                <a:effectLst/>
                <a:latin typeface="+mn-lt"/>
                <a:ea typeface="+mn-ea"/>
                <a:cs typeface="+mn-cs"/>
              </a:rPr>
              <a:t>extent to which the assessment system is consistent with important aspects of the broader education system and within the assessment system:</a:t>
            </a:r>
            <a:r>
              <a:rPr lang="en-US" sz="1200" u="none" kern="1200" baseline="0" dirty="0" smtClean="0">
                <a:solidFill>
                  <a:schemeClr val="tx1"/>
                </a:solidFill>
                <a:effectLst/>
                <a:latin typeface="+mn-lt"/>
                <a:ea typeface="+mn-ea"/>
                <a:cs typeface="+mn-cs"/>
              </a:rPr>
              <a:t> </a:t>
            </a:r>
            <a:r>
              <a:rPr lang="en-AU" i="1" baseline="0" dirty="0" smtClean="0"/>
              <a:t>[read key areas from slide]</a:t>
            </a:r>
          </a:p>
          <a:p>
            <a:pPr marL="171450" lvl="0" indent="-171450" fontAlgn="base">
              <a:buFont typeface="Arial" panose="020B0604020202020204" pitchFamily="34" charset="0"/>
              <a:buChar char="•"/>
            </a:pPr>
            <a:endParaRPr lang="en-AU" i="1" baseline="0" dirty="0" smtClean="0"/>
          </a:p>
          <a:p>
            <a:pPr marL="0" lvl="0" indent="0" fontAlgn="base">
              <a:buFont typeface="Arial" panose="020B0604020202020204" pitchFamily="34" charset="0"/>
              <a:buNone/>
            </a:pPr>
            <a:r>
              <a:rPr lang="en-US" sz="1200" u="none" dirty="0" smtClean="0"/>
              <a:t>The</a:t>
            </a:r>
            <a:r>
              <a:rPr lang="en-US" sz="1200" u="none" baseline="0" dirty="0" smtClean="0"/>
              <a:t> a</a:t>
            </a:r>
            <a:r>
              <a:rPr lang="en-US" sz="1200" u="none" dirty="0" smtClean="0"/>
              <a:t>pplication of knowledge</a:t>
            </a:r>
            <a:r>
              <a:rPr lang="en-US" sz="1200" u="none" baseline="0" dirty="0" smtClean="0"/>
              <a:t> and 21</a:t>
            </a:r>
            <a:r>
              <a:rPr lang="en-US" sz="1200" u="none" baseline="30000" dirty="0" smtClean="0"/>
              <a:t>st</a:t>
            </a:r>
            <a:r>
              <a:rPr lang="en-US" sz="1200" u="none" baseline="0" dirty="0" smtClean="0"/>
              <a:t> century skills is an </a:t>
            </a:r>
            <a:r>
              <a:rPr lang="en-US" sz="1200" b="0" u="none" baseline="0" dirty="0" smtClean="0"/>
              <a:t>i</a:t>
            </a:r>
            <a:r>
              <a:rPr lang="en-US" sz="1200" b="0" u="none" dirty="0" smtClean="0"/>
              <a:t>mportant cross-dimensional element </a:t>
            </a:r>
            <a:r>
              <a:rPr lang="en-US" sz="1200" u="none" dirty="0" smtClean="0"/>
              <a:t>of ANLAS.</a:t>
            </a:r>
            <a:endParaRPr lang="en-AU" u="none" baseline="0" dirty="0" smtClean="0"/>
          </a:p>
        </p:txBody>
      </p:sp>
      <p:sp>
        <p:nvSpPr>
          <p:cNvPr id="4" name="Slide Number Placeholder 3"/>
          <p:cNvSpPr>
            <a:spLocks noGrp="1"/>
          </p:cNvSpPr>
          <p:nvPr>
            <p:ph type="sldNum" sz="quarter" idx="10"/>
          </p:nvPr>
        </p:nvSpPr>
        <p:spPr/>
        <p:txBody>
          <a:bodyPr/>
          <a:lstStyle/>
          <a:p>
            <a:fld id="{BB6451F8-7F68-4A62-AC10-DD8B6DEBF8A7}" type="slidenum">
              <a:rPr lang="en-AU" smtClean="0"/>
              <a:t>12</a:t>
            </a:fld>
            <a:endParaRPr lang="en-AU" dirty="0"/>
          </a:p>
        </p:txBody>
      </p:sp>
    </p:spTree>
    <p:extLst>
      <p:ext uri="{BB962C8B-B14F-4D97-AF65-F5344CB8AC3E}">
        <p14:creationId xmlns:p14="http://schemas.microsoft.com/office/powerpoint/2010/main" val="3053472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 important element of ANLAS that is relevant to all three dimensions is the application of knowledge and 21</a:t>
            </a:r>
            <a:r>
              <a:rPr lang="en-US" sz="1200" kern="1200" baseline="30000" dirty="0" smtClean="0">
                <a:solidFill>
                  <a:schemeClr val="tx1"/>
                </a:solidFill>
                <a:effectLst/>
                <a:latin typeface="+mn-lt"/>
                <a:ea typeface="+mn-ea"/>
                <a:cs typeface="+mn-cs"/>
              </a:rPr>
              <a:t>st </a:t>
            </a:r>
            <a:r>
              <a:rPr lang="en-US" sz="1200" kern="1200" dirty="0" smtClean="0">
                <a:solidFill>
                  <a:schemeClr val="tx1"/>
                </a:solidFill>
                <a:effectLst/>
                <a:latin typeface="+mn-lt"/>
                <a:ea typeface="+mn-ea"/>
                <a:cs typeface="+mn-cs"/>
              </a:rPr>
              <a:t>century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US" sz="1200" kern="1200" dirty="0" smtClean="0">
                <a:solidFill>
                  <a:schemeClr val="tx1"/>
                </a:solidFill>
                <a:effectLst/>
                <a:latin typeface="+mn-lt"/>
                <a:ea typeface="+mn-ea"/>
                <a:cs typeface="+mn-cs"/>
              </a:rPr>
              <a:t>It is an increasing priority for countries around the world to assess the skills that contribute to the holistic development of learners and that build the foundation for successful participation in life-long learning, occupational careers, society and life in general</a:t>
            </a:r>
            <a:r>
              <a:rPr lang="en-US" sz="1200" kern="1200" baseline="0" dirty="0" smtClean="0">
                <a:solidFill>
                  <a:schemeClr val="tx1"/>
                </a:solidFill>
                <a:effectLst/>
                <a:latin typeface="+mn-lt"/>
                <a:ea typeface="+mn-ea"/>
                <a:cs typeface="+mn-cs"/>
              </a:rPr>
              <a:t> (GPE 2018).</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80975" algn="l"/>
              </a:tabLst>
              <a:defRPr/>
            </a:pPr>
            <a:r>
              <a:rPr lang="en-US" sz="1200" kern="1200" dirty="0" smtClean="0">
                <a:solidFill>
                  <a:schemeClr val="tx1"/>
                </a:solidFill>
                <a:effectLst/>
                <a:latin typeface="+mn-lt"/>
                <a:ea typeface="+mn-ea"/>
                <a:cs typeface="+mn-cs"/>
              </a:rPr>
              <a:t>A focus has been on skills that are considered particularly important to succeed in today’s </a:t>
            </a:r>
            <a:r>
              <a:rPr lang="en-US" dirty="0"/>
              <a:t>knowledge-based</a:t>
            </a:r>
            <a:r>
              <a:rPr lang="en-US" sz="1200" kern="1200" dirty="0" smtClean="0">
                <a:solidFill>
                  <a:schemeClr val="tx1"/>
                </a:solidFill>
                <a:effectLst/>
                <a:latin typeface="+mn-lt"/>
                <a:ea typeface="+mn-ea"/>
                <a:cs typeface="+mn-cs"/>
              </a:rPr>
              <a:t> society in which innovation and technology are predominant. These skills are often referred to as 21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century skills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Care &amp; Luo 2016).</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Other terminology commonly used to describe this set of skills includes general capabilities, transversal competencies or cross-curricular competencies.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Prominent examples of such skills are problem solving, critical thinking, creativity, communication, collaboration, and social-emotional skills (for example, intrapersonal, interpersonal, empathy)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Scoular &amp; Care 2017).</a:t>
            </a:r>
            <a:endParaRPr lang="en-AU" dirty="0"/>
          </a:p>
        </p:txBody>
      </p:sp>
      <p:sp>
        <p:nvSpPr>
          <p:cNvPr id="4" name="Slide Number Placeholder 3"/>
          <p:cNvSpPr>
            <a:spLocks noGrp="1"/>
          </p:cNvSpPr>
          <p:nvPr>
            <p:ph type="sldNum" sz="quarter" idx="10"/>
          </p:nvPr>
        </p:nvSpPr>
        <p:spPr/>
        <p:txBody>
          <a:bodyPr/>
          <a:lstStyle/>
          <a:p>
            <a:fld id="{B2BFC9F1-0093-40DD-8787-3AB2D04AB31E}" type="slidenum">
              <a:rPr lang="en-AU" smtClean="0"/>
              <a:t>13</a:t>
            </a:fld>
            <a:endParaRPr lang="en-AU" dirty="0"/>
          </a:p>
        </p:txBody>
      </p:sp>
    </p:spTree>
    <p:extLst>
      <p:ext uri="{BB962C8B-B14F-4D97-AF65-F5344CB8AC3E}">
        <p14:creationId xmlns:p14="http://schemas.microsoft.com/office/powerpoint/2010/main" val="1129803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600"/>
              </a:spcAft>
              <a:buFont typeface="Arial" panose="020B0604020202020204" pitchFamily="34" charset="0"/>
              <a:buChar char="•"/>
            </a:pPr>
            <a:r>
              <a:rPr lang="en-US" sz="1200" u="none" kern="1200" dirty="0" smtClean="0">
                <a:solidFill>
                  <a:schemeClr val="tx1"/>
                </a:solidFill>
                <a:effectLst/>
                <a:latin typeface="+mn-lt"/>
                <a:ea typeface="+mn-ea"/>
                <a:cs typeface="+mn-cs"/>
              </a:rPr>
              <a:t>What is common to these 21</a:t>
            </a:r>
            <a:r>
              <a:rPr lang="en-US" sz="1200" u="none" kern="1200" baseline="30000" dirty="0" smtClean="0">
                <a:solidFill>
                  <a:schemeClr val="tx1"/>
                </a:solidFill>
                <a:effectLst/>
                <a:latin typeface="+mn-lt"/>
                <a:ea typeface="+mn-ea"/>
                <a:cs typeface="+mn-cs"/>
              </a:rPr>
              <a:t>st</a:t>
            </a:r>
            <a:r>
              <a:rPr lang="en-US" sz="1200" u="none" kern="1200" dirty="0" smtClean="0">
                <a:solidFill>
                  <a:schemeClr val="tx1"/>
                </a:solidFill>
                <a:effectLst/>
                <a:latin typeface="+mn-lt"/>
                <a:ea typeface="+mn-ea"/>
                <a:cs typeface="+mn-cs"/>
              </a:rPr>
              <a:t> century skills is that they may be a learning domain of their own or they may be embedded in a learning domain or academic subject.</a:t>
            </a:r>
          </a:p>
          <a:p>
            <a:pPr marL="0" indent="0">
              <a:spcBef>
                <a:spcPts val="600"/>
              </a:spcBef>
              <a:spcAft>
                <a:spcPts val="600"/>
              </a:spcAft>
              <a:buFont typeface="Arial" panose="020B0604020202020204" pitchFamily="34" charset="0"/>
              <a:buNone/>
            </a:pPr>
            <a:endParaRPr lang="en-US" sz="1200" u="none" kern="1200" dirty="0" smtClean="0">
              <a:solidFill>
                <a:schemeClr val="tx1"/>
              </a:solidFill>
              <a:effectLst/>
              <a:latin typeface="+mn-lt"/>
              <a:ea typeface="+mn-ea"/>
              <a:cs typeface="+mn-cs"/>
            </a:endParaRPr>
          </a:p>
          <a:p>
            <a:pPr marL="171450" indent="-171450">
              <a:spcBef>
                <a:spcPts val="600"/>
              </a:spcBef>
              <a:spcAft>
                <a:spcPts val="600"/>
              </a:spcAft>
              <a:buFont typeface="Arial" panose="020B0604020202020204" pitchFamily="34" charset="0"/>
              <a:buChar char="•"/>
            </a:pPr>
            <a:r>
              <a:rPr lang="en-US" sz="1200" u="none" kern="1200" dirty="0" smtClean="0">
                <a:solidFill>
                  <a:schemeClr val="tx1"/>
                </a:solidFill>
                <a:effectLst/>
                <a:latin typeface="+mn-lt"/>
                <a:ea typeface="+mn-ea"/>
                <a:cs typeface="+mn-cs"/>
              </a:rPr>
              <a:t>Teaching and assessing the skills in the context of a subject allows students to apply the skills in concrete areas, providing a sustainable approach for skills development and transfer. Embedding the skills in subject areas also provides a familiar and authentic context within which the skills can be assessed. The focus of the assessment can still be a skill, such as critical thinking or problem solving, but contextualized within a specific subject area such as science or mathematics. Some skills may be more amenable to specific subjects, for example, problem solving in mathematics, or critical thinking in science. Some subject areas may allow for development or demonstration of multiple skills and an assessment may choose to focus on several of these skills. For example, 21</a:t>
            </a:r>
            <a:r>
              <a:rPr lang="en-US" sz="1200" u="none" kern="1200" baseline="30000" dirty="0" smtClean="0">
                <a:solidFill>
                  <a:schemeClr val="tx1"/>
                </a:solidFill>
                <a:effectLst/>
                <a:latin typeface="+mn-lt"/>
                <a:ea typeface="+mn-ea"/>
                <a:cs typeface="+mn-cs"/>
              </a:rPr>
              <a:t>st</a:t>
            </a:r>
            <a:r>
              <a:rPr lang="en-US" sz="1200" u="none" kern="1200" dirty="0" smtClean="0">
                <a:solidFill>
                  <a:schemeClr val="tx1"/>
                </a:solidFill>
                <a:effectLst/>
                <a:latin typeface="+mn-lt"/>
                <a:ea typeface="+mn-ea"/>
                <a:cs typeface="+mn-cs"/>
              </a:rPr>
              <a:t> century skills in reading literacy may include critical, reflective reasoning skills and the ability to interpret and understand a broader range of texts and materials. Similarly in mathematics, 21</a:t>
            </a:r>
            <a:r>
              <a:rPr lang="en-US" sz="1200" u="none" kern="1200" baseline="30000" dirty="0" smtClean="0">
                <a:solidFill>
                  <a:schemeClr val="tx1"/>
                </a:solidFill>
                <a:effectLst/>
                <a:latin typeface="+mn-lt"/>
                <a:ea typeface="+mn-ea"/>
                <a:cs typeface="+mn-cs"/>
              </a:rPr>
              <a:t>st</a:t>
            </a:r>
            <a:r>
              <a:rPr lang="en-US" sz="1200" u="none" kern="1200" dirty="0" smtClean="0">
                <a:solidFill>
                  <a:schemeClr val="tx1"/>
                </a:solidFill>
                <a:effectLst/>
                <a:latin typeface="+mn-lt"/>
                <a:ea typeface="+mn-ea"/>
                <a:cs typeface="+mn-cs"/>
              </a:rPr>
              <a:t> century skills require critical reasoning with mathematical content, information and ideas </a:t>
            </a:r>
            <a:r>
              <a:rPr lang="en-US" sz="1200" i="0" u="none" kern="1200" dirty="0" smtClean="0">
                <a:solidFill>
                  <a:schemeClr val="tx1"/>
                </a:solidFill>
                <a:effectLst/>
                <a:latin typeface="+mn-lt"/>
                <a:ea typeface="+mn-ea"/>
                <a:cs typeface="+mn-cs"/>
              </a:rPr>
              <a:t>represented in multiple ways.</a:t>
            </a:r>
            <a:r>
              <a:rPr lang="en-US" sz="1200" u="none" kern="1200" dirty="0" smtClean="0">
                <a:solidFill>
                  <a:schemeClr val="tx1"/>
                </a:solidFill>
                <a:effectLst/>
                <a:latin typeface="+mn-lt"/>
                <a:ea typeface="+mn-ea"/>
                <a:cs typeface="+mn-cs"/>
              </a:rPr>
              <a:t> It is therefore important to clearly define what an assessment intends to measure</a:t>
            </a:r>
            <a:r>
              <a:rPr lang="en-US" sz="1200" u="none" kern="1200" baseline="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rPr>
              <a:t>Great Schools Partnership</a:t>
            </a:r>
            <a:r>
              <a:rPr lang="en-US" sz="1200" u="none" kern="1200" baseline="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rPr>
              <a:t>2016; </a:t>
            </a:r>
            <a:r>
              <a:rPr lang="en-US" sz="1200" kern="1200" dirty="0" smtClean="0">
                <a:solidFill>
                  <a:schemeClr val="tx1"/>
                </a:solidFill>
                <a:effectLst/>
                <a:latin typeface="+mn-lt"/>
                <a:ea typeface="+mn-ea"/>
                <a:cs typeface="+mn-cs"/>
              </a:rPr>
              <a:t>Australian Council for Educational Research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2019).</a:t>
            </a:r>
          </a:p>
          <a:p>
            <a:pPr marL="0" indent="0">
              <a:spcBef>
                <a:spcPts val="600"/>
              </a:spcBef>
              <a:spcAft>
                <a:spcPts val="600"/>
              </a:spcAft>
              <a:buFont typeface="Arial" panose="020B0604020202020204" pitchFamily="34" charset="0"/>
              <a:buNone/>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dirty="0" smtClean="0"/>
              <a:t>Assessing the application of knowledge and skills contrasts to approaches that </a:t>
            </a:r>
            <a:r>
              <a:rPr lang="en-US" i="1" dirty="0" smtClean="0"/>
              <a:t>solely</a:t>
            </a:r>
            <a:r>
              <a:rPr lang="en-US" dirty="0" smtClean="0"/>
              <a:t> focus on the demonstration of factual knowledge and routine procedures (Turner 2014).</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lang="en-AU" sz="1200" kern="1200" dirty="0" smtClean="0">
              <a:solidFill>
                <a:schemeClr val="tx1"/>
              </a:solidFill>
              <a:effectLst/>
              <a:latin typeface="+mn-lt"/>
              <a:ea typeface="+mn-ea"/>
              <a:cs typeface="+mn-cs"/>
            </a:endParaRPr>
          </a:p>
          <a:p>
            <a:r>
              <a:rPr lang="en-AU" i="1" dirty="0" smtClean="0"/>
              <a:t>[For more information see section 3.4 in the ANLAS manual.]</a:t>
            </a:r>
            <a:endParaRPr lang="en-AU" i="1" dirty="0"/>
          </a:p>
        </p:txBody>
      </p:sp>
      <p:sp>
        <p:nvSpPr>
          <p:cNvPr id="4" name="Slide Number Placeholder 3"/>
          <p:cNvSpPr>
            <a:spLocks noGrp="1"/>
          </p:cNvSpPr>
          <p:nvPr>
            <p:ph type="sldNum" sz="quarter" idx="10"/>
          </p:nvPr>
        </p:nvSpPr>
        <p:spPr/>
        <p:txBody>
          <a:bodyPr/>
          <a:lstStyle/>
          <a:p>
            <a:fld id="{24E4A8C5-FE95-48D6-9796-DAE80261D394}" type="slidenum">
              <a:rPr lang="en-AU" smtClean="0"/>
              <a:t>14</a:t>
            </a:fld>
            <a:endParaRPr lang="en-AU" dirty="0"/>
          </a:p>
        </p:txBody>
      </p:sp>
    </p:spTree>
    <p:extLst>
      <p:ext uri="{BB962C8B-B14F-4D97-AF65-F5344CB8AC3E}">
        <p14:creationId xmlns:p14="http://schemas.microsoft.com/office/powerpoint/2010/main" val="3267891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ANLAS allows to examine the extent to which learning assessment focuses on the application of knowledge and demonstration of skills, and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extent to which 21</a:t>
            </a:r>
            <a:r>
              <a:rPr lang="en-US" baseline="30000" dirty="0" smtClean="0"/>
              <a:t>st</a:t>
            </a:r>
            <a:r>
              <a:rPr lang="en-US" dirty="0" smtClean="0"/>
              <a:t> century skills are an integral part of the assessment system.</a:t>
            </a:r>
            <a:endParaRPr lang="en-AU" dirty="0" smtClean="0"/>
          </a:p>
        </p:txBody>
      </p:sp>
      <p:sp>
        <p:nvSpPr>
          <p:cNvPr id="4" name="Slide Number Placeholder 3"/>
          <p:cNvSpPr>
            <a:spLocks noGrp="1"/>
          </p:cNvSpPr>
          <p:nvPr>
            <p:ph type="sldNum" sz="quarter" idx="10"/>
          </p:nvPr>
        </p:nvSpPr>
        <p:spPr/>
        <p:txBody>
          <a:bodyPr/>
          <a:lstStyle/>
          <a:p>
            <a:fld id="{BB6451F8-7F68-4A62-AC10-DD8B6DEBF8A7}" type="slidenum">
              <a:rPr lang="en-AU" smtClean="0"/>
              <a:t>15</a:t>
            </a:fld>
            <a:endParaRPr lang="en-AU" dirty="0"/>
          </a:p>
        </p:txBody>
      </p:sp>
    </p:spTree>
    <p:extLst>
      <p:ext uri="{BB962C8B-B14F-4D97-AF65-F5344CB8AC3E}">
        <p14:creationId xmlns:p14="http://schemas.microsoft.com/office/powerpoint/2010/main" val="3546816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4E4A8C5-FE95-48D6-9796-DAE80261D394}" type="slidenum">
              <a:rPr lang="en-AU" smtClean="0"/>
              <a:t>16</a:t>
            </a:fld>
            <a:endParaRPr lang="en-AU" dirty="0"/>
          </a:p>
        </p:txBody>
      </p:sp>
    </p:spTree>
    <p:extLst>
      <p:ext uri="{BB962C8B-B14F-4D97-AF65-F5344CB8AC3E}">
        <p14:creationId xmlns:p14="http://schemas.microsoft.com/office/powerpoint/2010/main" val="158381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1063" y="627063"/>
            <a:ext cx="4930775" cy="2774950"/>
          </a:xfrm>
        </p:spPr>
      </p:sp>
      <p:sp>
        <p:nvSpPr>
          <p:cNvPr id="3" name="Notes Placeholder 2"/>
          <p:cNvSpPr>
            <a:spLocks noGrp="1"/>
          </p:cNvSpPr>
          <p:nvPr>
            <p:ph type="body" idx="1"/>
          </p:nvPr>
        </p:nvSpPr>
        <p:spPr>
          <a:xfrm>
            <a:off x="669290" y="3873991"/>
            <a:ext cx="5354320" cy="5498801"/>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u="none" kern="1200" dirty="0" smtClean="0">
                <a:solidFill>
                  <a:schemeClr val="tx1"/>
                </a:solidFill>
                <a:effectLst/>
                <a:latin typeface="+mn-lt"/>
                <a:ea typeface="+mn-ea"/>
                <a:cs typeface="+mn-cs"/>
              </a:rPr>
              <a:t>This slide</a:t>
            </a:r>
            <a:r>
              <a:rPr lang="en-US" sz="1200" b="1" u="none" kern="1200" baseline="0" dirty="0" smtClean="0">
                <a:solidFill>
                  <a:schemeClr val="tx1"/>
                </a:solidFill>
                <a:effectLst/>
                <a:latin typeface="+mn-lt"/>
                <a:ea typeface="+mn-ea"/>
                <a:cs typeface="+mn-cs"/>
              </a:rPr>
              <a:t> shows the four key areas and quality objectives for dimension 1: Context of the assessment 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dirty="0" smtClean="0">
                <a:solidFill>
                  <a:schemeClr val="tx1"/>
                </a:solidFill>
                <a:effectLst/>
                <a:latin typeface="+mn-lt"/>
                <a:ea typeface="+mn-ea"/>
                <a:cs typeface="+mn-cs"/>
              </a:rPr>
              <a:t>These</a:t>
            </a:r>
            <a:r>
              <a:rPr lang="en-US" sz="1200" u="none" kern="1200" baseline="0" dirty="0" smtClean="0">
                <a:solidFill>
                  <a:schemeClr val="tx1"/>
                </a:solidFill>
                <a:effectLst/>
                <a:latin typeface="+mn-lt"/>
                <a:ea typeface="+mn-ea"/>
                <a:cs typeface="+mn-cs"/>
              </a:rPr>
              <a:t> f</a:t>
            </a:r>
            <a:r>
              <a:rPr lang="en-US" sz="1200" u="none" kern="1200" dirty="0" smtClean="0">
                <a:solidFill>
                  <a:schemeClr val="tx1"/>
                </a:solidFill>
                <a:effectLst/>
                <a:latin typeface="+mn-lt"/>
                <a:ea typeface="+mn-ea"/>
                <a:cs typeface="+mn-cs"/>
              </a:rPr>
              <a:t>our key areas are considered important for</a:t>
            </a:r>
            <a:r>
              <a:rPr lang="en-US" sz="1200" u="none" kern="1200" baseline="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rPr>
              <a:t>creating a sustainable environment for quality learning assessments to take place </a:t>
            </a:r>
            <a:r>
              <a:rPr lang="en-US" sz="1200" u="none" kern="1200" baseline="0" dirty="0" smtClean="0">
                <a:solidFill>
                  <a:schemeClr val="tx1"/>
                </a:solidFill>
                <a:effectLst/>
                <a:latin typeface="+mn-lt"/>
                <a:ea typeface="+mn-ea"/>
                <a:cs typeface="+mn-cs"/>
              </a:rPr>
              <a:t>(ACER 2019):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u="non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u="none" kern="1200" baseline="0" dirty="0" smtClean="0">
                <a:solidFill>
                  <a:schemeClr val="tx1"/>
                </a:solidFill>
                <a:effectLst/>
                <a:latin typeface="+mn-lt"/>
                <a:ea typeface="+mn-ea"/>
                <a:cs typeface="+mn-cs"/>
              </a:rPr>
              <a:t>[Explain each of the key areas and their corresponding quality objective based on the ANLAS manual, section 3.1.]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i="1" u="none" kern="1200" baseline="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en-US" sz="1200" b="1" u="none" kern="1200" baseline="0" dirty="0" smtClean="0">
                <a:solidFill>
                  <a:schemeClr val="tx1"/>
                </a:solidFill>
                <a:effectLst/>
                <a:latin typeface="+mn-lt"/>
                <a:ea typeface="+mn-ea"/>
                <a:cs typeface="+mn-cs"/>
              </a:rPr>
              <a:t>Legislation or policy: </a:t>
            </a:r>
            <a:r>
              <a:rPr lang="en-US" sz="1200" b="0" u="none" kern="1200" baseline="0" dirty="0" smtClean="0">
                <a:solidFill>
                  <a:schemeClr val="tx1"/>
                </a:solidFill>
                <a:effectLst/>
                <a:latin typeface="+mn-lt"/>
                <a:ea typeface="+mn-ea"/>
                <a:cs typeface="+mn-cs"/>
              </a:rPr>
              <a:t>To gain meaningful evidence, l</a:t>
            </a:r>
            <a:r>
              <a:rPr lang="en-US" sz="1200" b="0" u="none" kern="1200" dirty="0" smtClean="0">
                <a:solidFill>
                  <a:schemeClr val="tx1"/>
                </a:solidFill>
                <a:effectLst/>
                <a:latin typeface="+mn-lt"/>
                <a:ea typeface="+mn-ea"/>
                <a:cs typeface="+mn-cs"/>
              </a:rPr>
              <a:t>earning </a:t>
            </a:r>
            <a:r>
              <a:rPr lang="en-US" sz="1200" u="none" kern="1200" dirty="0" smtClean="0">
                <a:solidFill>
                  <a:schemeClr val="tx1"/>
                </a:solidFill>
                <a:effectLst/>
                <a:latin typeface="+mn-lt"/>
                <a:ea typeface="+mn-ea"/>
                <a:cs typeface="+mn-cs"/>
              </a:rPr>
              <a:t>assessments need to be guided by legislation or policy.</a:t>
            </a:r>
            <a:r>
              <a:rPr lang="en-US" sz="1200" u="none" kern="1200" baseline="0" dirty="0" smtClean="0">
                <a:solidFill>
                  <a:schemeClr val="tx1"/>
                </a:solidFill>
                <a:effectLst/>
                <a:latin typeface="+mn-lt"/>
                <a:ea typeface="+mn-ea"/>
                <a:cs typeface="+mn-cs"/>
              </a:rPr>
              <a:t> They</a:t>
            </a:r>
            <a:r>
              <a:rPr lang="en-US" sz="1200" u="none" kern="1200" dirty="0" smtClean="0">
                <a:solidFill>
                  <a:schemeClr val="tx1"/>
                </a:solidFill>
                <a:effectLst/>
                <a:latin typeface="+mn-lt"/>
                <a:ea typeface="+mn-ea"/>
                <a:cs typeface="+mn-cs"/>
              </a:rPr>
              <a:t> need to be purposefully designed</a:t>
            </a:r>
            <a:r>
              <a:rPr lang="en-US" sz="1200" u="none" kern="1200" baseline="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rPr>
              <a:t>implemented</a:t>
            </a:r>
            <a:r>
              <a:rPr lang="en-US" sz="1200" u="none" kern="1200" baseline="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rPr>
              <a:t>and analyzed to provide evidence for the education policies and practices they aim to inform (</a:t>
            </a:r>
            <a:r>
              <a:rPr lang="fr-FR" sz="1200" kern="1200" dirty="0" smtClean="0">
                <a:solidFill>
                  <a:schemeClr val="tx1"/>
                </a:solidFill>
                <a:effectLst/>
                <a:latin typeface="+mn-lt"/>
                <a:ea typeface="+mn-ea"/>
                <a:cs typeface="+mn-cs"/>
              </a:rPr>
              <a:t>ACER &amp; UIS 2016)</a:t>
            </a:r>
            <a:r>
              <a:rPr lang="en-US" sz="1200" u="none" kern="120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en-US" sz="1200" b="1" u="none" kern="1200" baseline="0" dirty="0" smtClean="0">
                <a:solidFill>
                  <a:schemeClr val="tx1"/>
                </a:solidFill>
                <a:effectLst/>
                <a:latin typeface="+mn-lt"/>
                <a:ea typeface="+mn-ea"/>
                <a:cs typeface="+mn-cs"/>
              </a:rPr>
              <a:t>Institutional arrangements and governance structures:</a:t>
            </a:r>
            <a:r>
              <a:rPr lang="en-US" sz="1200" u="none" kern="1200" baseline="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rPr>
              <a:t>Clear governance structures, institutional arrangements and accountability mechanisms are required to ensure national policies for learning assessment are implemented effectively.</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en-US" sz="1200" b="1" u="none" kern="1200" baseline="0" dirty="0" smtClean="0">
                <a:solidFill>
                  <a:schemeClr val="tx1"/>
                </a:solidFill>
                <a:effectLst/>
                <a:latin typeface="+mn-lt"/>
                <a:ea typeface="+mn-ea"/>
                <a:cs typeface="+mn-cs"/>
              </a:rPr>
              <a:t>Funding: </a:t>
            </a:r>
            <a:r>
              <a:rPr lang="en-US" sz="1200" u="none" kern="1200" dirty="0" smtClean="0">
                <a:solidFill>
                  <a:schemeClr val="tx1"/>
                </a:solidFill>
                <a:effectLst/>
                <a:latin typeface="+mn-lt"/>
                <a:ea typeface="+mn-ea"/>
                <a:cs typeface="+mn-cs"/>
              </a:rPr>
              <a:t>The provision of sufficient and stable funding is essential for establishing a sustainable assessment system.</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en-US" sz="1200" b="1" u="none" kern="1200" baseline="0" dirty="0" smtClean="0">
                <a:solidFill>
                  <a:schemeClr val="tx1"/>
                </a:solidFill>
                <a:effectLst/>
                <a:latin typeface="+mn-lt"/>
                <a:ea typeface="+mn-ea"/>
                <a:cs typeface="+mn-cs"/>
              </a:rPr>
              <a:t>Leadership: </a:t>
            </a:r>
            <a:r>
              <a:rPr lang="en-US" sz="1200" u="none" kern="1200" dirty="0" smtClean="0">
                <a:solidFill>
                  <a:schemeClr val="tx1"/>
                </a:solidFill>
                <a:effectLst/>
                <a:latin typeface="+mn-lt"/>
                <a:ea typeface="+mn-ea"/>
                <a:cs typeface="+mn-cs"/>
              </a:rPr>
              <a:t>Leadership is required to achieve broad acceptance of learning assessment among all key stakeholder groups, from national and sub-national government units and external assessment agencies, to education and professional development program providers, school leaders, teachers, students and parents, to development partners and donors, civil society and private sector organizations involved in education.</a:t>
            </a:r>
            <a:r>
              <a:rPr lang="en-US" sz="1200" u="none" kern="1200" baseline="3000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rPr>
              <a:t>The government’s strong support for the assessment system is essential to engage stakeholders effectively in the assessment system, ensuring that contributions are directed towards the improvement of learning</a:t>
            </a:r>
            <a:r>
              <a:rPr lang="en-US" sz="1200" u="none"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Clarke 2012).</a:t>
            </a: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E4A8C5-FE95-48D6-9796-DAE80261D394}" type="slidenum">
              <a:rPr lang="en-AU" smtClean="0"/>
              <a:t>17</a:t>
            </a:fld>
            <a:endParaRPr lang="en-AU" dirty="0"/>
          </a:p>
        </p:txBody>
      </p:sp>
    </p:spTree>
    <p:extLst>
      <p:ext uri="{BB962C8B-B14F-4D97-AF65-F5344CB8AC3E}">
        <p14:creationId xmlns:p14="http://schemas.microsoft.com/office/powerpoint/2010/main" val="1048065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none" kern="1200" dirty="0" smtClean="0">
                <a:solidFill>
                  <a:schemeClr val="tx1"/>
                </a:solidFill>
                <a:effectLst/>
                <a:latin typeface="+mn-lt"/>
                <a:ea typeface="+mn-ea"/>
                <a:cs typeface="+mn-cs"/>
              </a:rPr>
              <a:t>Dimension 2</a:t>
            </a:r>
            <a:r>
              <a:rPr lang="en-US" sz="1200" b="1" u="none" kern="1200" baseline="0" dirty="0" smtClean="0">
                <a:solidFill>
                  <a:schemeClr val="tx1"/>
                </a:solidFill>
                <a:effectLst/>
                <a:latin typeface="+mn-lt"/>
                <a:ea typeface="+mn-ea"/>
                <a:cs typeface="+mn-cs"/>
              </a:rPr>
              <a:t> is about the q</a:t>
            </a:r>
            <a:r>
              <a:rPr lang="en-US" sz="1200" b="1" u="none" kern="1200" dirty="0" smtClean="0">
                <a:solidFill>
                  <a:schemeClr val="tx1"/>
                </a:solidFill>
                <a:effectLst/>
                <a:latin typeface="+mn-lt"/>
                <a:ea typeface="+mn-ea"/>
                <a:cs typeface="+mn-cs"/>
              </a:rPr>
              <a:t>uality of assessment programs</a:t>
            </a:r>
            <a:r>
              <a:rPr lang="en-US" sz="1200" b="1" u="none" kern="1200" baseline="0" dirty="0" smtClean="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baseline="0" dirty="0" smtClean="0">
                <a:solidFill>
                  <a:schemeClr val="tx1"/>
                </a:solidFill>
                <a:effectLst/>
                <a:latin typeface="+mn-lt"/>
                <a:ea typeface="+mn-ea"/>
                <a:cs typeface="+mn-cs"/>
              </a:rPr>
              <a:t>ANLAS </a:t>
            </a:r>
            <a:r>
              <a:rPr lang="en-US" sz="1200" u="none" kern="1200" dirty="0" smtClean="0">
                <a:solidFill>
                  <a:schemeClr val="tx1"/>
                </a:solidFill>
                <a:effectLst/>
                <a:latin typeface="+mn-lt"/>
                <a:ea typeface="+mn-ea"/>
                <a:cs typeface="+mn-cs"/>
              </a:rPr>
              <a:t>focuses on large-scale assessments, examinations and classroom assessments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dirty="0" smtClean="0">
                <a:solidFill>
                  <a:schemeClr val="tx1"/>
                </a:solidFill>
                <a:effectLst/>
                <a:latin typeface="+mn-lt"/>
                <a:ea typeface="+mn-ea"/>
                <a:cs typeface="+mn-cs"/>
              </a:rPr>
              <a:t>that target children and young learners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dirty="0" smtClean="0">
                <a:solidFill>
                  <a:schemeClr val="tx1"/>
                </a:solidFill>
                <a:effectLst/>
                <a:latin typeface="+mn-lt"/>
                <a:ea typeface="+mn-ea"/>
                <a:cs typeface="+mn-cs"/>
              </a:rPr>
              <a:t>in primary and secondary education,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dirty="0" smtClean="0">
                <a:solidFill>
                  <a:schemeClr val="tx1"/>
                </a:solidFill>
                <a:effectLst/>
                <a:latin typeface="+mn-lt"/>
                <a:ea typeface="+mn-ea"/>
                <a:cs typeface="+mn-cs"/>
              </a:rPr>
              <a:t>in all schools within the system (including public, private and community schools), and out of school.</a:t>
            </a:r>
            <a:endParaRPr lang="en-AU" sz="1200" u="non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E4A8C5-FE95-48D6-9796-DAE80261D394}" type="slidenum">
              <a:rPr lang="en-AU" smtClean="0"/>
              <a:t>18</a:t>
            </a:fld>
            <a:endParaRPr lang="en-AU" dirty="0"/>
          </a:p>
        </p:txBody>
      </p:sp>
    </p:spTree>
    <p:extLst>
      <p:ext uri="{BB962C8B-B14F-4D97-AF65-F5344CB8AC3E}">
        <p14:creationId xmlns:p14="http://schemas.microsoft.com/office/powerpoint/2010/main" val="4111142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600"/>
              </a:spcBef>
            </a:pPr>
            <a:r>
              <a:rPr lang="en-US" sz="1200" b="1" u="none" kern="1200" dirty="0" smtClean="0">
                <a:solidFill>
                  <a:schemeClr val="tx1"/>
                </a:solidFill>
                <a:effectLst/>
                <a:latin typeface="+mn-lt"/>
                <a:ea typeface="+mn-ea"/>
                <a:cs typeface="+mn-cs"/>
              </a:rPr>
              <a:t>Large-scale assessments </a:t>
            </a:r>
            <a:r>
              <a:rPr lang="en-US" sz="1200" u="none" kern="1200" dirty="0" smtClean="0">
                <a:solidFill>
                  <a:schemeClr val="tx1"/>
                </a:solidFill>
                <a:effectLst/>
                <a:latin typeface="+mn-lt"/>
                <a:ea typeface="+mn-ea"/>
                <a:cs typeface="+mn-cs"/>
              </a:rPr>
              <a:t>include</a:t>
            </a:r>
            <a:r>
              <a:rPr lang="en-US" sz="1200" u="none" kern="1200" baseline="0" dirty="0" smtClean="0">
                <a:solidFill>
                  <a:schemeClr val="tx1"/>
                </a:solidFill>
                <a:effectLst/>
                <a:latin typeface="+mn-lt"/>
                <a:ea typeface="+mn-ea"/>
                <a:cs typeface="+mn-cs"/>
              </a:rPr>
              <a:t>:</a:t>
            </a:r>
          </a:p>
          <a:p>
            <a:pPr marL="171450" lvl="0" indent="-171450">
              <a:spcBef>
                <a:spcPts val="600"/>
              </a:spcBef>
              <a:buFont typeface="Arial" panose="020B0604020202020204" pitchFamily="34" charset="0"/>
              <a:buChar char="•"/>
            </a:pPr>
            <a:r>
              <a:rPr lang="en-US" sz="1200" u="none" kern="1200" baseline="0" dirty="0" smtClean="0">
                <a:solidFill>
                  <a:schemeClr val="tx1"/>
                </a:solidFill>
                <a:effectLst/>
                <a:latin typeface="+mn-lt"/>
                <a:ea typeface="+mn-ea"/>
                <a:cs typeface="+mn-cs"/>
              </a:rPr>
              <a:t>S</a:t>
            </a:r>
            <a:r>
              <a:rPr lang="en-US" sz="1200" u="none" kern="1200" dirty="0" smtClean="0">
                <a:solidFill>
                  <a:schemeClr val="tx1"/>
                </a:solidFill>
                <a:effectLst/>
                <a:latin typeface="+mn-lt"/>
                <a:ea typeface="+mn-ea"/>
                <a:cs typeface="+mn-cs"/>
              </a:rPr>
              <a:t>chool-based and household-based assessments that are funded or supported by government, donors and civil society organizations.</a:t>
            </a: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en-US" sz="1200" i="1" u="none" kern="1200" dirty="0" smtClean="0">
                <a:solidFill>
                  <a:schemeClr val="tx1"/>
                </a:solidFill>
                <a:effectLst/>
                <a:latin typeface="+mn-lt"/>
                <a:ea typeface="+mn-ea"/>
                <a:cs typeface="+mn-cs"/>
              </a:rPr>
              <a:t>National large-scale assessments</a:t>
            </a:r>
            <a:r>
              <a:rPr lang="en-US" sz="1200" u="none" kern="1200" dirty="0" smtClean="0">
                <a:solidFill>
                  <a:schemeClr val="tx1"/>
                </a:solidFill>
                <a:effectLst/>
                <a:latin typeface="+mn-lt"/>
                <a:ea typeface="+mn-ea"/>
                <a:cs typeface="+mn-cs"/>
              </a:rPr>
              <a:t> focus on national education priorities.</a:t>
            </a:r>
            <a:r>
              <a:rPr lang="en-US" sz="1200" u="none" kern="1200" baseline="0" dirty="0" smtClean="0">
                <a:solidFill>
                  <a:schemeClr val="tx1"/>
                </a:solidFill>
                <a:effectLst/>
                <a:latin typeface="+mn-lt"/>
                <a:ea typeface="+mn-ea"/>
                <a:cs typeface="+mn-cs"/>
              </a:rPr>
              <a:t> They include</a:t>
            </a:r>
            <a:r>
              <a:rPr lang="en-US" sz="1200" u="none" kern="1200" dirty="0" smtClean="0">
                <a:solidFill>
                  <a:schemeClr val="tx1"/>
                </a:solidFill>
                <a:effectLst/>
                <a:latin typeface="+mn-lt"/>
                <a:ea typeface="+mn-ea"/>
                <a:cs typeface="+mn-cs"/>
              </a:rPr>
              <a:t> government-supported national assessments, EGRA and EGMA programs and household-based assessments (for example, UNICEF MICS, or citizen-led assessments implemented by members of the PAL Network). </a:t>
            </a: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en-US" sz="1200" i="1" u="none" kern="1200" dirty="0" smtClean="0">
                <a:solidFill>
                  <a:schemeClr val="tx1"/>
                </a:solidFill>
                <a:effectLst/>
                <a:latin typeface="+mn-lt"/>
                <a:ea typeface="+mn-ea"/>
                <a:cs typeface="+mn-cs"/>
              </a:rPr>
              <a:t>International/regional large-scale assessments</a:t>
            </a:r>
            <a:r>
              <a:rPr lang="en-US" sz="1200" u="none" kern="1200" dirty="0" smtClean="0">
                <a:solidFill>
                  <a:schemeClr val="tx1"/>
                </a:solidFill>
                <a:effectLst/>
                <a:latin typeface="+mn-lt"/>
                <a:ea typeface="+mn-ea"/>
                <a:cs typeface="+mn-cs"/>
              </a:rPr>
              <a:t> allow comparison with other education systems. They include programs such as PISA and PISA-D; PIRLS, TIMSS, ICCS, LLECE, PASEC, SACMEQ, PILNA, and SEA-PLM.</a:t>
            </a: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en-US" sz="1200" u="none" kern="1200" dirty="0" smtClean="0">
                <a:solidFill>
                  <a:schemeClr val="tx1"/>
                </a:solidFill>
                <a:effectLst/>
                <a:latin typeface="+mn-lt"/>
                <a:ea typeface="+mn-ea"/>
                <a:cs typeface="+mn-cs"/>
              </a:rPr>
              <a:t>Large-scale assessments can be sample-based or conducted as a census.</a:t>
            </a: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en-US" sz="1200" u="none" kern="1200" dirty="0" smtClean="0">
                <a:solidFill>
                  <a:schemeClr val="tx1"/>
                </a:solidFill>
                <a:effectLst/>
                <a:latin typeface="+mn-lt"/>
                <a:ea typeface="+mn-ea"/>
                <a:cs typeface="+mn-cs"/>
              </a:rPr>
              <a:t>The main purpose of large-scale assessments is to</a:t>
            </a:r>
            <a:r>
              <a:rPr lang="en-US" dirty="0" smtClean="0"/>
              <a:t> gain performance data and contextual data for monitoring education system performance in order to inform education policy and practice (</a:t>
            </a:r>
            <a:r>
              <a:rPr lang="en-US" sz="1200" kern="1200" dirty="0" smtClean="0">
                <a:solidFill>
                  <a:schemeClr val="tx1"/>
                </a:solidFill>
                <a:effectLst/>
                <a:latin typeface="+mn-lt"/>
                <a:ea typeface="+mn-ea"/>
                <a:cs typeface="+mn-cs"/>
              </a:rPr>
              <a:t>Clarke 2012; Lietz, et 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2017).</a:t>
            </a:r>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endParaRPr lang="en-AU" dirty="0" smtClean="0"/>
          </a:p>
          <a:p>
            <a:pPr>
              <a:spcBef>
                <a:spcPts val="600"/>
              </a:spcBef>
            </a:pPr>
            <a:r>
              <a:rPr lang="en-AU" i="1" u="none" dirty="0" smtClean="0"/>
              <a:t>[For more details see Exhibit 3 in the ANLAS manual.]</a:t>
            </a:r>
            <a:endParaRPr lang="en-AU" i="1" u="none" dirty="0"/>
          </a:p>
        </p:txBody>
      </p:sp>
      <p:sp>
        <p:nvSpPr>
          <p:cNvPr id="4" name="Slide Number Placeholder 3"/>
          <p:cNvSpPr>
            <a:spLocks noGrp="1"/>
          </p:cNvSpPr>
          <p:nvPr>
            <p:ph type="sldNum" sz="quarter" idx="10"/>
          </p:nvPr>
        </p:nvSpPr>
        <p:spPr/>
        <p:txBody>
          <a:bodyPr/>
          <a:lstStyle/>
          <a:p>
            <a:fld id="{24E4A8C5-FE95-48D6-9796-DAE80261D394}" type="slidenum">
              <a:rPr lang="en-AU" smtClean="0"/>
              <a:t>19</a:t>
            </a:fld>
            <a:endParaRPr lang="en-AU" dirty="0"/>
          </a:p>
        </p:txBody>
      </p:sp>
    </p:spTree>
    <p:extLst>
      <p:ext uri="{BB962C8B-B14F-4D97-AF65-F5344CB8AC3E}">
        <p14:creationId xmlns:p14="http://schemas.microsoft.com/office/powerpoint/2010/main" val="2376669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noProof="0" dirty="0" smtClean="0"/>
              <a:t>[</a:t>
            </a:r>
            <a:r>
              <a:rPr lang="en-AU" sz="1200" i="1" dirty="0" smtClean="0"/>
              <a:t>The ANLAS national team training</a:t>
            </a:r>
            <a:r>
              <a:rPr lang="en-AU" sz="1200" i="1" baseline="0" dirty="0" smtClean="0"/>
              <a:t> </a:t>
            </a:r>
            <a:r>
              <a:rPr lang="en-AU" sz="1200" i="1" dirty="0" smtClean="0"/>
              <a:t>is designed to be </a:t>
            </a:r>
            <a:r>
              <a:rPr lang="en-AU" sz="1200" i="1" baseline="0" dirty="0" smtClean="0"/>
              <a:t>conducted over two half days, followed by half a day of planning each day, as indicated in the ANLAS team training agenda. The national team training presentation has been designed accordingly.</a:t>
            </a:r>
            <a:r>
              <a:rPr lang="en-US" sz="1200" i="1" kern="1200" dirty="0" smtClean="0">
                <a:effectLst/>
                <a:latin typeface="+mn-lt"/>
                <a:ea typeface="+mn-ea"/>
                <a:cs typeface="+mn-cs"/>
              </a:rPr>
              <a:t> The national team training agenda and presentation</a:t>
            </a:r>
            <a:r>
              <a:rPr lang="en-US" sz="1200" i="1" kern="1200" baseline="0" dirty="0" smtClean="0">
                <a:effectLst/>
                <a:latin typeface="+mn-lt"/>
                <a:ea typeface="+mn-ea"/>
                <a:cs typeface="+mn-cs"/>
              </a:rPr>
              <a:t> should</a:t>
            </a:r>
            <a:r>
              <a:rPr lang="en-US" sz="1200" i="1" kern="1200" dirty="0" smtClean="0">
                <a:effectLst/>
              </a:rPr>
              <a:t> be adapted as required to best fit the local context.]</a:t>
            </a:r>
            <a:endParaRPr lang="en-US" sz="1200" i="1" noProof="0" dirty="0"/>
          </a:p>
        </p:txBody>
      </p:sp>
      <p:sp>
        <p:nvSpPr>
          <p:cNvPr id="4" name="Slide Number Placeholder 3"/>
          <p:cNvSpPr>
            <a:spLocks noGrp="1"/>
          </p:cNvSpPr>
          <p:nvPr>
            <p:ph type="sldNum" sz="quarter" idx="10"/>
          </p:nvPr>
        </p:nvSpPr>
        <p:spPr/>
        <p:txBody>
          <a:bodyPr/>
          <a:lstStyle/>
          <a:p>
            <a:fld id="{24E4A8C5-FE95-48D6-9796-DAE80261D394}" type="slidenum">
              <a:rPr lang="en-AU" smtClean="0"/>
              <a:t>2</a:t>
            </a:fld>
            <a:endParaRPr lang="en-AU" dirty="0"/>
          </a:p>
        </p:txBody>
      </p:sp>
    </p:spTree>
    <p:extLst>
      <p:ext uri="{BB962C8B-B14F-4D97-AF65-F5344CB8AC3E}">
        <p14:creationId xmlns:p14="http://schemas.microsoft.com/office/powerpoint/2010/main" val="3538428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sz="1200" b="1" u="none" kern="1200" dirty="0" smtClean="0">
                <a:solidFill>
                  <a:schemeClr val="tx1"/>
                </a:solidFill>
                <a:effectLst/>
                <a:latin typeface="+mn-lt"/>
                <a:ea typeface="+mn-ea"/>
                <a:cs typeface="+mn-cs"/>
              </a:rPr>
              <a:t>Examinations</a:t>
            </a:r>
            <a:r>
              <a:rPr lang="en-US" sz="1200" u="none" kern="1200" dirty="0" smtClean="0">
                <a:solidFill>
                  <a:schemeClr val="tx1"/>
                </a:solidFill>
                <a:effectLst/>
                <a:latin typeface="+mn-lt"/>
                <a:ea typeface="+mn-ea"/>
                <a:cs typeface="+mn-cs"/>
              </a:rPr>
              <a:t> are public examinations of national or sub-national scope.</a:t>
            </a:r>
          </a:p>
          <a:p>
            <a:pPr>
              <a:spcBef>
                <a:spcPts val="600"/>
              </a:spcBef>
            </a:pPr>
            <a:endParaRPr lang="en-AU" sz="1200" u="none" kern="1200" dirty="0" smtClean="0">
              <a:solidFill>
                <a:schemeClr val="tx1"/>
              </a:solidFill>
              <a:effectLst/>
              <a:latin typeface="+mn-lt"/>
              <a:ea typeface="+mn-ea"/>
              <a:cs typeface="+mn-cs"/>
            </a:endParaRPr>
          </a:p>
          <a:p>
            <a:pPr marL="171450" lvl="0" indent="-171450">
              <a:spcBef>
                <a:spcPts val="600"/>
              </a:spcBef>
              <a:buFont typeface="Arial" panose="020B0604020202020204" pitchFamily="34" charset="0"/>
              <a:buChar char="•"/>
            </a:pPr>
            <a:r>
              <a:rPr lang="en-US" sz="1200" i="1" u="none" kern="1200" dirty="0" smtClean="0">
                <a:solidFill>
                  <a:schemeClr val="tx1"/>
                </a:solidFill>
                <a:effectLst/>
                <a:latin typeface="+mn-lt"/>
                <a:ea typeface="+mn-ea"/>
                <a:cs typeface="+mn-cs"/>
              </a:rPr>
              <a:t>National examinations </a:t>
            </a:r>
            <a:r>
              <a:rPr lang="en-US" sz="1200" u="none" kern="1200" dirty="0" smtClean="0">
                <a:solidFill>
                  <a:schemeClr val="tx1"/>
                </a:solidFill>
                <a:effectLst/>
                <a:latin typeface="+mn-lt"/>
                <a:ea typeface="+mn-ea"/>
                <a:cs typeface="+mn-cs"/>
              </a:rPr>
              <a:t>include public examinations of national scope.</a:t>
            </a:r>
            <a:endParaRPr lang="en-AU" sz="1200" u="none" kern="1200" dirty="0" smtClean="0">
              <a:solidFill>
                <a:schemeClr val="tx1"/>
              </a:solidFill>
              <a:effectLst/>
              <a:latin typeface="+mn-lt"/>
              <a:ea typeface="+mn-ea"/>
              <a:cs typeface="+mn-cs"/>
            </a:endParaRPr>
          </a:p>
          <a:p>
            <a:pPr marL="171450" indent="-171450">
              <a:spcBef>
                <a:spcPts val="600"/>
              </a:spcBef>
              <a:buFont typeface="Arial" panose="020B0604020202020204" pitchFamily="34" charset="0"/>
              <a:buChar char="•"/>
            </a:pPr>
            <a:r>
              <a:rPr lang="en-US" sz="1200" i="1" u="none" kern="1200" dirty="0" smtClean="0">
                <a:solidFill>
                  <a:schemeClr val="tx1"/>
                </a:solidFill>
                <a:effectLst/>
                <a:latin typeface="+mn-lt"/>
                <a:ea typeface="+mn-ea"/>
                <a:cs typeface="+mn-cs"/>
              </a:rPr>
              <a:t>Sub-national examinations </a:t>
            </a:r>
            <a:r>
              <a:rPr lang="en-US" sz="1200" u="none" kern="1200" dirty="0" smtClean="0">
                <a:solidFill>
                  <a:schemeClr val="tx1"/>
                </a:solidFill>
                <a:effectLst/>
                <a:latin typeface="+mn-lt"/>
                <a:ea typeface="+mn-ea"/>
                <a:cs typeface="+mn-cs"/>
              </a:rPr>
              <a:t>include public examinations that are implemented only in some states/provinces/districts/ systems.</a:t>
            </a:r>
          </a:p>
          <a:p>
            <a:pPr marL="171450" indent="-171450">
              <a:spcBef>
                <a:spcPts val="600"/>
              </a:spcBef>
              <a:buFont typeface="Arial" panose="020B0604020202020204" pitchFamily="34" charset="0"/>
              <a:buChar char="•"/>
            </a:pPr>
            <a:r>
              <a:rPr lang="en-US" sz="1200" u="none" kern="1200" dirty="0" smtClean="0">
                <a:solidFill>
                  <a:schemeClr val="tx1"/>
                </a:solidFill>
                <a:effectLst/>
                <a:latin typeface="+mn-lt"/>
                <a:ea typeface="+mn-ea"/>
                <a:cs typeface="+mn-cs"/>
              </a:rPr>
              <a:t>Conducted as a census to cover all eligible students.</a:t>
            </a:r>
          </a:p>
          <a:p>
            <a:pPr marL="171450" indent="-171450">
              <a:spcBef>
                <a:spcPts val="600"/>
              </a:spcBef>
              <a:buFont typeface="Arial" panose="020B0604020202020204" pitchFamily="34" charset="0"/>
              <a:buChar char="•"/>
            </a:pPr>
            <a:r>
              <a:rPr lang="en-US" sz="1200" u="none" kern="1200" dirty="0" smtClean="0">
                <a:solidFill>
                  <a:schemeClr val="tx1"/>
                </a:solidFill>
                <a:effectLst/>
                <a:latin typeface="+mn-lt"/>
                <a:ea typeface="+mn-ea"/>
                <a:cs typeface="+mn-cs"/>
              </a:rPr>
              <a:t>The main purpose of examinations is to gain performance data to make decisions about individual students’ progress through the education system (for example,</a:t>
            </a:r>
            <a:r>
              <a:rPr lang="en-US" sz="1200" u="none" kern="1200" baseline="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rPr>
              <a:t>certification, grade progression, selection)</a:t>
            </a:r>
            <a:r>
              <a:rPr lang="en-US" sz="1200" u="none" kern="1200" baseline="3000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rPr>
              <a:t>(Clarke 2012).</a:t>
            </a:r>
          </a:p>
          <a:p>
            <a:pPr marL="171450" indent="-171450">
              <a:spcBef>
                <a:spcPts val="600"/>
              </a:spcBef>
              <a:buFont typeface="Arial" panose="020B0604020202020204" pitchFamily="34" charset="0"/>
              <a:buChar char="•"/>
            </a:pPr>
            <a:r>
              <a:rPr lang="en-US" dirty="0" smtClean="0"/>
              <a:t>Results of standardized examinations can be aggregated at various levels of the education system to provide information on system performance.</a:t>
            </a:r>
          </a:p>
          <a:p>
            <a:pPr marL="0" indent="0">
              <a:spcBef>
                <a:spcPts val="600"/>
              </a:spcBef>
              <a:buFont typeface="Arial" panose="020B0604020202020204" pitchFamily="34" charset="0"/>
              <a:buNone/>
            </a:pPr>
            <a:endParaRPr lang="en-US" dirty="0" smtClean="0"/>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r>
              <a:rPr lang="en-AU" i="1" u="none" dirty="0" smtClean="0"/>
              <a:t>[For more details see Exhibit 3 in the ANLAS manual.]</a:t>
            </a:r>
          </a:p>
          <a:p>
            <a:pPr marL="0" indent="0">
              <a:buFont typeface="Arial" panose="020B0604020202020204" pitchFamily="34" charset="0"/>
              <a:buNone/>
            </a:pPr>
            <a:endParaRPr lang="en-AU" u="none" dirty="0"/>
          </a:p>
        </p:txBody>
      </p:sp>
      <p:sp>
        <p:nvSpPr>
          <p:cNvPr id="4" name="Slide Number Placeholder 3"/>
          <p:cNvSpPr>
            <a:spLocks noGrp="1"/>
          </p:cNvSpPr>
          <p:nvPr>
            <p:ph type="sldNum" sz="quarter" idx="10"/>
          </p:nvPr>
        </p:nvSpPr>
        <p:spPr/>
        <p:txBody>
          <a:bodyPr/>
          <a:lstStyle/>
          <a:p>
            <a:fld id="{24E4A8C5-FE95-48D6-9796-DAE80261D394}" type="slidenum">
              <a:rPr lang="en-AU" smtClean="0"/>
              <a:t>20</a:t>
            </a:fld>
            <a:endParaRPr lang="en-AU" dirty="0"/>
          </a:p>
        </p:txBody>
      </p:sp>
    </p:spTree>
    <p:extLst>
      <p:ext uri="{BB962C8B-B14F-4D97-AF65-F5344CB8AC3E}">
        <p14:creationId xmlns:p14="http://schemas.microsoft.com/office/powerpoint/2010/main" val="2345413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en-US" sz="1200" u="none" kern="1200" dirty="0" smtClean="0">
                <a:solidFill>
                  <a:schemeClr val="tx1"/>
                </a:solidFill>
                <a:effectLst/>
                <a:latin typeface="+mn-lt"/>
                <a:ea typeface="+mn-ea"/>
                <a:cs typeface="+mn-cs"/>
              </a:rPr>
              <a:t>The main purpose of </a:t>
            </a:r>
            <a:r>
              <a:rPr lang="en-US" sz="1200" b="1" u="none" kern="1200" dirty="0" smtClean="0">
                <a:solidFill>
                  <a:schemeClr val="tx1"/>
                </a:solidFill>
                <a:effectLst/>
                <a:latin typeface="+mn-lt"/>
                <a:ea typeface="+mn-ea"/>
                <a:cs typeface="+mn-cs"/>
              </a:rPr>
              <a:t>classroom</a:t>
            </a:r>
            <a:r>
              <a:rPr lang="en-US" sz="1200" b="1" u="none" kern="1200" baseline="0" dirty="0" smtClean="0">
                <a:solidFill>
                  <a:schemeClr val="tx1"/>
                </a:solidFill>
                <a:effectLst/>
                <a:latin typeface="+mn-lt"/>
                <a:ea typeface="+mn-ea"/>
                <a:cs typeface="+mn-cs"/>
              </a:rPr>
              <a:t> assessment </a:t>
            </a:r>
            <a:r>
              <a:rPr lang="en-US" sz="1200" u="none" kern="1200" baseline="0" dirty="0" smtClean="0">
                <a:solidFill>
                  <a:schemeClr val="tx1"/>
                </a:solidFill>
                <a:effectLst/>
                <a:latin typeface="+mn-lt"/>
                <a:ea typeface="+mn-ea"/>
                <a:cs typeface="+mn-cs"/>
              </a:rPr>
              <a:t>is t</a:t>
            </a:r>
            <a:r>
              <a:rPr lang="en-US" sz="1200" u="none" kern="1200" dirty="0" smtClean="0">
                <a:solidFill>
                  <a:schemeClr val="tx1"/>
                </a:solidFill>
                <a:effectLst/>
                <a:latin typeface="+mn-lt"/>
                <a:ea typeface="+mn-ea"/>
                <a:cs typeface="+mn-cs"/>
              </a:rPr>
              <a:t>o gain diagnostic information about individual learners’ state and progress with the aim to inform continuous improvement of learning in individual classrooms through identifying areas of strength and weakness in student performance to guide further action (Clarke</a:t>
            </a:r>
            <a:r>
              <a:rPr lang="en-US" sz="1200" u="none" kern="1200" baseline="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rPr>
              <a:t>2012; Datnow, Park, and Wohlstetter 2007).</a:t>
            </a:r>
          </a:p>
          <a:p>
            <a:pPr marL="171450" lvl="0" indent="-171450">
              <a:spcBef>
                <a:spcPts val="600"/>
              </a:spcBef>
              <a:buFont typeface="Arial" panose="020B0604020202020204" pitchFamily="34" charset="0"/>
              <a:buChar char="•"/>
            </a:pPr>
            <a:r>
              <a:rPr lang="en-US" sz="1200" u="none" kern="1200" dirty="0" smtClean="0">
                <a:solidFill>
                  <a:schemeClr val="tx1"/>
                </a:solidFill>
                <a:effectLst/>
                <a:latin typeface="+mn-lt"/>
                <a:ea typeface="+mn-ea"/>
                <a:cs typeface="+mn-cs"/>
              </a:rPr>
              <a:t>They are typically local in scope, assessing all students in a class.</a:t>
            </a:r>
          </a:p>
          <a:p>
            <a:pPr marL="171450" lvl="0" indent="-171450">
              <a:spcBef>
                <a:spcPts val="600"/>
              </a:spcBef>
              <a:buFont typeface="Arial" panose="020B0604020202020204" pitchFamily="34" charset="0"/>
              <a:buChar char="•"/>
            </a:pPr>
            <a:r>
              <a:rPr lang="en-US" sz="1200" u="none" kern="1200" dirty="0" smtClean="0">
                <a:solidFill>
                  <a:schemeClr val="tx1"/>
                </a:solidFill>
                <a:effectLst/>
                <a:latin typeface="+mn-lt"/>
                <a:ea typeface="+mn-ea"/>
                <a:cs typeface="+mn-cs"/>
              </a:rPr>
              <a:t>Data from standardized classroom assessment can be aggregated to provide information on students’ learning at different levels of the education system</a:t>
            </a:r>
            <a:r>
              <a:rPr lang="en-AU" sz="1200" u="none" kern="1200" dirty="0" smtClean="0">
                <a:solidFill>
                  <a:schemeClr val="tx1"/>
                </a:solidFill>
                <a:effectLst/>
                <a:latin typeface="+mn-lt"/>
                <a:ea typeface="+mn-ea"/>
                <a:cs typeface="+mn-cs"/>
              </a:rPr>
              <a:t>.</a:t>
            </a:r>
          </a:p>
          <a:p>
            <a:pPr marL="0" lvl="0" indent="0">
              <a:spcBef>
                <a:spcPts val="600"/>
              </a:spcBef>
              <a:buFont typeface="Arial" panose="020B0604020202020204" pitchFamily="34" charset="0"/>
              <a:buNone/>
            </a:pPr>
            <a:endParaRPr lang="en-AU" sz="1200" u="non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r>
              <a:rPr lang="en-AU" i="1" u="none" dirty="0" smtClean="0"/>
              <a:t>[For more details see Exhibit 3 in the ANLAS manual.]</a:t>
            </a:r>
          </a:p>
        </p:txBody>
      </p:sp>
      <p:sp>
        <p:nvSpPr>
          <p:cNvPr id="4" name="Slide Number Placeholder 3"/>
          <p:cNvSpPr>
            <a:spLocks noGrp="1"/>
          </p:cNvSpPr>
          <p:nvPr>
            <p:ph type="sldNum" sz="quarter" idx="10"/>
          </p:nvPr>
        </p:nvSpPr>
        <p:spPr/>
        <p:txBody>
          <a:bodyPr/>
          <a:lstStyle/>
          <a:p>
            <a:fld id="{24E4A8C5-FE95-48D6-9796-DAE80261D394}" type="slidenum">
              <a:rPr lang="en-AU" smtClean="0"/>
              <a:t>21</a:t>
            </a:fld>
            <a:endParaRPr lang="en-AU" dirty="0"/>
          </a:p>
        </p:txBody>
      </p:sp>
    </p:spTree>
    <p:extLst>
      <p:ext uri="{BB962C8B-B14F-4D97-AF65-F5344CB8AC3E}">
        <p14:creationId xmlns:p14="http://schemas.microsoft.com/office/powerpoint/2010/main" val="2644574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buFont typeface="Arial" panose="020B0604020202020204" pitchFamily="34" charset="0"/>
              <a:buChar char="•"/>
            </a:pPr>
            <a:r>
              <a:rPr lang="en-US" sz="1200" u="none" kern="1200" dirty="0" smtClean="0">
                <a:solidFill>
                  <a:schemeClr val="tx1"/>
                </a:solidFill>
                <a:effectLst/>
                <a:latin typeface="+mn-lt"/>
                <a:ea typeface="+mn-ea"/>
                <a:cs typeface="+mn-cs"/>
              </a:rPr>
              <a:t>There can be a wide range of classroom assessment practices within a country. </a:t>
            </a:r>
            <a:r>
              <a:rPr lang="en-US" sz="1200" kern="1200" dirty="0" smtClean="0">
                <a:solidFill>
                  <a:schemeClr val="tx1"/>
                </a:solidFill>
                <a:effectLst/>
                <a:latin typeface="+mn-lt"/>
                <a:ea typeface="+mn-ea"/>
                <a:cs typeface="+mn-cs"/>
              </a:rPr>
              <a:t>Multiple methods are typically used, including standardized or non-standardized tests, teacher-developed tests, and portfolios of work generated by students.</a:t>
            </a:r>
          </a:p>
          <a:p>
            <a:pPr marL="171450" indent="-171450">
              <a:spcBef>
                <a:spcPts val="600"/>
              </a:spcBef>
              <a:buFont typeface="Arial" panose="020B0604020202020204" pitchFamily="34" charset="0"/>
              <a:buChar char="•"/>
            </a:pPr>
            <a:r>
              <a:rPr lang="en-US" sz="1200" u="none" kern="1200" dirty="0" smtClean="0">
                <a:solidFill>
                  <a:schemeClr val="tx1"/>
                </a:solidFill>
                <a:effectLst/>
                <a:latin typeface="+mn-lt"/>
                <a:ea typeface="+mn-ea"/>
                <a:cs typeface="+mn-cs"/>
              </a:rPr>
              <a:t>The purpose of ANLAS is to get a general sense of classroom assessment practices in a country, as guided by national or sub-national level documents for classroom assessment.</a:t>
            </a:r>
          </a:p>
          <a:p>
            <a:pPr marL="0" indent="0">
              <a:spcBef>
                <a:spcPts val="600"/>
              </a:spcBef>
              <a:buFont typeface="Arial" panose="020B0604020202020204" pitchFamily="34" charset="0"/>
              <a:buNone/>
            </a:pPr>
            <a:endParaRPr lang="en-US" sz="1200" u="non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r>
              <a:rPr lang="en-AU" i="1" u="none" dirty="0" smtClean="0"/>
              <a:t>[For more details see Exhibit 3 in the ANLAS manual.]</a:t>
            </a:r>
          </a:p>
        </p:txBody>
      </p:sp>
      <p:sp>
        <p:nvSpPr>
          <p:cNvPr id="4" name="Slide Number Placeholder 3"/>
          <p:cNvSpPr>
            <a:spLocks noGrp="1"/>
          </p:cNvSpPr>
          <p:nvPr>
            <p:ph type="sldNum" sz="quarter" idx="10"/>
          </p:nvPr>
        </p:nvSpPr>
        <p:spPr/>
        <p:txBody>
          <a:bodyPr/>
          <a:lstStyle/>
          <a:p>
            <a:fld id="{24E4A8C5-FE95-48D6-9796-DAE80261D394}" type="slidenum">
              <a:rPr lang="en-AU" smtClean="0"/>
              <a:t>22</a:t>
            </a:fld>
            <a:endParaRPr lang="en-AU" dirty="0"/>
          </a:p>
        </p:txBody>
      </p:sp>
    </p:spTree>
    <p:extLst>
      <p:ext uri="{BB962C8B-B14F-4D97-AF65-F5344CB8AC3E}">
        <p14:creationId xmlns:p14="http://schemas.microsoft.com/office/powerpoint/2010/main" val="4082872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dirty="0" smtClean="0">
                <a:solidFill>
                  <a:schemeClr val="tx1"/>
                </a:solidFill>
                <a:effectLst/>
                <a:latin typeface="+mn-lt"/>
                <a:ea typeface="+mn-ea"/>
                <a:cs typeface="+mn-cs"/>
              </a:rPr>
              <a:t>In relation to the main purposes, scope and main indicators of the assessment programs covered in ANLAS, separate key areas are operationalized for quality of large-scale assessment and examination, and quality of classroom assessment.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u="none"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u="none" kern="1200" dirty="0" smtClean="0">
                <a:solidFill>
                  <a:schemeClr val="tx1"/>
                </a:solidFill>
                <a:effectLst/>
                <a:latin typeface="+mn-lt"/>
                <a:ea typeface="+mn-ea"/>
                <a:cs typeface="+mn-cs"/>
              </a:rPr>
              <a:t>The key areas for </a:t>
            </a:r>
            <a:r>
              <a:rPr lang="en-US" sz="1200" b="1" u="sng" kern="1200" dirty="0" smtClean="0">
                <a:solidFill>
                  <a:schemeClr val="tx1"/>
                </a:solidFill>
                <a:effectLst/>
                <a:latin typeface="+mn-lt"/>
                <a:ea typeface="+mn-ea"/>
                <a:cs typeface="+mn-cs"/>
              </a:rPr>
              <a:t>dimension 2A</a:t>
            </a:r>
            <a:r>
              <a:rPr lang="en-US" sz="1200" b="1" u="sng" kern="1200" baseline="0" dirty="0" smtClean="0">
                <a:solidFill>
                  <a:schemeClr val="tx1"/>
                </a:solidFill>
                <a:effectLst/>
                <a:latin typeface="+mn-lt"/>
                <a:ea typeface="+mn-ea"/>
                <a:cs typeface="+mn-cs"/>
              </a:rPr>
              <a:t> </a:t>
            </a:r>
            <a:r>
              <a:rPr lang="en-US" sz="1200" b="1" u="none" kern="1200" baseline="0" dirty="0" smtClean="0">
                <a:solidFill>
                  <a:schemeClr val="tx1"/>
                </a:solidFill>
                <a:effectLst/>
                <a:latin typeface="+mn-lt"/>
                <a:ea typeface="+mn-ea"/>
                <a:cs typeface="+mn-cs"/>
              </a:rPr>
              <a:t>relate to the overarching purpose of large-scale assessment and examination to gain data </a:t>
            </a:r>
            <a:r>
              <a:rPr lang="en-US" sz="1200" b="1" u="none" kern="1200" dirty="0" smtClean="0">
                <a:solidFill>
                  <a:schemeClr val="tx1"/>
                </a:solidFill>
                <a:effectLst/>
                <a:latin typeface="+mn-lt"/>
                <a:ea typeface="+mn-ea"/>
                <a:cs typeface="+mn-cs"/>
              </a:rPr>
              <a:t>on education system performance, </a:t>
            </a:r>
            <a:r>
              <a:rPr lang="en-US" sz="1200" u="none" kern="1200" dirty="0" smtClean="0">
                <a:solidFill>
                  <a:schemeClr val="tx1"/>
                </a:solidFill>
                <a:effectLst/>
                <a:latin typeface="+mn-lt"/>
                <a:ea typeface="+mn-ea"/>
                <a:cs typeface="+mn-cs"/>
              </a:rPr>
              <a:t>and hence </a:t>
            </a:r>
            <a:r>
              <a:rPr lang="en-US" sz="1200" u="none" kern="1200" baseline="0" dirty="0" smtClean="0">
                <a:solidFill>
                  <a:schemeClr val="tx1"/>
                </a:solidFill>
                <a:effectLst/>
                <a:latin typeface="+mn-lt"/>
                <a:ea typeface="+mn-ea"/>
                <a:cs typeface="+mn-cs"/>
              </a:rPr>
              <a:t>apply to both assessment program types. However, each large-scale assessment and examination included in ANLAS is analyzed separately.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u="none"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u="none" kern="1200" baseline="0" dirty="0" smtClean="0">
                <a:solidFill>
                  <a:schemeClr val="tx1"/>
                </a:solidFill>
                <a:effectLst/>
                <a:latin typeface="+mn-lt"/>
                <a:ea typeface="+mn-ea"/>
                <a:cs typeface="+mn-cs"/>
              </a:rPr>
              <a:t>The key areas for </a:t>
            </a:r>
            <a:r>
              <a:rPr lang="en-US" sz="1200" b="1" u="sng" kern="1200" baseline="0" dirty="0" smtClean="0">
                <a:solidFill>
                  <a:schemeClr val="tx1"/>
                </a:solidFill>
                <a:effectLst/>
                <a:latin typeface="+mn-lt"/>
                <a:ea typeface="+mn-ea"/>
                <a:cs typeface="+mn-cs"/>
              </a:rPr>
              <a:t>dimension 2B</a:t>
            </a:r>
            <a:r>
              <a:rPr lang="en-US" sz="1200" b="1" u="none" kern="1200" baseline="0" dirty="0" smtClean="0">
                <a:solidFill>
                  <a:schemeClr val="tx1"/>
                </a:solidFill>
                <a:effectLst/>
                <a:latin typeface="+mn-lt"/>
                <a:ea typeface="+mn-ea"/>
                <a:cs typeface="+mn-cs"/>
              </a:rPr>
              <a:t> relate </a:t>
            </a:r>
            <a:r>
              <a:rPr lang="en-GB" sz="1200" b="1" kern="1200" dirty="0" smtClean="0">
                <a:solidFill>
                  <a:schemeClr val="tx1"/>
                </a:solidFill>
                <a:effectLst/>
                <a:latin typeface="+mn-lt"/>
                <a:ea typeface="+mn-ea"/>
                <a:cs typeface="+mn-cs"/>
              </a:rPr>
              <a:t>to the</a:t>
            </a:r>
            <a:r>
              <a:rPr lang="en-US" sz="1200" b="1" kern="1200" dirty="0" smtClean="0">
                <a:solidFill>
                  <a:schemeClr val="tx1"/>
                </a:solidFill>
                <a:effectLst/>
                <a:latin typeface="+mn-lt"/>
                <a:ea typeface="+mn-ea"/>
                <a:cs typeface="+mn-cs"/>
              </a:rPr>
              <a:t> particular purpose </a:t>
            </a:r>
            <a:r>
              <a:rPr lang="en-US" sz="1200" b="1" u="none" kern="1200" dirty="0" smtClean="0">
                <a:solidFill>
                  <a:schemeClr val="tx1"/>
                </a:solidFill>
                <a:effectLst/>
                <a:latin typeface="+mn-lt"/>
                <a:ea typeface="+mn-ea"/>
                <a:cs typeface="+mn-cs"/>
              </a:rPr>
              <a:t>of classroom assessment </a:t>
            </a:r>
            <a:r>
              <a:rPr lang="en-US" sz="1200" b="1" kern="1200" dirty="0" smtClean="0">
                <a:solidFill>
                  <a:schemeClr val="tx1"/>
                </a:solidFill>
                <a:effectLst/>
                <a:latin typeface="+mn-lt"/>
                <a:ea typeface="+mn-ea"/>
                <a:cs typeface="+mn-cs"/>
              </a:rPr>
              <a:t>to </a:t>
            </a:r>
            <a:r>
              <a:rPr lang="en-GB" sz="1200" b="1" kern="1200" dirty="0" smtClean="0">
                <a:solidFill>
                  <a:schemeClr val="tx1"/>
                </a:solidFill>
                <a:effectLst/>
                <a:latin typeface="+mn-lt"/>
                <a:ea typeface="+mn-ea"/>
                <a:cs typeface="+mn-cs"/>
              </a:rPr>
              <a:t>gain diagnostic information about individual learners’ state and progress to inform continuous improvement of learning.</a:t>
            </a:r>
            <a:r>
              <a:rPr lang="en-GB" sz="1200" b="1" kern="1200" baseline="0" dirty="0" smtClean="0">
                <a:solidFill>
                  <a:schemeClr val="tx1"/>
                </a:solidFill>
                <a:effectLst/>
                <a:latin typeface="+mn-lt"/>
                <a:ea typeface="+mn-ea"/>
                <a:cs typeface="+mn-cs"/>
              </a:rPr>
              <a:t> </a:t>
            </a:r>
            <a:r>
              <a:rPr lang="en-GB" sz="1200" kern="1200" baseline="0" dirty="0" smtClean="0">
                <a:solidFill>
                  <a:schemeClr val="tx1"/>
                </a:solidFill>
                <a:effectLst/>
                <a:latin typeface="+mn-lt"/>
                <a:ea typeface="+mn-ea"/>
                <a:cs typeface="+mn-cs"/>
              </a:rPr>
              <a:t>I</a:t>
            </a:r>
            <a:r>
              <a:rPr lang="en-US" sz="1200" u="none" kern="1200" baseline="0" dirty="0" smtClean="0">
                <a:solidFill>
                  <a:schemeClr val="tx1"/>
                </a:solidFill>
                <a:effectLst/>
                <a:latin typeface="+mn-lt"/>
                <a:ea typeface="+mn-ea"/>
                <a:cs typeface="+mn-cs"/>
              </a:rPr>
              <a:t>t is important to </a:t>
            </a:r>
            <a:r>
              <a:rPr lang="en-US" sz="1200" kern="1200" dirty="0" smtClean="0">
                <a:solidFill>
                  <a:schemeClr val="tx1"/>
                </a:solidFill>
                <a:effectLst/>
                <a:latin typeface="+mn-lt"/>
                <a:ea typeface="+mn-ea"/>
                <a:cs typeface="+mn-cs"/>
              </a:rPr>
              <a:t>differentiate the relevant levels of school education that may have an impact on analyzing the</a:t>
            </a:r>
            <a:r>
              <a:rPr lang="en-US" sz="1200" kern="1200" baseline="0" dirty="0" smtClean="0">
                <a:solidFill>
                  <a:schemeClr val="tx1"/>
                </a:solidFill>
                <a:effectLst/>
                <a:latin typeface="+mn-lt"/>
                <a:ea typeface="+mn-ea"/>
                <a:cs typeface="+mn-cs"/>
              </a:rPr>
              <a:t> quality of classroom assessment </a:t>
            </a:r>
            <a:r>
              <a:rPr lang="en-US" sz="1200" kern="1200" dirty="0" smtClean="0">
                <a:solidFill>
                  <a:schemeClr val="tx1"/>
                </a:solidFill>
                <a:effectLst/>
                <a:latin typeface="+mn-lt"/>
                <a:ea typeface="+mn-ea"/>
                <a:cs typeface="+mn-cs"/>
              </a:rPr>
              <a:t>in the national context, for example, primary and secondary education, basic education (primary and lower secondary education), lower secondary education or higher secondary education. These are analyzed separately in ANLAS.</a:t>
            </a:r>
            <a:endParaRPr lang="en-US" sz="1200" u="non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E4A8C5-FE95-48D6-9796-DAE80261D394}" type="slidenum">
              <a:rPr lang="en-AU" smtClean="0"/>
              <a:t>23</a:t>
            </a:fld>
            <a:endParaRPr lang="en-AU" dirty="0"/>
          </a:p>
        </p:txBody>
      </p:sp>
    </p:spTree>
    <p:extLst>
      <p:ext uri="{BB962C8B-B14F-4D97-AF65-F5344CB8AC3E}">
        <p14:creationId xmlns:p14="http://schemas.microsoft.com/office/powerpoint/2010/main" val="359691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kern="1200" dirty="0" smtClean="0">
                <a:solidFill>
                  <a:schemeClr val="tx1"/>
                </a:solidFill>
                <a:effectLst/>
                <a:latin typeface="+mn-lt"/>
                <a:ea typeface="+mn-ea"/>
                <a:cs typeface="+mn-cs"/>
              </a:rPr>
              <a:t>Dimension 2A, quality of large-scale assessment and examination, is operationalized through eight key areas. </a:t>
            </a:r>
            <a:r>
              <a:rPr lang="en-US" sz="1200" u="none" kern="1200" dirty="0" smtClean="0">
                <a:solidFill>
                  <a:schemeClr val="tx1"/>
                </a:solidFill>
                <a:effectLst/>
                <a:latin typeface="+mn-lt"/>
                <a:ea typeface="+mn-ea"/>
                <a:cs typeface="+mn-cs"/>
              </a:rPr>
              <a:t>Three key areas are shown on this slide, five on the next slide.</a:t>
            </a:r>
          </a:p>
          <a:p>
            <a:endParaRPr lang="en-US" sz="1200" u="non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To provide meaningful data for education policy and practice, large-scale assessments and examinations must use well-founded methods in each of these key areas. As such, the quality objectives derived for ANLAS focus on the aspects of each key area that are the most essential for achieving technical rigor.</a:t>
            </a:r>
            <a:endParaRPr lang="en-AU" sz="1200" u="none" kern="1200" dirty="0" smtClean="0">
              <a:solidFill>
                <a:schemeClr val="tx1"/>
              </a:solidFill>
              <a:effectLst/>
              <a:latin typeface="+mn-lt"/>
              <a:ea typeface="+mn-ea"/>
              <a:cs typeface="+mn-cs"/>
            </a:endParaRPr>
          </a:p>
          <a:p>
            <a:endParaRPr lang="en-US" sz="1200" u="non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u="none" kern="1200" baseline="0" dirty="0" smtClean="0">
                <a:solidFill>
                  <a:schemeClr val="tx1"/>
                </a:solidFill>
                <a:effectLst/>
                <a:latin typeface="+mn-lt"/>
                <a:ea typeface="+mn-ea"/>
                <a:cs typeface="+mn-cs"/>
              </a:rPr>
              <a:t>[Explain each of the key areas and their corresponding quality objective based on the ANLAS manual, section 3.2.1.]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u="non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u="non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E4A8C5-FE95-48D6-9796-DAE80261D394}" type="slidenum">
              <a:rPr lang="en-AU" smtClean="0"/>
              <a:t>24</a:t>
            </a:fld>
            <a:endParaRPr lang="en-AU" dirty="0"/>
          </a:p>
        </p:txBody>
      </p:sp>
    </p:spTree>
    <p:extLst>
      <p:ext uri="{BB962C8B-B14F-4D97-AF65-F5344CB8AC3E}">
        <p14:creationId xmlns:p14="http://schemas.microsoft.com/office/powerpoint/2010/main" val="3627851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u="non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E4A8C5-FE95-48D6-9796-DAE80261D394}" type="slidenum">
              <a:rPr lang="en-AU" smtClean="0"/>
              <a:t>25</a:t>
            </a:fld>
            <a:endParaRPr lang="en-AU" dirty="0"/>
          </a:p>
        </p:txBody>
      </p:sp>
    </p:spTree>
    <p:extLst>
      <p:ext uri="{BB962C8B-B14F-4D97-AF65-F5344CB8AC3E}">
        <p14:creationId xmlns:p14="http://schemas.microsoft.com/office/powerpoint/2010/main" val="325146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9290" y="4748926"/>
            <a:ext cx="5354320" cy="420102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kern="1200" dirty="0" smtClean="0">
                <a:solidFill>
                  <a:schemeClr val="tx1"/>
                </a:solidFill>
                <a:effectLst/>
                <a:latin typeface="+mn-lt"/>
                <a:ea typeface="+mn-ea"/>
                <a:cs typeface="+mn-cs"/>
              </a:rPr>
              <a:t>Dimension 2B, quality of classroom</a:t>
            </a:r>
            <a:r>
              <a:rPr lang="en-US" sz="1200" b="1" u="none" kern="1200" baseline="0" dirty="0" smtClean="0">
                <a:solidFill>
                  <a:schemeClr val="tx1"/>
                </a:solidFill>
                <a:effectLst/>
                <a:latin typeface="+mn-lt"/>
                <a:ea typeface="+mn-ea"/>
                <a:cs typeface="+mn-cs"/>
              </a:rPr>
              <a:t> </a:t>
            </a:r>
            <a:r>
              <a:rPr lang="en-US" sz="1200" b="1" u="none" kern="1200" dirty="0" smtClean="0">
                <a:solidFill>
                  <a:schemeClr val="tx1"/>
                </a:solidFill>
                <a:effectLst/>
                <a:latin typeface="+mn-lt"/>
                <a:ea typeface="+mn-ea"/>
                <a:cs typeface="+mn-cs"/>
              </a:rPr>
              <a:t>assessment, is operationalized through six</a:t>
            </a:r>
            <a:r>
              <a:rPr lang="en-US" sz="1200" b="1" u="none" kern="1200" baseline="0" dirty="0" smtClean="0">
                <a:solidFill>
                  <a:schemeClr val="tx1"/>
                </a:solidFill>
                <a:effectLst/>
                <a:latin typeface="+mn-lt"/>
                <a:ea typeface="+mn-ea"/>
                <a:cs typeface="+mn-cs"/>
              </a:rPr>
              <a:t> </a:t>
            </a:r>
            <a:r>
              <a:rPr lang="en-US" sz="1200" b="1" u="none" kern="1200" dirty="0" smtClean="0">
                <a:solidFill>
                  <a:schemeClr val="tx1"/>
                </a:solidFill>
                <a:effectLst/>
                <a:latin typeface="+mn-lt"/>
                <a:ea typeface="+mn-ea"/>
                <a:cs typeface="+mn-cs"/>
              </a:rPr>
              <a:t>key areas. </a:t>
            </a:r>
            <a:r>
              <a:rPr lang="en-US" sz="1200" u="none" kern="1200" dirty="0" smtClean="0">
                <a:solidFill>
                  <a:schemeClr val="tx1"/>
                </a:solidFill>
                <a:effectLst/>
                <a:latin typeface="+mn-lt"/>
                <a:ea typeface="+mn-ea"/>
                <a:cs typeface="+mn-cs"/>
              </a:rPr>
              <a:t>Three key areas are shown on this slide, three</a:t>
            </a:r>
            <a:r>
              <a:rPr lang="en-US" sz="1200" u="none" kern="1200" baseline="0" dirty="0" smtClean="0">
                <a:solidFill>
                  <a:schemeClr val="tx1"/>
                </a:solidFill>
                <a:effectLst/>
                <a:latin typeface="+mn-lt"/>
                <a:ea typeface="+mn-ea"/>
                <a:cs typeface="+mn-cs"/>
              </a:rPr>
              <a:t> on the next slide</a:t>
            </a:r>
            <a:r>
              <a:rPr lang="en-US" sz="1200" u="none"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The key areas and quality objectives for classroom assessment are informed by general quality principles that relate to policy, capacity, resourcing and practices, including quality assurance of these practices and use of the information gathered to inform teaching </a:t>
            </a:r>
            <a:r>
              <a:rPr lang="en-US" sz="1200" kern="1200" dirty="0" smtClean="0">
                <a:solidFill>
                  <a:schemeClr val="tx1"/>
                </a:solidFill>
                <a:effectLst/>
                <a:latin typeface="+mn-lt"/>
                <a:ea typeface="+mn-ea"/>
                <a:cs typeface="+mn-cs"/>
              </a:rPr>
              <a:t>and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u="none" kern="1200" baseline="0" dirty="0" smtClean="0">
                <a:solidFill>
                  <a:schemeClr val="tx1"/>
                </a:solidFill>
                <a:effectLst/>
                <a:latin typeface="+mn-lt"/>
                <a:ea typeface="+mn-ea"/>
                <a:cs typeface="+mn-cs"/>
              </a:rPr>
              <a:t>[Explain each of the key areas and their corresponding quality objective based on the ANLAS manual, section 3.2.2.]</a:t>
            </a:r>
          </a:p>
          <a:p>
            <a:endParaRPr lang="en-AU" dirty="0" smtClean="0"/>
          </a:p>
          <a:p>
            <a:pPr marL="0" indent="0">
              <a:buFont typeface="Arial" panose="020B0604020202020204" pitchFamily="34" charset="0"/>
              <a:buNone/>
            </a:pPr>
            <a:r>
              <a:rPr lang="en-US" sz="1200" b="1" i="1" kern="1200" dirty="0" smtClean="0">
                <a:solidFill>
                  <a:schemeClr val="tx1"/>
                </a:solidFill>
                <a:effectLst/>
                <a:latin typeface="+mn-lt"/>
                <a:ea typeface="+mn-ea"/>
                <a:cs typeface="+mn-cs"/>
              </a:rPr>
              <a:t>[Note:]</a:t>
            </a:r>
          </a:p>
          <a:p>
            <a:pPr marR="0" lvl="0" algn="l" defTabSz="914400" rtl="0" eaLnBrk="1" fontAlgn="auto" latinLnBrk="0" hangingPunct="1">
              <a:lnSpc>
                <a:spcPct val="100000"/>
              </a:lnSpc>
              <a:spcBef>
                <a:spcPts val="0"/>
              </a:spcBef>
              <a:spcAft>
                <a:spcPts val="0"/>
              </a:spcAft>
              <a:buClrTx/>
              <a:buSzTx/>
              <a:tabLst/>
              <a:defRPr/>
            </a:pPr>
            <a:r>
              <a:rPr lang="en-US" sz="1200" u="none" kern="1200" dirty="0" smtClean="0">
                <a:solidFill>
                  <a:schemeClr val="tx1"/>
                </a:solidFill>
                <a:effectLst/>
                <a:latin typeface="+mn-lt"/>
                <a:ea typeface="+mn-ea"/>
                <a:cs typeface="+mn-cs"/>
              </a:rPr>
              <a:t>As</a:t>
            </a:r>
            <a:r>
              <a:rPr lang="en-US" sz="1200" u="none" kern="1200" baseline="0" dirty="0" smtClean="0">
                <a:solidFill>
                  <a:schemeClr val="tx1"/>
                </a:solidFill>
                <a:effectLst/>
                <a:latin typeface="+mn-lt"/>
                <a:ea typeface="+mn-ea"/>
                <a:cs typeface="+mn-cs"/>
              </a:rPr>
              <a:t> indicated before, </a:t>
            </a:r>
            <a:r>
              <a:rPr lang="en-US" sz="1200" u="none" kern="1200" dirty="0" smtClean="0">
                <a:solidFill>
                  <a:schemeClr val="tx1"/>
                </a:solidFill>
                <a:effectLst/>
                <a:latin typeface="+mn-lt"/>
                <a:ea typeface="+mn-ea"/>
                <a:cs typeface="+mn-cs"/>
              </a:rPr>
              <a:t>ANLAS provides a resource to</a:t>
            </a:r>
            <a:r>
              <a:rPr lang="en-US" sz="1200" i="1" u="none" kern="120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rPr>
              <a:t>explore the quality of classroom assessment and how classroom assessment is used at the system, school and classroom level to inform teaching and learning practice and aspects of education policy</a:t>
            </a:r>
            <a:r>
              <a:rPr lang="en-US" sz="1200" i="0" u="none" kern="1200" dirty="0" smtClean="0">
                <a:solidFill>
                  <a:schemeClr val="tx1"/>
                </a:solidFill>
                <a:effectLst/>
                <a:latin typeface="+mn-lt"/>
                <a:ea typeface="+mn-ea"/>
                <a:cs typeface="+mn-cs"/>
              </a:rPr>
              <a:t>. It is not intended for ANLAS to provide a representative picture of classroom assessment practices in a country. </a:t>
            </a:r>
            <a:r>
              <a:rPr lang="en-US" sz="1200" u="none" kern="1200" dirty="0" smtClean="0">
                <a:solidFill>
                  <a:schemeClr val="tx1"/>
                </a:solidFill>
                <a:effectLst/>
                <a:latin typeface="+mn-lt"/>
                <a:ea typeface="+mn-ea"/>
                <a:cs typeface="+mn-cs"/>
              </a:rPr>
              <a:t>However, a resulting recommendation could be to develop and undertake a representative study of classroom assessment practices to gain further evidence and understanding of classroom assessment practices at the national and sub-national levels. </a:t>
            </a:r>
            <a:endParaRPr lang="en-AU" sz="1200" u="none"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24E4A8C5-FE95-48D6-9796-DAE80261D394}" type="slidenum">
              <a:rPr lang="en-AU" smtClean="0"/>
              <a:t>26</a:t>
            </a:fld>
            <a:endParaRPr lang="en-AU" dirty="0"/>
          </a:p>
        </p:txBody>
      </p:sp>
    </p:spTree>
    <p:extLst>
      <p:ext uri="{BB962C8B-B14F-4D97-AF65-F5344CB8AC3E}">
        <p14:creationId xmlns:p14="http://schemas.microsoft.com/office/powerpoint/2010/main" val="4126818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4E4A8C5-FE95-48D6-9796-DAE80261D394}" type="slidenum">
              <a:rPr lang="en-AU" smtClean="0"/>
              <a:t>27</a:t>
            </a:fld>
            <a:endParaRPr lang="en-AU" dirty="0"/>
          </a:p>
        </p:txBody>
      </p:sp>
    </p:spTree>
    <p:extLst>
      <p:ext uri="{BB962C8B-B14F-4D97-AF65-F5344CB8AC3E}">
        <p14:creationId xmlns:p14="http://schemas.microsoft.com/office/powerpoint/2010/main" val="2139618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412750"/>
            <a:ext cx="3925887" cy="2209800"/>
          </a:xfrm>
        </p:spPr>
      </p:sp>
      <p:sp>
        <p:nvSpPr>
          <p:cNvPr id="3" name="Notes Placeholder 2"/>
          <p:cNvSpPr>
            <a:spLocks noGrp="1"/>
          </p:cNvSpPr>
          <p:nvPr>
            <p:ph type="body" idx="1"/>
          </p:nvPr>
        </p:nvSpPr>
        <p:spPr>
          <a:xfrm>
            <a:off x="321673" y="2901286"/>
            <a:ext cx="6028799" cy="6802148"/>
          </a:xfrm>
        </p:spPr>
        <p:txBody>
          <a:bodyPr/>
          <a:lstStyle/>
          <a:p>
            <a:pPr marL="171450" indent="-171450">
              <a:buFont typeface="Arial" panose="020B0604020202020204" pitchFamily="34" charset="0"/>
              <a:buChar char="•"/>
            </a:pPr>
            <a:r>
              <a:rPr lang="en-US" b="1" u="none" noProof="0" dirty="0" smtClean="0"/>
              <a:t>The third ANLAS</a:t>
            </a:r>
            <a:r>
              <a:rPr lang="en-US" b="1" u="none" baseline="0" noProof="0" dirty="0" smtClean="0"/>
              <a:t> dimension, coherence of the assessment system, is operationalized in four key areas, </a:t>
            </a:r>
            <a:r>
              <a:rPr lang="en-US" b="0" u="none" baseline="0" noProof="0" dirty="0" smtClean="0"/>
              <a:t>shown on this slide.</a:t>
            </a:r>
          </a:p>
          <a:p>
            <a:pPr marL="171450" indent="-171450">
              <a:buFont typeface="Arial" panose="020B0604020202020204" pitchFamily="34" charset="0"/>
              <a:buChar char="•"/>
            </a:pPr>
            <a:r>
              <a:rPr lang="en-US" sz="1200" u="none" kern="1200" baseline="0" noProof="0" dirty="0" smtClean="0">
                <a:solidFill>
                  <a:schemeClr val="tx1"/>
                </a:solidFill>
                <a:effectLst/>
                <a:latin typeface="+mn-lt"/>
                <a:ea typeface="+mn-ea"/>
                <a:cs typeface="+mn-cs"/>
              </a:rPr>
              <a:t>The coherence dimension </a:t>
            </a:r>
            <a:r>
              <a:rPr lang="en-US" sz="1200" u="none" kern="1200" noProof="0" dirty="0" smtClean="0">
                <a:solidFill>
                  <a:schemeClr val="tx1"/>
                </a:solidFill>
                <a:effectLst/>
                <a:latin typeface="+mn-lt"/>
                <a:ea typeface="+mn-ea"/>
                <a:cs typeface="+mn-cs"/>
              </a:rPr>
              <a:t>relates to the extent to which the assessment system is consistent with important aspects of the broader education system and other aspects within the assessment system</a:t>
            </a:r>
            <a:r>
              <a:rPr lang="en-US" sz="1200" u="none" kern="1200" baseline="0" noProof="0" dirty="0" smtClean="0">
                <a:solidFill>
                  <a:schemeClr val="tx1"/>
                </a:solidFill>
                <a:effectLst/>
                <a:latin typeface="+mn-lt"/>
                <a:ea typeface="+mn-ea"/>
                <a:cs typeface="+mn-cs"/>
              </a:rPr>
              <a:t> </a:t>
            </a:r>
            <a:r>
              <a:rPr lang="en-US" sz="1200" u="none" kern="1200" noProof="0" dirty="0" smtClean="0">
                <a:solidFill>
                  <a:schemeClr val="tx1"/>
                </a:solidFill>
                <a:effectLst/>
                <a:latin typeface="+mn-lt"/>
                <a:ea typeface="+mn-ea"/>
                <a:cs typeface="+mn-cs"/>
              </a:rPr>
              <a:t>(Clarke 2012).</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Consistency between </a:t>
            </a:r>
            <a:r>
              <a:rPr lang="en-US" sz="1200" u="none" kern="1200" dirty="0" smtClean="0">
                <a:solidFill>
                  <a:schemeClr val="tx1"/>
                </a:solidFill>
                <a:effectLst/>
                <a:latin typeface="+mn-lt"/>
                <a:ea typeface="+mn-ea"/>
                <a:cs typeface="+mn-cs"/>
              </a:rPr>
              <a:t>the assessment system and other elements of the education system is essential in order to ensure the assessment system provide</a:t>
            </a:r>
            <a:r>
              <a:rPr lang="en-US" sz="1200" kern="1200" dirty="0" smtClean="0">
                <a:solidFill>
                  <a:schemeClr val="tx1"/>
                </a:solidFill>
                <a:effectLst/>
                <a:latin typeface="+mn-lt"/>
                <a:ea typeface="+mn-ea"/>
                <a:cs typeface="+mn-cs"/>
              </a:rPr>
              <a:t>s the </a:t>
            </a:r>
            <a:r>
              <a:rPr lang="en-US" sz="1200" u="sng" kern="1200" dirty="0" smtClean="0">
                <a:solidFill>
                  <a:schemeClr val="tx1"/>
                </a:solidFill>
                <a:effectLst/>
                <a:latin typeface="+mn-lt"/>
                <a:ea typeface="+mn-ea"/>
                <a:cs typeface="+mn-cs"/>
              </a:rPr>
              <a:t>relevant data </a:t>
            </a:r>
            <a:r>
              <a:rPr lang="en-US" sz="1200" kern="1200" dirty="0" smtClean="0">
                <a:solidFill>
                  <a:schemeClr val="tx1"/>
                </a:solidFill>
                <a:effectLst/>
                <a:latin typeface="+mn-lt"/>
                <a:ea typeface="+mn-ea"/>
                <a:cs typeface="+mn-cs"/>
              </a:rPr>
              <a:t>to inform teaching and learning practice and to evaluate, monitor and improve the education system in its entirety.</a:t>
            </a:r>
          </a:p>
          <a:p>
            <a:pPr marL="171450" indent="-171450">
              <a:buFont typeface="Arial" panose="020B0604020202020204" pitchFamily="34" charset="0"/>
              <a:buChar char="•"/>
            </a:pPr>
            <a:r>
              <a:rPr lang="en-US" sz="1200" u="sng" kern="1200" dirty="0" smtClean="0">
                <a:solidFill>
                  <a:schemeClr val="tx1"/>
                </a:solidFill>
                <a:effectLst/>
                <a:latin typeface="+mn-lt"/>
                <a:ea typeface="+mn-ea"/>
                <a:cs typeface="+mn-cs"/>
              </a:rPr>
              <a:t>Dimension</a:t>
            </a:r>
            <a:r>
              <a:rPr lang="en-US" sz="1200" u="sng" kern="1200" baseline="0" dirty="0" smtClean="0">
                <a:solidFill>
                  <a:schemeClr val="tx1"/>
                </a:solidFill>
                <a:effectLst/>
                <a:latin typeface="+mn-lt"/>
                <a:ea typeface="+mn-ea"/>
                <a:cs typeface="+mn-cs"/>
              </a:rPr>
              <a:t> 3 is </a:t>
            </a:r>
            <a:r>
              <a:rPr lang="en-US" sz="1200" u="sng" kern="1200" dirty="0" smtClean="0">
                <a:solidFill>
                  <a:schemeClr val="tx1"/>
                </a:solidFill>
                <a:effectLst/>
                <a:latin typeface="+mn-lt"/>
                <a:ea typeface="+mn-ea"/>
                <a:cs typeface="+mn-cs"/>
              </a:rPr>
              <a:t>therefore the most complex dimension of the analysis</a:t>
            </a:r>
            <a:r>
              <a:rPr lang="en-US" sz="1200" kern="1200" dirty="0" smtClean="0">
                <a:solidFill>
                  <a:schemeClr val="tx1"/>
                </a:solidFill>
                <a:effectLst/>
                <a:latin typeface="+mn-lt"/>
                <a:ea typeface="+mn-ea"/>
                <a:cs typeface="+mn-cs"/>
              </a:rPr>
              <a:t>, incorporating aspects across all three dimensions.</a:t>
            </a:r>
          </a:p>
          <a:p>
            <a:pPr marL="171450" indent="-171450">
              <a:buFont typeface="Arial" panose="020B0604020202020204" pitchFamily="34" charset="0"/>
              <a:buChar char="•"/>
            </a:pPr>
            <a:endParaRPr lang="en-US" baseline="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u="none" kern="1200" baseline="0" noProof="0" dirty="0" smtClean="0">
                <a:solidFill>
                  <a:schemeClr val="tx1"/>
                </a:solidFill>
                <a:effectLst/>
                <a:latin typeface="+mn-lt"/>
                <a:ea typeface="+mn-ea"/>
                <a:cs typeface="+mn-cs"/>
              </a:rPr>
              <a:t>[Explain the key areas and their corresponding quality objective based on the ANLAS manual, section 3.3.]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u="none" kern="1200" baseline="0" noProof="0" dirty="0" smtClean="0">
              <a:solidFill>
                <a:schemeClr val="tx1"/>
              </a:solidFill>
              <a:effectLst/>
              <a:latin typeface="+mn-lt"/>
              <a:ea typeface="+mn-ea"/>
              <a:cs typeface="+mn-cs"/>
            </a:endParaRPr>
          </a:p>
          <a:p>
            <a:pPr marL="228600" indent="-228600">
              <a:buAutoNum type="arabicParenR"/>
            </a:pPr>
            <a:r>
              <a:rPr lang="en-US" sz="1000" b="1" u="none" noProof="0" dirty="0" smtClean="0"/>
              <a:t>Learning standards and curriculum: </a:t>
            </a:r>
            <a:r>
              <a:rPr lang="en-US" sz="1000" u="none" noProof="0" dirty="0" smtClean="0"/>
              <a:t>This key area </a:t>
            </a:r>
            <a:r>
              <a:rPr lang="en-US" sz="1000" u="none" kern="1200" dirty="0" smtClean="0">
                <a:solidFill>
                  <a:schemeClr val="tx1"/>
                </a:solidFill>
                <a:effectLst/>
              </a:rPr>
              <a:t>relates to the key learning domains and how students’ knowledge and skills are assessed in the various programs included in the analysis. The focus of the analysis is on the application of knowledge and demonstration of skills in alignment with official learning standards or curriculum</a:t>
            </a:r>
            <a:r>
              <a:rPr lang="en-US" sz="1000" kern="1200" dirty="0" smtClean="0">
                <a:solidFill>
                  <a:schemeClr val="tx1"/>
                </a:solidFill>
                <a:effectLst/>
              </a:rPr>
              <a:t>.</a:t>
            </a:r>
            <a:endParaRPr lang="en-US" sz="1000" noProof="0" dirty="0" smtClean="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000" b="1" u="none" noProof="0" dirty="0" smtClean="0"/>
              <a:t>Education system structure: </a:t>
            </a:r>
            <a:r>
              <a:rPr lang="en-US" sz="1000" b="0" u="none" noProof="0" dirty="0" smtClean="0"/>
              <a:t>T</a:t>
            </a:r>
            <a:r>
              <a:rPr lang="en-US" sz="1000" u="none" kern="1200" dirty="0" smtClean="0">
                <a:solidFill>
                  <a:schemeClr val="tx1"/>
                </a:solidFill>
                <a:effectLst/>
              </a:rPr>
              <a:t>his</a:t>
            </a:r>
            <a:r>
              <a:rPr lang="en-US" sz="1000" u="none" kern="1200" baseline="0" dirty="0" smtClean="0">
                <a:solidFill>
                  <a:schemeClr val="tx1"/>
                </a:solidFill>
                <a:effectLst/>
              </a:rPr>
              <a:t> key area relates to the</a:t>
            </a:r>
            <a:r>
              <a:rPr lang="en-US" sz="1000" u="none" kern="1200" dirty="0" smtClean="0">
                <a:solidFill>
                  <a:schemeClr val="tx1"/>
                </a:solidFill>
                <a:effectLst/>
              </a:rPr>
              <a:t> provision of learning data at key stages of primary and secondary school education, and for relevant levels of the education system, from monitoring the state and progress of individual students, aggregated at the classroom or school level, to system-monitoring of learning data at the national or sub-national levels. In addition, international or regional assessments allow comparison with other education systems, and to learn about the relative strengths or weaknesses of the education system. Relevant data concerning the education system structure also include linked performance data that allow</a:t>
            </a:r>
            <a:r>
              <a:rPr lang="en-US" sz="1000" i="1" u="none" kern="1200" dirty="0" smtClean="0">
                <a:solidFill>
                  <a:schemeClr val="tx1"/>
                </a:solidFill>
                <a:effectLst/>
              </a:rPr>
              <a:t> </a:t>
            </a:r>
            <a:r>
              <a:rPr lang="en-US" sz="1000" u="none" kern="1200" dirty="0" smtClean="0">
                <a:solidFill>
                  <a:schemeClr val="tx1"/>
                </a:solidFill>
                <a:effectLst/>
              </a:rPr>
              <a:t>system-level monitoring of learning progress over time or between grades.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000" b="1" u="none" noProof="0" dirty="0" smtClean="0"/>
              <a:t>Education priorities: </a:t>
            </a:r>
            <a:r>
              <a:rPr lang="en-US" sz="1000" u="none" kern="1200" dirty="0" smtClean="0">
                <a:effectLst/>
              </a:rPr>
              <a:t>Relevant data are required to address priorities in education policy and practice. This key area relates </a:t>
            </a:r>
            <a:r>
              <a:rPr lang="en-US" sz="1000" u="none" kern="1200" dirty="0" smtClean="0">
                <a:solidFill>
                  <a:schemeClr val="tx1"/>
                </a:solidFill>
                <a:effectLst/>
              </a:rPr>
              <a:t>back to the policy context and guidance provided at the system-level for learning assessment. Clarity and consistency of purpose are essential in order for learning assessment to provide robust evidence to inform education priorities. Education priorities to be addressed with assessment data include, for example, to improve students’ knowledge and skills in key learning domains; teaching, learning and assessing 21</a:t>
            </a:r>
            <a:r>
              <a:rPr lang="en-US" sz="1000" u="none" kern="1200" baseline="30000" dirty="0" smtClean="0">
                <a:solidFill>
                  <a:schemeClr val="tx1"/>
                </a:solidFill>
                <a:effectLst/>
              </a:rPr>
              <a:t>st</a:t>
            </a:r>
            <a:r>
              <a:rPr lang="en-US" sz="1000" u="none" kern="1200" dirty="0" smtClean="0">
                <a:solidFill>
                  <a:schemeClr val="tx1"/>
                </a:solidFill>
                <a:effectLst/>
              </a:rPr>
              <a:t> century skills; achieving particular education goals and targets; ensuring equity in education (for example, quality education for all, girls and boys, students with special education needs); improving the quality of educational practice (for example, instructional practice, school leadership and management, school infrastructure and resources); and improving teacher education and professional development (ACER and UIS 2006).</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000" b="1" noProof="0" dirty="0" smtClean="0"/>
              <a:t>System-level data use:</a:t>
            </a:r>
            <a:r>
              <a:rPr lang="en-US" sz="1000" b="1" baseline="0" noProof="0" dirty="0" smtClean="0"/>
              <a:t> </a:t>
            </a:r>
            <a:r>
              <a:rPr lang="en-US" sz="1000" b="0" baseline="0" noProof="0" dirty="0" smtClean="0"/>
              <a:t>Coherence</a:t>
            </a:r>
            <a:r>
              <a:rPr lang="en-US" sz="1000" kern="1200" dirty="0" smtClean="0">
                <a:solidFill>
                  <a:schemeClr val="tx1"/>
                </a:solidFill>
                <a:effectLst/>
              </a:rPr>
              <a:t> is also established through the assessment data and findings being used in education policy and practice, with the ultimate aim to improve learning. Major areas for the use of assessment in evidence-based decision making are: review and development of national policies, education sector planning processes and global education monitoring (ACER and UIS 2006; Wagner, et al. 2012; Best, et al.</a:t>
            </a:r>
            <a:r>
              <a:rPr lang="en-US" sz="1000" kern="1200" baseline="0" dirty="0" smtClean="0">
                <a:solidFill>
                  <a:schemeClr val="tx1"/>
                </a:solidFill>
                <a:effectLst/>
              </a:rPr>
              <a:t> </a:t>
            </a:r>
            <a:r>
              <a:rPr lang="en-US" sz="1000" kern="1200" dirty="0" smtClean="0">
                <a:solidFill>
                  <a:schemeClr val="tx1"/>
                </a:solidFill>
                <a:effectLst/>
              </a:rPr>
              <a:t>2013; ACER 2017).</a:t>
            </a:r>
            <a:endParaRPr lang="en-AU" sz="1000" kern="1200" dirty="0" smtClean="0">
              <a:solidFill>
                <a:schemeClr val="tx1"/>
              </a:solidFill>
              <a:effectLst/>
            </a:endParaRPr>
          </a:p>
          <a:p>
            <a:pPr marL="228600" indent="-228600">
              <a:buAutoNum type="arabicParenR"/>
            </a:pPr>
            <a:endParaRPr lang="en-US" noProof="0" dirty="0" smtClean="0"/>
          </a:p>
        </p:txBody>
      </p:sp>
      <p:sp>
        <p:nvSpPr>
          <p:cNvPr id="4" name="Slide Number Placeholder 3"/>
          <p:cNvSpPr>
            <a:spLocks noGrp="1"/>
          </p:cNvSpPr>
          <p:nvPr>
            <p:ph type="sldNum" sz="quarter" idx="10"/>
          </p:nvPr>
        </p:nvSpPr>
        <p:spPr/>
        <p:txBody>
          <a:bodyPr/>
          <a:lstStyle/>
          <a:p>
            <a:fld id="{24E4A8C5-FE95-48D6-9796-DAE80261D394}" type="slidenum">
              <a:rPr lang="en-AU" smtClean="0"/>
              <a:t>28</a:t>
            </a:fld>
            <a:endParaRPr lang="en-AU" dirty="0"/>
          </a:p>
        </p:txBody>
      </p:sp>
    </p:spTree>
    <p:extLst>
      <p:ext uri="{BB962C8B-B14F-4D97-AF65-F5344CB8AC3E}">
        <p14:creationId xmlns:p14="http://schemas.microsoft.com/office/powerpoint/2010/main" val="10624556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smtClean="0"/>
              <a:t>[Take any questions</a:t>
            </a:r>
            <a:r>
              <a:rPr lang="en-AU" i="1" baseline="0" dirty="0" smtClean="0"/>
              <a:t> that may arise at this stage. Use the remainder of the training to respond more fully to specific questions about topics that are scheduled later in the training</a:t>
            </a:r>
            <a:r>
              <a:rPr lang="en-AU" i="1" dirty="0" smtClean="0"/>
              <a:t>.]</a:t>
            </a:r>
          </a:p>
        </p:txBody>
      </p:sp>
      <p:sp>
        <p:nvSpPr>
          <p:cNvPr id="4" name="Slide Number Placeholder 3"/>
          <p:cNvSpPr>
            <a:spLocks noGrp="1"/>
          </p:cNvSpPr>
          <p:nvPr>
            <p:ph type="sldNum" sz="quarter" idx="10"/>
          </p:nvPr>
        </p:nvSpPr>
        <p:spPr/>
        <p:txBody>
          <a:bodyPr/>
          <a:lstStyle/>
          <a:p>
            <a:fld id="{24E4A8C5-FE95-48D6-9796-DAE80261D394}" type="slidenum">
              <a:rPr lang="en-AU" smtClean="0"/>
              <a:t>29</a:t>
            </a:fld>
            <a:endParaRPr lang="en-AU" dirty="0"/>
          </a:p>
        </p:txBody>
      </p:sp>
    </p:spTree>
    <p:extLst>
      <p:ext uri="{BB962C8B-B14F-4D97-AF65-F5344CB8AC3E}">
        <p14:creationId xmlns:p14="http://schemas.microsoft.com/office/powerpoint/2010/main" val="247287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2BFC9F1-0093-40DD-8787-3AB2D04AB31E}" type="slidenum">
              <a:rPr lang="en-AU" smtClean="0"/>
              <a:t>3</a:t>
            </a:fld>
            <a:endParaRPr lang="en-AU" dirty="0"/>
          </a:p>
        </p:txBody>
      </p:sp>
    </p:spTree>
    <p:extLst>
      <p:ext uri="{BB962C8B-B14F-4D97-AF65-F5344CB8AC3E}">
        <p14:creationId xmlns:p14="http://schemas.microsoft.com/office/powerpoint/2010/main" val="17165147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4E4A8C5-FE95-48D6-9796-DAE80261D394}" type="slidenum">
              <a:rPr lang="en-AU" smtClean="0"/>
              <a:t>30</a:t>
            </a:fld>
            <a:endParaRPr lang="en-AU" dirty="0"/>
          </a:p>
        </p:txBody>
      </p:sp>
    </p:spTree>
    <p:extLst>
      <p:ext uri="{BB962C8B-B14F-4D97-AF65-F5344CB8AC3E}">
        <p14:creationId xmlns:p14="http://schemas.microsoft.com/office/powerpoint/2010/main" val="14055465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spcBef>
                <a:spcPts val="600"/>
              </a:spcBef>
              <a:buFont typeface="Arial" panose="020B0604020202020204" pitchFamily="34" charset="0"/>
              <a:buChar char="•"/>
            </a:pPr>
            <a:r>
              <a:rPr lang="en-US" sz="1200" u="none" kern="1200" dirty="0" smtClean="0">
                <a:solidFill>
                  <a:schemeClr val="tx1"/>
                </a:solidFill>
                <a:effectLst/>
                <a:latin typeface="+mn-lt"/>
                <a:ea typeface="+mn-ea"/>
                <a:cs typeface="+mn-cs"/>
              </a:rPr>
              <a:t>ANLAS is conceptualized as</a:t>
            </a:r>
            <a:r>
              <a:rPr lang="en-US" sz="1200" i="1" u="none" kern="1200" dirty="0" smtClean="0">
                <a:solidFill>
                  <a:schemeClr val="tx1"/>
                </a:solidFill>
                <a:effectLst/>
                <a:latin typeface="+mn-lt"/>
                <a:ea typeface="+mn-ea"/>
                <a:cs typeface="+mn-cs"/>
              </a:rPr>
              <a:t> a country-led, participative process </a:t>
            </a:r>
            <a:r>
              <a:rPr lang="en-US" sz="1200" u="none" kern="1200" dirty="0" smtClean="0">
                <a:solidFill>
                  <a:schemeClr val="tx1"/>
                </a:solidFill>
                <a:effectLst/>
                <a:latin typeface="+mn-lt"/>
                <a:ea typeface="+mn-ea"/>
                <a:cs typeface="+mn-cs"/>
              </a:rPr>
              <a:t>that is implemented by a national team, led by a team leader, and guided by a steering committee. </a:t>
            </a:r>
          </a:p>
          <a:p>
            <a:pPr marL="171450" lvl="0" indent="-171450">
              <a:spcBef>
                <a:spcPts val="600"/>
              </a:spcBef>
              <a:buFont typeface="Arial" panose="020B0604020202020204" pitchFamily="34" charset="0"/>
              <a:buChar char="•"/>
            </a:pPr>
            <a:endParaRPr lang="en-US" sz="1200" u="none" kern="1200" dirty="0" smtClean="0">
              <a:solidFill>
                <a:schemeClr val="tx1"/>
              </a:solidFill>
              <a:effectLst/>
              <a:latin typeface="+mn-lt"/>
              <a:ea typeface="+mn-ea"/>
              <a:cs typeface="+mn-cs"/>
            </a:endParaRPr>
          </a:p>
          <a:p>
            <a:pPr marL="171450" lvl="0" indent="-171450">
              <a:spcBef>
                <a:spcPts val="600"/>
              </a:spcBef>
              <a:buFont typeface="Arial" panose="020B0604020202020204" pitchFamily="34" charset="0"/>
              <a:buChar char="•"/>
            </a:pPr>
            <a:r>
              <a:rPr lang="en-US" sz="1200" u="none" kern="1200" dirty="0" smtClean="0">
                <a:solidFill>
                  <a:schemeClr val="tx1"/>
                </a:solidFill>
                <a:effectLst/>
                <a:latin typeface="+mn-lt"/>
                <a:ea typeface="+mn-ea"/>
                <a:cs typeface="+mn-cs"/>
              </a:rPr>
              <a:t>The two main methods for completing the qualitative analysis are document review and consultations with key stakeholders in the education system and in the assessment system.</a:t>
            </a:r>
          </a:p>
          <a:p>
            <a:pPr marL="171450" lvl="0" indent="-171450">
              <a:spcBef>
                <a:spcPts val="600"/>
              </a:spcBef>
              <a:buFont typeface="Arial" panose="020B0604020202020204" pitchFamily="34" charset="0"/>
              <a:buChar char="•"/>
            </a:pPr>
            <a:endParaRPr lang="en-US" sz="1200" u="none" kern="1200" dirty="0" smtClean="0">
              <a:solidFill>
                <a:schemeClr val="tx1"/>
              </a:solidFill>
              <a:effectLst/>
              <a:latin typeface="+mn-lt"/>
              <a:ea typeface="+mn-ea"/>
              <a:cs typeface="+mn-cs"/>
            </a:endParaRPr>
          </a:p>
          <a:p>
            <a:pPr marL="171450" lvl="0" indent="-171450">
              <a:spcBef>
                <a:spcPts val="600"/>
              </a:spcBef>
              <a:buFont typeface="Arial" panose="020B0604020202020204" pitchFamily="34" charset="0"/>
              <a:buChar char="•"/>
            </a:pPr>
            <a:r>
              <a:rPr lang="en-US" sz="1200" u="none" kern="1200" dirty="0" smtClean="0">
                <a:solidFill>
                  <a:schemeClr val="tx1"/>
                </a:solidFill>
                <a:effectLst/>
                <a:latin typeface="+mn-lt"/>
                <a:ea typeface="+mn-ea"/>
                <a:cs typeface="+mn-cs"/>
              </a:rPr>
              <a:t>The participative analysis process enables key stakeholders to collaboratively analyze the learning assessment system, identify where improvements are required and make recommendations on how to strengthen the assessment system.</a:t>
            </a:r>
          </a:p>
        </p:txBody>
      </p:sp>
      <p:sp>
        <p:nvSpPr>
          <p:cNvPr id="4" name="Slide Number Placeholder 3"/>
          <p:cNvSpPr>
            <a:spLocks noGrp="1"/>
          </p:cNvSpPr>
          <p:nvPr>
            <p:ph type="sldNum" sz="quarter" idx="10"/>
          </p:nvPr>
        </p:nvSpPr>
        <p:spPr/>
        <p:txBody>
          <a:bodyPr/>
          <a:lstStyle/>
          <a:p>
            <a:fld id="{BB6451F8-7F68-4A62-AC10-DD8B6DEBF8A7}" type="slidenum">
              <a:rPr lang="en-AU" smtClean="0"/>
              <a:t>31</a:t>
            </a:fld>
            <a:endParaRPr lang="en-AU" dirty="0"/>
          </a:p>
        </p:txBody>
      </p:sp>
    </p:spTree>
    <p:extLst>
      <p:ext uri="{BB962C8B-B14F-4D97-AF65-F5344CB8AC3E}">
        <p14:creationId xmlns:p14="http://schemas.microsoft.com/office/powerpoint/2010/main" val="2282672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spcBef>
                <a:spcPts val="600"/>
              </a:spcBef>
              <a:buFont typeface="Arial" panose="020B0604020202020204" pitchFamily="34" charset="0"/>
              <a:buChar char="•"/>
            </a:pPr>
            <a:r>
              <a:rPr lang="en-US" sz="1200" kern="1200" dirty="0" smtClean="0">
                <a:solidFill>
                  <a:schemeClr val="tx1"/>
                </a:solidFill>
                <a:effectLst/>
                <a:latin typeface="+mn-lt"/>
                <a:ea typeface="+mn-ea"/>
                <a:cs typeface="+mn-cs"/>
              </a:rPr>
              <a:t>The</a:t>
            </a:r>
            <a:r>
              <a:rPr lang="en-US" sz="1200" i="1" kern="1200" dirty="0" smtClean="0">
                <a:solidFill>
                  <a:schemeClr val="tx1"/>
                </a:solidFill>
                <a:effectLst/>
                <a:latin typeface="+mn-lt"/>
                <a:ea typeface="+mn-ea"/>
                <a:cs typeface="+mn-cs"/>
              </a:rPr>
              <a:t> ANLAS manual</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a set of tools </a:t>
            </a:r>
            <a:r>
              <a:rPr lang="en-US" sz="1200" kern="1200" dirty="0" smtClean="0">
                <a:solidFill>
                  <a:schemeClr val="tx1"/>
                </a:solidFill>
                <a:effectLst/>
                <a:latin typeface="+mn-lt"/>
                <a:ea typeface="+mn-ea"/>
                <a:cs typeface="+mn-cs"/>
              </a:rPr>
              <a:t>(in the form of Microsoft Word (2013)</a:t>
            </a:r>
            <a:r>
              <a:rPr lang="en-US" sz="1200" kern="1200" dirty="0" smtClean="0">
                <a:effectLst/>
                <a:latin typeface="+mn-lt"/>
                <a:ea typeface="+mn-ea"/>
                <a:cs typeface="+mn-cs"/>
              </a:rPr>
              <a:t> and </a:t>
            </a:r>
            <a:r>
              <a:rPr lang="en-US" sz="1200" kern="1200" dirty="0" smtClean="0">
                <a:solidFill>
                  <a:schemeClr val="tx1"/>
                </a:solidFill>
                <a:effectLst/>
                <a:latin typeface="+mn-lt"/>
                <a:ea typeface="+mn-ea"/>
                <a:cs typeface="+mn-cs"/>
              </a:rPr>
              <a:t>Microsoft Excel (2013) templates) are provided to support the implementation process and to guide the analysis</a:t>
            </a:r>
            <a:r>
              <a:rPr lang="en-US" sz="1200" i="1" kern="1200" dirty="0" smtClean="0">
                <a:solidFill>
                  <a:schemeClr val="tx1"/>
                </a:solidFill>
                <a:effectLst/>
                <a:latin typeface="+mn-lt"/>
                <a:ea typeface="+mn-ea"/>
                <a:cs typeface="+mn-cs"/>
              </a:rPr>
              <a:t>.</a:t>
            </a:r>
          </a:p>
          <a:p>
            <a:pPr marL="171450" lvl="0" indent="-171450">
              <a:spcBef>
                <a:spcPts val="600"/>
              </a:spcBef>
              <a:buFont typeface="Arial" panose="020B0604020202020204" pitchFamily="34" charset="0"/>
              <a:buChar char="•"/>
            </a:pPr>
            <a:endParaRPr lang="en-US" sz="1200" i="1" kern="1200" dirty="0" smtClean="0">
              <a:solidFill>
                <a:schemeClr val="tx1"/>
              </a:solidFill>
              <a:effectLst/>
              <a:latin typeface="+mn-lt"/>
              <a:ea typeface="+mn-ea"/>
              <a:cs typeface="+mn-cs"/>
            </a:endParaRPr>
          </a:p>
          <a:p>
            <a:pPr marL="171450" lvl="0" indent="-171450">
              <a:spcBef>
                <a:spcPts val="600"/>
              </a:spcBef>
              <a:buFont typeface="Arial" panose="020B0604020202020204" pitchFamily="34" charset="0"/>
              <a:buChar char="•"/>
            </a:pPr>
            <a:r>
              <a:rPr lang="en-US" sz="1200" kern="1200" dirty="0" smtClean="0">
                <a:solidFill>
                  <a:schemeClr val="tx1"/>
                </a:solidFill>
                <a:effectLst/>
                <a:latin typeface="+mn-lt"/>
                <a:ea typeface="+mn-ea"/>
                <a:cs typeface="+mn-cs"/>
              </a:rPr>
              <a:t>Countries can adapt the tools to best fit the national context. This contextualization ensures that the identified areas and concrete recommendations for improvement are relevant and appropriate. </a:t>
            </a:r>
          </a:p>
          <a:p>
            <a:pPr marL="171450" lvl="0" indent="-171450">
              <a:spcBef>
                <a:spcPts val="600"/>
              </a:spcBef>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spcBef>
                <a:spcPts val="600"/>
              </a:spcBef>
              <a:buFont typeface="Arial" panose="020B0604020202020204" pitchFamily="34" charset="0"/>
              <a:buChar char="•"/>
            </a:pPr>
            <a:r>
              <a:rPr lang="en-US" sz="1200" b="1" u="sng" kern="1200" dirty="0" smtClean="0">
                <a:solidFill>
                  <a:schemeClr val="tx1"/>
                </a:solidFill>
                <a:effectLst/>
                <a:latin typeface="+mn-lt"/>
                <a:ea typeface="+mn-ea"/>
                <a:cs typeface="+mn-cs"/>
              </a:rPr>
              <a:t>The ANLAS manual and tools</a:t>
            </a:r>
            <a:r>
              <a:rPr lang="en-US" sz="1200" b="1" u="none" kern="1200" dirty="0" smtClean="0">
                <a:solidFill>
                  <a:schemeClr val="tx1"/>
                </a:solidFill>
                <a:effectLst/>
                <a:latin typeface="+mn-lt"/>
                <a:ea typeface="+mn-ea"/>
                <a:cs typeface="+mn-cs"/>
              </a:rPr>
              <a:t> are</a:t>
            </a:r>
            <a:r>
              <a:rPr lang="en-US" sz="1200" b="1" u="none" kern="1200" baseline="0" dirty="0" smtClean="0">
                <a:solidFill>
                  <a:schemeClr val="tx1"/>
                </a:solidFill>
                <a:effectLst/>
                <a:latin typeface="+mn-lt"/>
                <a:ea typeface="+mn-ea"/>
                <a:cs typeface="+mn-cs"/>
              </a:rPr>
              <a:t> available on </a:t>
            </a:r>
            <a:r>
              <a:rPr lang="en-US" sz="1200" b="1" kern="1200" dirty="0" smtClean="0">
                <a:solidFill>
                  <a:schemeClr val="tx1"/>
                </a:solidFill>
                <a:effectLst/>
                <a:latin typeface="+mn-lt"/>
                <a:ea typeface="+mn-ea"/>
                <a:cs typeface="+mn-cs"/>
              </a:rPr>
              <a:t>the GPE website. </a:t>
            </a:r>
            <a:endParaRPr lang="en-AU"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6451F8-7F68-4A62-AC10-DD8B6DEBF8A7}" type="slidenum">
              <a:rPr lang="en-AU" smtClean="0"/>
              <a:t>32</a:t>
            </a:fld>
            <a:endParaRPr lang="en-AU" dirty="0"/>
          </a:p>
        </p:txBody>
      </p:sp>
    </p:spTree>
    <p:extLst>
      <p:ext uri="{BB962C8B-B14F-4D97-AF65-F5344CB8AC3E}">
        <p14:creationId xmlns:p14="http://schemas.microsoft.com/office/powerpoint/2010/main" val="2177749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smtClean="0">
                <a:solidFill>
                  <a:schemeClr val="tx1"/>
                </a:solidFill>
                <a:effectLst/>
                <a:latin typeface="+mn-lt"/>
                <a:ea typeface="+mn-ea"/>
                <a:cs typeface="+mn-cs"/>
              </a:rPr>
              <a:t>The ANLAS processes are implemented in three main phases:</a:t>
            </a:r>
            <a:endParaRPr lang="en-AU" sz="1200" kern="1200" dirty="0" smtClean="0">
              <a:solidFill>
                <a:schemeClr val="tx1"/>
              </a:solidFill>
              <a:effectLst/>
              <a:latin typeface="+mn-lt"/>
              <a:ea typeface="+mn-ea"/>
              <a:cs typeface="+mn-cs"/>
            </a:endParaRPr>
          </a:p>
          <a:p>
            <a:pPr marL="228600" lvl="0" indent="-228600">
              <a:buFont typeface="+mj-lt"/>
              <a:buAutoNum type="arabicPeriod"/>
            </a:pPr>
            <a:r>
              <a:rPr lang="en-GB" sz="1200" kern="1200" dirty="0" smtClean="0">
                <a:solidFill>
                  <a:schemeClr val="tx1"/>
                </a:solidFill>
                <a:effectLst/>
                <a:latin typeface="+mn-lt"/>
                <a:ea typeface="+mn-ea"/>
                <a:cs typeface="+mn-cs"/>
              </a:rPr>
              <a:t>Initiation, training and planning phase</a:t>
            </a:r>
            <a:endParaRPr lang="en-AU" sz="1200" kern="1200" dirty="0" smtClean="0">
              <a:solidFill>
                <a:schemeClr val="tx1"/>
              </a:solidFill>
              <a:effectLst/>
              <a:latin typeface="+mn-lt"/>
              <a:ea typeface="+mn-ea"/>
              <a:cs typeface="+mn-cs"/>
            </a:endParaRPr>
          </a:p>
          <a:p>
            <a:pPr marL="228600" lvl="0" indent="-228600">
              <a:buFont typeface="+mj-lt"/>
              <a:buAutoNum type="arabicPeriod"/>
            </a:pPr>
            <a:r>
              <a:rPr lang="en-GB" sz="1200" kern="1200" dirty="0" smtClean="0">
                <a:solidFill>
                  <a:schemeClr val="tx1"/>
                </a:solidFill>
                <a:effectLst/>
                <a:latin typeface="+mn-lt"/>
                <a:ea typeface="+mn-ea"/>
                <a:cs typeface="+mn-cs"/>
              </a:rPr>
              <a:t>Analysis phase</a:t>
            </a:r>
            <a:endParaRPr lang="en-AU" sz="1200" kern="1200" dirty="0" smtClean="0">
              <a:solidFill>
                <a:schemeClr val="tx1"/>
              </a:solidFill>
              <a:effectLst/>
              <a:latin typeface="+mn-lt"/>
              <a:ea typeface="+mn-ea"/>
              <a:cs typeface="+mn-cs"/>
            </a:endParaRPr>
          </a:p>
          <a:p>
            <a:pPr marL="228600" lvl="0" indent="-228600">
              <a:buFont typeface="+mj-lt"/>
              <a:buAutoNum type="arabicPeriod"/>
            </a:pPr>
            <a:r>
              <a:rPr lang="en-GB" sz="1200" kern="1200" dirty="0" smtClean="0">
                <a:solidFill>
                  <a:schemeClr val="tx1"/>
                </a:solidFill>
                <a:effectLst/>
                <a:latin typeface="+mn-lt"/>
                <a:ea typeface="+mn-ea"/>
                <a:cs typeface="+mn-cs"/>
              </a:rPr>
              <a:t>Reporting and dissemination phase.</a:t>
            </a:r>
            <a:endParaRPr lang="en-US" sz="1200" u="none"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sz="1200" u="non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6451F8-7F68-4A62-AC10-DD8B6DEBF8A7}" type="slidenum">
              <a:rPr lang="en-AU" smtClean="0"/>
              <a:t>33</a:t>
            </a:fld>
            <a:endParaRPr lang="en-AU" dirty="0"/>
          </a:p>
        </p:txBody>
      </p:sp>
    </p:spTree>
    <p:extLst>
      <p:ext uri="{BB962C8B-B14F-4D97-AF65-F5344CB8AC3E}">
        <p14:creationId xmlns:p14="http://schemas.microsoft.com/office/powerpoint/2010/main" val="39273352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i="1" dirty="0" smtClean="0"/>
              <a:t>[The national team training agenda schedules a 30</a:t>
            </a:r>
            <a:r>
              <a:rPr lang="en-AU" b="1" i="1" baseline="0" dirty="0" smtClean="0"/>
              <a:t> minute</a:t>
            </a:r>
            <a:r>
              <a:rPr lang="en-AU" b="1" i="1" dirty="0" smtClean="0"/>
              <a:t> break at this stage. Adapt as needed.]</a:t>
            </a:r>
          </a:p>
          <a:p>
            <a:endParaRPr lang="en-AU" dirty="0"/>
          </a:p>
        </p:txBody>
      </p:sp>
      <p:sp>
        <p:nvSpPr>
          <p:cNvPr id="4" name="Slide Number Placeholder 3"/>
          <p:cNvSpPr>
            <a:spLocks noGrp="1"/>
          </p:cNvSpPr>
          <p:nvPr>
            <p:ph type="sldNum" sz="quarter" idx="10"/>
          </p:nvPr>
        </p:nvSpPr>
        <p:spPr/>
        <p:txBody>
          <a:bodyPr/>
          <a:lstStyle/>
          <a:p>
            <a:fld id="{24E4A8C5-FE95-48D6-9796-DAE80261D394}" type="slidenum">
              <a:rPr lang="en-AU" smtClean="0"/>
              <a:t>34</a:t>
            </a:fld>
            <a:endParaRPr lang="en-AU" dirty="0"/>
          </a:p>
        </p:txBody>
      </p:sp>
    </p:spTree>
    <p:extLst>
      <p:ext uri="{BB962C8B-B14F-4D97-AF65-F5344CB8AC3E}">
        <p14:creationId xmlns:p14="http://schemas.microsoft.com/office/powerpoint/2010/main" val="35996552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kern="1200" baseline="0" dirty="0" smtClean="0">
                <a:solidFill>
                  <a:schemeClr val="tx1"/>
                </a:solidFill>
                <a:effectLst/>
                <a:latin typeface="+mn-lt"/>
                <a:ea typeface="+mn-ea"/>
                <a:cs typeface="+mn-cs"/>
              </a:rPr>
              <a:t>[Indicate the processes involved in the initiation, training and planning phase, and the tools provided. More details are provided on the following slides. A </a:t>
            </a:r>
            <a:r>
              <a:rPr lang="en-US" sz="1200" b="1" i="1" kern="1200" baseline="0" dirty="0" smtClean="0">
                <a:solidFill>
                  <a:schemeClr val="tx1"/>
                </a:solidFill>
                <a:effectLst/>
                <a:latin typeface="+mn-lt"/>
                <a:ea typeface="+mn-ea"/>
                <a:cs typeface="+mn-cs"/>
              </a:rPr>
              <a:t>group activity </a:t>
            </a:r>
            <a:r>
              <a:rPr lang="en-US" sz="1200" i="1" kern="1200" baseline="0" dirty="0" smtClean="0">
                <a:solidFill>
                  <a:schemeClr val="tx1"/>
                </a:solidFill>
                <a:effectLst/>
                <a:latin typeface="+mn-lt"/>
                <a:ea typeface="+mn-ea"/>
                <a:cs typeface="+mn-cs"/>
              </a:rPr>
              <a:t>is included to go through the initiation, training and planning </a:t>
            </a:r>
            <a:r>
              <a:rPr lang="en-US" sz="1200" b="0" i="1" kern="1200" baseline="0" dirty="0" smtClean="0">
                <a:solidFill>
                  <a:schemeClr val="tx1"/>
                </a:solidFill>
                <a:effectLst/>
                <a:latin typeface="+mn-lt"/>
                <a:ea typeface="+mn-ea"/>
                <a:cs typeface="+mn-cs"/>
              </a:rPr>
              <a:t>tools</a:t>
            </a:r>
            <a:r>
              <a:rPr lang="en-US" sz="1200" b="0" i="1" u="none"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For more information see </a:t>
            </a:r>
            <a:r>
              <a:rPr lang="en-US" sz="1200" i="1" u="none" kern="1200" dirty="0" smtClean="0">
                <a:solidFill>
                  <a:schemeClr val="tx1"/>
                </a:solidFill>
                <a:effectLst/>
                <a:latin typeface="+mn-lt"/>
                <a:ea typeface="+mn-ea"/>
                <a:cs typeface="+mn-cs"/>
              </a:rPr>
              <a:t>ANLAS manual sections 4.1 and 4.2.]</a:t>
            </a:r>
          </a:p>
        </p:txBody>
      </p:sp>
      <p:sp>
        <p:nvSpPr>
          <p:cNvPr id="4" name="Slide Number Placeholder 3"/>
          <p:cNvSpPr>
            <a:spLocks noGrp="1"/>
          </p:cNvSpPr>
          <p:nvPr>
            <p:ph type="sldNum" sz="quarter" idx="10"/>
          </p:nvPr>
        </p:nvSpPr>
        <p:spPr/>
        <p:txBody>
          <a:bodyPr/>
          <a:lstStyle/>
          <a:p>
            <a:fld id="{BB6451F8-7F68-4A62-AC10-DD8B6DEBF8A7}" type="slidenum">
              <a:rPr lang="en-AU" smtClean="0"/>
              <a:t>35</a:t>
            </a:fld>
            <a:endParaRPr lang="en-AU" dirty="0"/>
          </a:p>
        </p:txBody>
      </p:sp>
    </p:spTree>
    <p:extLst>
      <p:ext uri="{BB962C8B-B14F-4D97-AF65-F5344CB8AC3E}">
        <p14:creationId xmlns:p14="http://schemas.microsoft.com/office/powerpoint/2010/main" val="31663724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9290" y="4748927"/>
            <a:ext cx="5354320" cy="4832116"/>
          </a:xfrm>
        </p:spPr>
        <p:txBody>
          <a:bodyPr/>
          <a:lstStyle/>
          <a:p>
            <a:r>
              <a:rPr lang="en-US" sz="1200" i="1" kern="1200" dirty="0" smtClean="0">
                <a:solidFill>
                  <a:schemeClr val="tx1"/>
                </a:solidFill>
                <a:effectLst/>
                <a:latin typeface="+mn-lt"/>
                <a:ea typeface="+mn-ea"/>
                <a:cs typeface="+mn-cs"/>
              </a:rPr>
              <a:t>[Indicate if</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ANLAS will</a:t>
            </a:r>
            <a:r>
              <a:rPr lang="en-US" sz="1200" i="1" kern="1200" baseline="0" dirty="0" smtClean="0">
                <a:solidFill>
                  <a:schemeClr val="tx1"/>
                </a:solidFill>
                <a:effectLst/>
                <a:latin typeface="+mn-lt"/>
                <a:ea typeface="+mn-ea"/>
                <a:cs typeface="+mn-cs"/>
              </a:rPr>
              <a:t> be undertaken as part of the broader education sector planning process in the country. Use and adapt this slide to explain how ANLAS will feed into the education sector planning process.]</a:t>
            </a:r>
          </a:p>
          <a:p>
            <a:endParaRPr lang="en-US" sz="1200" i="1" kern="1200" dirty="0" smtClean="0">
              <a:solidFill>
                <a:schemeClr val="tx1"/>
              </a:solidFill>
              <a:effectLst/>
              <a:latin typeface="+mn-lt"/>
              <a:ea typeface="+mn-ea"/>
              <a:cs typeface="+mn-cs"/>
            </a:endParaRPr>
          </a:p>
          <a:p>
            <a:pPr marL="171450" indent="-171450">
              <a:spcBef>
                <a:spcPts val="600"/>
              </a:spcBef>
              <a:buFont typeface="Arial" panose="020B0604020202020204" pitchFamily="34" charset="0"/>
              <a:buChar char="•"/>
            </a:pPr>
            <a:r>
              <a:rPr lang="en-US" sz="1200" u="none" kern="1200" dirty="0" smtClean="0">
                <a:solidFill>
                  <a:schemeClr val="tx1"/>
                </a:solidFill>
                <a:effectLst/>
                <a:latin typeface="+mn-lt"/>
                <a:ea typeface="+mn-ea"/>
                <a:cs typeface="+mn-cs"/>
              </a:rPr>
              <a:t>It is encouraged that ANLAS is embedded into the broader education sector planning process, for example, at or prior to the point at which a country conducts an education sector analysis, which would facilitate the formulation of strategies to improve the learning assessment system as part of the Education Sector Plan (ESP) and the operationalization of these strategies through the implementation of the ESP. A</a:t>
            </a:r>
            <a:r>
              <a:rPr lang="en-US" sz="1200" u="none" kern="1200" baseline="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rPr>
              <a:t>country may also choose to conduct ANLAS at another stage of the education sector planning process, such as during the course of ESP monitoring or as part of a sector review.</a:t>
            </a:r>
          </a:p>
          <a:p>
            <a:pPr marL="171450" indent="-171450">
              <a:spcBef>
                <a:spcPts val="600"/>
              </a:spcBef>
              <a:buFont typeface="Arial" panose="020B0604020202020204" pitchFamily="34" charset="0"/>
              <a:buChar char="•"/>
            </a:pPr>
            <a:endParaRPr lang="en-US" sz="1200" u="none" kern="1200" dirty="0" smtClean="0">
              <a:solidFill>
                <a:schemeClr val="tx1"/>
              </a:solidFill>
              <a:effectLst/>
              <a:latin typeface="+mn-lt"/>
              <a:ea typeface="+mn-ea"/>
              <a:cs typeface="+mn-cs"/>
            </a:endParaRPr>
          </a:p>
          <a:p>
            <a:pPr marL="171450" indent="-171450">
              <a:spcBef>
                <a:spcPts val="600"/>
              </a:spcBef>
              <a:buFont typeface="Arial" panose="020B0604020202020204" pitchFamily="34" charset="0"/>
              <a:buChar char="•"/>
            </a:pPr>
            <a:r>
              <a:rPr lang="en-US" sz="1200" u="none" kern="1200" dirty="0" smtClean="0">
                <a:solidFill>
                  <a:schemeClr val="tx1"/>
                </a:solidFill>
                <a:effectLst/>
                <a:latin typeface="+mn-lt"/>
                <a:ea typeface="+mn-ea"/>
                <a:cs typeface="+mn-cs"/>
              </a:rPr>
              <a:t>Undertaking ANLAS as part of the broader education sector planning process may have implications for the funding of ANLAS </a:t>
            </a:r>
            <a:r>
              <a:rPr lang="en-US" sz="1200" i="1" u="none" kern="1200" dirty="0" smtClean="0">
                <a:solidFill>
                  <a:schemeClr val="tx1"/>
                </a:solidFill>
                <a:effectLst/>
                <a:latin typeface="+mn-lt"/>
                <a:ea typeface="+mn-ea"/>
                <a:cs typeface="+mn-cs"/>
              </a:rPr>
              <a:t>[see section 4.1.1d in the ANLAS manual]</a:t>
            </a:r>
            <a:r>
              <a:rPr lang="en-US" sz="1200" u="none" kern="1200" dirty="0" smtClean="0">
                <a:solidFill>
                  <a:schemeClr val="tx1"/>
                </a:solidFill>
                <a:effectLst/>
                <a:latin typeface="+mn-lt"/>
                <a:ea typeface="+mn-ea"/>
                <a:cs typeface="+mn-cs"/>
              </a:rPr>
              <a:t>.</a:t>
            </a:r>
          </a:p>
          <a:p>
            <a:pPr marL="0" indent="0">
              <a:spcBef>
                <a:spcPts val="600"/>
              </a:spcBef>
              <a:buFont typeface="Arial" panose="020B0604020202020204" pitchFamily="34" charset="0"/>
              <a:buNone/>
            </a:pPr>
            <a:endParaRPr lang="en-US" sz="1200" u="none" kern="1200" dirty="0" smtClean="0">
              <a:solidFill>
                <a:schemeClr val="tx1"/>
              </a:solidFill>
              <a:effectLst/>
              <a:latin typeface="+mn-lt"/>
              <a:ea typeface="+mn-ea"/>
              <a:cs typeface="+mn-cs"/>
            </a:endParaRPr>
          </a:p>
          <a:p>
            <a:pPr marL="171450" indent="-171450">
              <a:spcBef>
                <a:spcPts val="600"/>
              </a:spcBef>
              <a:buFont typeface="Arial" panose="020B0604020202020204" pitchFamily="34" charset="0"/>
              <a:buChar char="•"/>
            </a:pPr>
            <a:r>
              <a:rPr lang="en-US" sz="1200" u="none" kern="1200" dirty="0" smtClean="0">
                <a:solidFill>
                  <a:schemeClr val="tx1"/>
                </a:solidFill>
                <a:effectLst/>
                <a:latin typeface="+mn-lt"/>
                <a:ea typeface="+mn-ea"/>
                <a:cs typeface="+mn-cs"/>
              </a:rPr>
              <a:t>Initiating ANLAS in a country therefore requires discussions at the country level and consensus across partners (through the Local Education Group or equivalent structure) in order to identify the best entry point in the country’s policy cycle, such that the country can make the best use of the findings generated by ANLAS.</a:t>
            </a:r>
            <a:endParaRPr lang="en-AU" sz="1200" u="non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E4A8C5-FE95-48D6-9796-DAE80261D394}" type="slidenum">
              <a:rPr lang="en-AU" smtClean="0"/>
              <a:t>36</a:t>
            </a:fld>
            <a:endParaRPr lang="en-AU" dirty="0"/>
          </a:p>
        </p:txBody>
      </p:sp>
    </p:spTree>
    <p:extLst>
      <p:ext uri="{BB962C8B-B14F-4D97-AF65-F5344CB8AC3E}">
        <p14:creationId xmlns:p14="http://schemas.microsoft.com/office/powerpoint/2010/main" val="15151537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smtClean="0"/>
              <a:t>[Introduce the ANLAS steering</a:t>
            </a:r>
            <a:r>
              <a:rPr lang="en-AU" i="1" baseline="0" dirty="0" smtClean="0"/>
              <a:t> committee. Indicate the name, organization and stakeholder group. For more information about establishing a steering committee see ANLAS manual section 4.1.1c.]</a:t>
            </a:r>
          </a:p>
        </p:txBody>
      </p:sp>
      <p:sp>
        <p:nvSpPr>
          <p:cNvPr id="4" name="Slide Number Placeholder 3"/>
          <p:cNvSpPr>
            <a:spLocks noGrp="1"/>
          </p:cNvSpPr>
          <p:nvPr>
            <p:ph type="sldNum" sz="quarter" idx="10"/>
          </p:nvPr>
        </p:nvSpPr>
        <p:spPr/>
        <p:txBody>
          <a:bodyPr/>
          <a:lstStyle/>
          <a:p>
            <a:fld id="{BB6451F8-7F68-4A62-AC10-DD8B6DEBF8A7}" type="slidenum">
              <a:rPr lang="en-AU" smtClean="0"/>
              <a:t>37</a:t>
            </a:fld>
            <a:endParaRPr lang="en-AU" dirty="0"/>
          </a:p>
        </p:txBody>
      </p:sp>
    </p:spTree>
    <p:extLst>
      <p:ext uri="{BB962C8B-B14F-4D97-AF65-F5344CB8AC3E}">
        <p14:creationId xmlns:p14="http://schemas.microsoft.com/office/powerpoint/2010/main" val="16512330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It is recommended that the government establish a steering committee that provides guidance and oversight of ANLAS in the country.</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steering committee serves several purposes:</a:t>
            </a:r>
            <a:endParaRPr lang="en-AU" sz="1200" kern="1200" dirty="0" smtClean="0">
              <a:solidFill>
                <a:schemeClr val="tx1"/>
              </a:solidFill>
              <a:effectLst/>
              <a:latin typeface="+mn-lt"/>
              <a:ea typeface="+mn-ea"/>
              <a:cs typeface="+mn-cs"/>
            </a:endParaRPr>
          </a:p>
          <a:p>
            <a:pPr marL="171450" lvl="0" indent="-171450">
              <a:spcBef>
                <a:spcPts val="600"/>
              </a:spcBef>
              <a:buFont typeface="Arial" panose="020B0604020202020204" pitchFamily="34" charset="0"/>
              <a:buChar char="•"/>
            </a:pPr>
            <a:r>
              <a:rPr lang="en-US" sz="1200" kern="1200" dirty="0" smtClean="0">
                <a:solidFill>
                  <a:schemeClr val="tx1"/>
                </a:solidFill>
                <a:effectLst/>
                <a:latin typeface="+mn-lt"/>
                <a:ea typeface="+mn-ea"/>
                <a:cs typeface="+mn-cs"/>
              </a:rPr>
              <a:t>Ensuring that there is strong support from stakeholders for the implementation of ANLAS, and using the findings from ANLAS in the education sector planning process</a:t>
            </a:r>
            <a:endParaRPr lang="en-AU" sz="1200" kern="1200" dirty="0" smtClean="0">
              <a:solidFill>
                <a:schemeClr val="tx1"/>
              </a:solidFill>
              <a:effectLst/>
              <a:latin typeface="+mn-lt"/>
              <a:ea typeface="+mn-ea"/>
              <a:cs typeface="+mn-cs"/>
            </a:endParaRPr>
          </a:p>
          <a:p>
            <a:pPr marL="171450" lvl="0" indent="-171450">
              <a:spcBef>
                <a:spcPts val="600"/>
              </a:spcBef>
              <a:buFont typeface="Arial" panose="020B0604020202020204" pitchFamily="34" charset="0"/>
              <a:buChar char="•"/>
            </a:pPr>
            <a:r>
              <a:rPr lang="en-US" sz="1200" kern="1200" dirty="0" smtClean="0">
                <a:solidFill>
                  <a:schemeClr val="tx1"/>
                </a:solidFill>
                <a:effectLst/>
                <a:latin typeface="+mn-lt"/>
                <a:ea typeface="+mn-ea"/>
                <a:cs typeface="+mn-cs"/>
              </a:rPr>
              <a:t>Facilitating communication with key stakeholders, including high-level officials</a:t>
            </a:r>
            <a:endParaRPr lang="en-AU" sz="1200" kern="1200" dirty="0" smtClean="0">
              <a:solidFill>
                <a:schemeClr val="tx1"/>
              </a:solidFill>
              <a:effectLst/>
              <a:latin typeface="+mn-lt"/>
              <a:ea typeface="+mn-ea"/>
              <a:cs typeface="+mn-cs"/>
            </a:endParaRPr>
          </a:p>
          <a:p>
            <a:pPr marL="171450" lvl="0" indent="-171450">
              <a:spcBef>
                <a:spcPts val="600"/>
              </a:spcBef>
              <a:buFont typeface="Arial" panose="020B0604020202020204" pitchFamily="34" charset="0"/>
              <a:buChar char="•"/>
            </a:pPr>
            <a:r>
              <a:rPr lang="en-US" sz="1200" kern="1200" dirty="0" smtClean="0">
                <a:solidFill>
                  <a:schemeClr val="tx1"/>
                </a:solidFill>
                <a:effectLst/>
                <a:latin typeface="+mn-lt"/>
                <a:ea typeface="+mn-ea"/>
                <a:cs typeface="+mn-cs"/>
              </a:rPr>
              <a:t>Providing quality assurance and guidance to the national team.</a:t>
            </a:r>
          </a:p>
          <a:p>
            <a:pPr marL="0" lvl="0" indent="0">
              <a:spcBef>
                <a:spcPts val="600"/>
              </a:spcBef>
              <a:buFont typeface="Arial" panose="020B0604020202020204" pitchFamily="34" charset="0"/>
              <a:buNone/>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r>
              <a:rPr lang="en-US" sz="1200" i="1" kern="1200" dirty="0" smtClean="0">
                <a:solidFill>
                  <a:schemeClr val="tx1"/>
                </a:solidFill>
                <a:effectLst/>
                <a:latin typeface="+mn-lt"/>
                <a:ea typeface="+mn-ea"/>
                <a:cs typeface="+mn-cs"/>
              </a:rPr>
              <a:t>[For more information </a:t>
            </a:r>
            <a:r>
              <a:rPr lang="en-AU" i="1" baseline="0" dirty="0" smtClean="0"/>
              <a:t>see section 4.1.1c of the ANLAS manual.]</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24E4A8C5-FE95-48D6-9796-DAE80261D394}" type="slidenum">
              <a:rPr lang="en-AU" smtClean="0"/>
              <a:t>38</a:t>
            </a:fld>
            <a:endParaRPr lang="en-AU" dirty="0"/>
          </a:p>
        </p:txBody>
      </p:sp>
    </p:spTree>
    <p:extLst>
      <p:ext uri="{BB962C8B-B14F-4D97-AF65-F5344CB8AC3E}">
        <p14:creationId xmlns:p14="http://schemas.microsoft.com/office/powerpoint/2010/main" val="6334452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9290" y="4748927"/>
            <a:ext cx="5354320" cy="4958333"/>
          </a:xfrm>
        </p:spPr>
        <p:txBody>
          <a:bodyPr/>
          <a:lstStyle/>
          <a:p>
            <a:pPr>
              <a:spcAft>
                <a:spcPts val="1200"/>
              </a:spcAft>
            </a:pPr>
            <a:r>
              <a:rPr lang="en-US" sz="1200" i="1" kern="1200" dirty="0" smtClean="0">
                <a:solidFill>
                  <a:schemeClr val="tx1"/>
                </a:solidFill>
                <a:effectLst/>
                <a:latin typeface="+mn-lt"/>
                <a:ea typeface="+mn-ea"/>
                <a:cs typeface="+mn-cs"/>
              </a:rPr>
              <a:t>[Delete</a:t>
            </a:r>
            <a:r>
              <a:rPr lang="en-US" sz="1200" i="1" kern="1200" baseline="0" dirty="0" smtClean="0">
                <a:solidFill>
                  <a:schemeClr val="tx1"/>
                </a:solidFill>
                <a:effectLst/>
                <a:latin typeface="+mn-lt"/>
                <a:ea typeface="+mn-ea"/>
                <a:cs typeface="+mn-cs"/>
              </a:rPr>
              <a:t> this slide if the budget pre-approval has already been completed. For more information see section 4.1.1d in the ANLAS manual.]</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u="none" kern="1200" dirty="0" smtClean="0">
                <a:solidFill>
                  <a:schemeClr val="tx1"/>
                </a:solidFill>
                <a:effectLst/>
                <a:latin typeface="+mn-lt"/>
                <a:ea typeface="+mn-ea"/>
                <a:cs typeface="+mn-cs"/>
              </a:rPr>
              <a:t>Sufficient funding is crucial in order for ANLAS to be successful. The detailed budget planning is scheduled as</a:t>
            </a:r>
            <a:r>
              <a:rPr lang="en-US" sz="1200" u="none" kern="1200" baseline="0" dirty="0" smtClean="0">
                <a:solidFill>
                  <a:schemeClr val="tx1"/>
                </a:solidFill>
                <a:effectLst/>
                <a:latin typeface="+mn-lt"/>
                <a:ea typeface="+mn-ea"/>
                <a:cs typeface="+mn-cs"/>
              </a:rPr>
              <a:t> part of the </a:t>
            </a:r>
            <a:r>
              <a:rPr lang="en-US" sz="1200" u="none" kern="1200" dirty="0" smtClean="0">
                <a:solidFill>
                  <a:schemeClr val="tx1"/>
                </a:solidFill>
                <a:effectLst/>
                <a:latin typeface="+mn-lt"/>
                <a:ea typeface="+mn-ea"/>
                <a:cs typeface="+mn-cs"/>
              </a:rPr>
              <a:t>planning activities. </a:t>
            </a:r>
            <a:endParaRPr lang="en-AU" sz="1200" u="none"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u="none" kern="1200" dirty="0" smtClean="0">
                <a:solidFill>
                  <a:schemeClr val="tx1"/>
                </a:solidFill>
                <a:effectLst/>
                <a:latin typeface="+mn-lt"/>
                <a:ea typeface="+mn-ea"/>
                <a:cs typeface="+mn-cs"/>
              </a:rPr>
              <a:t>If the country is implementing ANLAS as part of, or as a precursor to, a broader education sector analysis process which is supported by an active or upcoming Education Sector Plan Development Grant (ESPDG) from GPE, it may be possible to access this grant to contribute to the funding of ANLAS.</a:t>
            </a:r>
            <a:r>
              <a:rPr lang="en-US" sz="1200" u="none" kern="1200" baseline="30000" dirty="0" smtClean="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u="none" kern="1200" dirty="0" smtClean="0">
                <a:solidFill>
                  <a:schemeClr val="tx1"/>
                </a:solidFill>
                <a:effectLst/>
                <a:latin typeface="+mn-lt"/>
                <a:ea typeface="+mn-ea"/>
                <a:cs typeface="+mn-cs"/>
              </a:rPr>
              <a:t>The implementation of recommendations stemming from ANLAS to improve learning assessment systems can be supported by national budgets and/or external financing, such as GPE’s Education Sector Plan Implementation Grant (ESPIG).</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u="none" kern="1200" dirty="0" smtClean="0">
                <a:solidFill>
                  <a:schemeClr val="tx1"/>
                </a:solidFill>
                <a:effectLst/>
                <a:latin typeface="+mn-lt"/>
                <a:ea typeface="+mn-ea"/>
                <a:cs typeface="+mn-cs"/>
              </a:rPr>
              <a:t>For information on ESPDG and ESPIG funding possibilities in the country, the national team leader for ANLAS should contact the country’s GPE Focal Point within the Ministry of Education and/or the GPE Coordinating Agency in the country.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u="none" kern="1200" dirty="0" smtClean="0">
                <a:solidFill>
                  <a:schemeClr val="tx1"/>
                </a:solidFill>
                <a:effectLst/>
                <a:latin typeface="+mn-lt"/>
                <a:ea typeface="+mn-ea"/>
                <a:cs typeface="+mn-cs"/>
              </a:rPr>
              <a:t>However, from a long-term sustainability perspective, it is critical to allocate domestic financing to ensure the quality of the learning assessment system on a recurrent basis.</a:t>
            </a:r>
            <a:r>
              <a:rPr lang="en-AU" u="none" dirty="0" smtClean="0">
                <a:effectLst/>
              </a:rPr>
              <a:t> </a:t>
            </a:r>
            <a:r>
              <a:rPr lang="en-US" sz="1200" u="none" kern="1200" dirty="0" smtClean="0">
                <a:solidFill>
                  <a:schemeClr val="tx1"/>
                </a:solidFill>
                <a:effectLst/>
                <a:latin typeface="+mn-lt"/>
                <a:ea typeface="+mn-ea"/>
                <a:cs typeface="+mn-cs"/>
              </a:rPr>
              <a:t>It should be noted, however, that the ESPDG and other GPE grants are driven directly by the country. The guidelines for ESPDGs can be accessed at: </a:t>
            </a:r>
            <a:r>
              <a:rPr lang="en-US" sz="1200" u="sng" kern="1200" dirty="0" smtClean="0">
                <a:solidFill>
                  <a:schemeClr val="tx1"/>
                </a:solidFill>
                <a:effectLst/>
                <a:latin typeface="+mn-lt"/>
                <a:ea typeface="+mn-ea"/>
                <a:cs typeface="+mn-cs"/>
                <a:hlinkClick r:id="rId3"/>
              </a:rPr>
              <a:t>https://www.globalpartnership.org/content/guidelines-education-sector-plan-development-grants</a:t>
            </a:r>
            <a:endParaRPr lang="en-AU" sz="1200" u="non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E4A8C5-FE95-48D6-9796-DAE80261D394}" type="slidenum">
              <a:rPr lang="en-AU" smtClean="0"/>
              <a:t>39</a:t>
            </a:fld>
            <a:endParaRPr lang="en-AU" dirty="0"/>
          </a:p>
        </p:txBody>
      </p:sp>
    </p:spTree>
    <p:extLst>
      <p:ext uri="{BB962C8B-B14F-4D97-AF65-F5344CB8AC3E}">
        <p14:creationId xmlns:p14="http://schemas.microsoft.com/office/powerpoint/2010/main" val="1180433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smtClean="0"/>
              <a:t>[The aim of the introduction</a:t>
            </a:r>
            <a:r>
              <a:rPr lang="en-AU" i="1" baseline="0" dirty="0" smtClean="0"/>
              <a:t>s is to facilitate building of the ANLAS national team</a:t>
            </a:r>
            <a:r>
              <a:rPr lang="en-AU" sz="1200" i="1" kern="1200" dirty="0" smtClean="0">
                <a:effectLst/>
                <a:latin typeface="+mn-lt"/>
                <a:ea typeface="+mn-ea"/>
                <a:cs typeface="+mn-cs"/>
              </a:rPr>
              <a:t>. </a:t>
            </a:r>
            <a:r>
              <a:rPr lang="en-AU" i="1" dirty="0" smtClean="0"/>
              <a:t>Adapt these introductions as required.]</a:t>
            </a:r>
            <a:endParaRPr lang="en-AU" sz="1200" i="1" kern="1200" baseline="0" dirty="0" smtClean="0">
              <a:effectLst/>
            </a:endParaRPr>
          </a:p>
        </p:txBody>
      </p:sp>
      <p:sp>
        <p:nvSpPr>
          <p:cNvPr id="4" name="Slide Number Placeholder 3"/>
          <p:cNvSpPr>
            <a:spLocks noGrp="1"/>
          </p:cNvSpPr>
          <p:nvPr>
            <p:ph type="sldNum" sz="quarter" idx="10"/>
          </p:nvPr>
        </p:nvSpPr>
        <p:spPr/>
        <p:txBody>
          <a:bodyPr/>
          <a:lstStyle/>
          <a:p>
            <a:fld id="{24E4A8C5-FE95-48D6-9796-DAE80261D394}" type="slidenum">
              <a:rPr lang="en-AU" smtClean="0"/>
              <a:t>4</a:t>
            </a:fld>
            <a:endParaRPr lang="en-AU" dirty="0"/>
          </a:p>
        </p:txBody>
      </p:sp>
    </p:spTree>
    <p:extLst>
      <p:ext uri="{BB962C8B-B14F-4D97-AF65-F5344CB8AC3E}">
        <p14:creationId xmlns:p14="http://schemas.microsoft.com/office/powerpoint/2010/main" val="17831443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These planning activities will be undertaken</a:t>
            </a:r>
            <a:r>
              <a:rPr lang="en-AU" baseline="0" dirty="0" smtClean="0"/>
              <a:t> by the national team following the team training. </a:t>
            </a:r>
            <a:r>
              <a:rPr lang="en-AU" b="1" baseline="0" dirty="0" smtClean="0"/>
              <a:t>Activities are provided as part of the training to get started on the planning activities.</a:t>
            </a:r>
            <a:endParaRPr lang="en-AU" b="1" dirty="0"/>
          </a:p>
        </p:txBody>
      </p:sp>
      <p:sp>
        <p:nvSpPr>
          <p:cNvPr id="4" name="Slide Number Placeholder 3"/>
          <p:cNvSpPr>
            <a:spLocks noGrp="1"/>
          </p:cNvSpPr>
          <p:nvPr>
            <p:ph type="sldNum" sz="quarter" idx="10"/>
          </p:nvPr>
        </p:nvSpPr>
        <p:spPr/>
        <p:txBody>
          <a:bodyPr/>
          <a:lstStyle/>
          <a:p>
            <a:fld id="{24E4A8C5-FE95-48D6-9796-DAE80261D394}" type="slidenum">
              <a:rPr lang="en-AU" smtClean="0"/>
              <a:t>40</a:t>
            </a:fld>
            <a:endParaRPr lang="en-AU" dirty="0"/>
          </a:p>
        </p:txBody>
      </p:sp>
    </p:spTree>
    <p:extLst>
      <p:ext uri="{BB962C8B-B14F-4D97-AF65-F5344CB8AC3E}">
        <p14:creationId xmlns:p14="http://schemas.microsoft.com/office/powerpoint/2010/main" val="24184881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Stakeholder involvement and engagement are essential for the participative process of the ANLAS implementation.</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stakeholder briefings aim to form a common understanding of the ANLAS objectives and the implementation processes to secure collaboration of all stakeholders involved.</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smtClean="0"/>
              <a:t>Stakeholder briefings are planned based on the stakeholder mapping and the implementation plan.</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AU" dirty="0" smtClean="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AU" sz="1200" i="1" kern="1200" dirty="0" smtClean="0">
                <a:solidFill>
                  <a:schemeClr val="tx1"/>
                </a:solidFill>
                <a:effectLst/>
                <a:latin typeface="+mn-lt"/>
                <a:ea typeface="+mn-ea"/>
                <a:cs typeface="+mn-cs"/>
              </a:rPr>
              <a:t>[For</a:t>
            </a:r>
            <a:r>
              <a:rPr lang="en-AU" sz="1200" i="1" kern="1200" baseline="0" dirty="0" smtClean="0">
                <a:solidFill>
                  <a:schemeClr val="tx1"/>
                </a:solidFill>
                <a:effectLst/>
                <a:latin typeface="+mn-lt"/>
                <a:ea typeface="+mn-ea"/>
                <a:cs typeface="+mn-cs"/>
              </a:rPr>
              <a:t> more information see section 4.1.4 in the ANLAS manual.]</a:t>
            </a:r>
            <a:endParaRPr lang="en-AU" sz="1200" i="1"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4E4A8C5-FE95-48D6-9796-DAE80261D394}" type="slidenum">
              <a:rPr lang="en-AU" smtClean="0"/>
              <a:t>41</a:t>
            </a:fld>
            <a:endParaRPr lang="en-AU" dirty="0"/>
          </a:p>
        </p:txBody>
      </p:sp>
    </p:spTree>
    <p:extLst>
      <p:ext uri="{BB962C8B-B14F-4D97-AF65-F5344CB8AC3E}">
        <p14:creationId xmlns:p14="http://schemas.microsoft.com/office/powerpoint/2010/main" val="40344448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AU" b="1" i="1" dirty="0" smtClean="0"/>
              <a:t>[Allow approximately 45 minutes for this 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smtClean="0"/>
              <a:t>[Form four</a:t>
            </a:r>
            <a:r>
              <a:rPr lang="en-AU" i="1" baseline="0" dirty="0" smtClean="0"/>
              <a:t> groups (or adapt the number of groups as needed). Each group should </a:t>
            </a:r>
            <a:r>
              <a:rPr lang="en-AU" i="1" dirty="0" smtClean="0"/>
              <a:t>spend approximately 15 minutes to read through the tools as allocated. The groups should then present the tools to the plenary,</a:t>
            </a:r>
            <a:r>
              <a:rPr lang="en-AU" i="1" baseline="0" dirty="0" smtClean="0"/>
              <a:t> indicating</a:t>
            </a:r>
            <a:r>
              <a:rPr lang="en-AU" i="1" dirty="0" smtClean="0"/>
              <a:t> the purpose of each tool and how it is completed. Use the</a:t>
            </a:r>
            <a:r>
              <a:rPr lang="en-AU" i="1" baseline="0" dirty="0" smtClean="0"/>
              <a:t> information provided in section 4.2 of the ANLAS manual. </a:t>
            </a:r>
            <a:r>
              <a:rPr lang="en-AU" i="1" dirty="0" smtClean="0"/>
              <a:t>Take time to discuss any questions that may arise about using these tools.</a:t>
            </a:r>
            <a:r>
              <a:rPr lang="en-AU" i="1" baseline="0" dirty="0" smtClean="0"/>
              <a:t> </a:t>
            </a:r>
            <a:r>
              <a:rPr lang="en-US" sz="1200" i="1" dirty="0" smtClean="0"/>
              <a:t>The planning</a:t>
            </a:r>
            <a:r>
              <a:rPr lang="en-US" sz="1200" i="1" baseline="0" dirty="0" smtClean="0"/>
              <a:t> activities </a:t>
            </a:r>
            <a:r>
              <a:rPr lang="en-US" sz="1200" i="1" dirty="0" smtClean="0"/>
              <a:t>will be</a:t>
            </a:r>
            <a:r>
              <a:rPr lang="en-US" sz="1200" i="1" baseline="0" dirty="0" smtClean="0"/>
              <a:t> completed following the training; </a:t>
            </a:r>
            <a:r>
              <a:rPr lang="en-AU" sz="1200" b="0" i="1" baseline="0" dirty="0" smtClean="0"/>
              <a:t>a</a:t>
            </a:r>
            <a:r>
              <a:rPr lang="en-AU" b="0" i="1" baseline="0" dirty="0" smtClean="0"/>
              <a:t>ctivities are part of the training to use the tools provided to complete these activities.]</a:t>
            </a:r>
            <a:endParaRPr lang="en-AU" b="0" i="1" dirty="0"/>
          </a:p>
        </p:txBody>
      </p:sp>
      <p:sp>
        <p:nvSpPr>
          <p:cNvPr id="4" name="Slide Number Placeholder 3"/>
          <p:cNvSpPr>
            <a:spLocks noGrp="1"/>
          </p:cNvSpPr>
          <p:nvPr>
            <p:ph type="sldNum" sz="quarter" idx="10"/>
          </p:nvPr>
        </p:nvSpPr>
        <p:spPr/>
        <p:txBody>
          <a:bodyPr/>
          <a:lstStyle/>
          <a:p>
            <a:fld id="{24E4A8C5-FE95-48D6-9796-DAE80261D394}" type="slidenum">
              <a:rPr lang="en-AU" smtClean="0"/>
              <a:t>42</a:t>
            </a:fld>
            <a:endParaRPr lang="en-AU" dirty="0"/>
          </a:p>
        </p:txBody>
      </p:sp>
    </p:spTree>
    <p:extLst>
      <p:ext uri="{BB962C8B-B14F-4D97-AF65-F5344CB8AC3E}">
        <p14:creationId xmlns:p14="http://schemas.microsoft.com/office/powerpoint/2010/main" val="21081432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1" kern="1200" baseline="0" dirty="0" smtClean="0">
                <a:solidFill>
                  <a:schemeClr val="tx1"/>
                </a:solidFill>
                <a:effectLst/>
                <a:latin typeface="+mn-lt"/>
                <a:ea typeface="+mn-ea"/>
                <a:cs typeface="+mn-cs"/>
              </a:rPr>
              <a:t>[Indicate the processes involved in the analysis phase, and the tools provided. More details are provided on the following slides. A </a:t>
            </a:r>
            <a:r>
              <a:rPr lang="en-US" sz="1200" b="1" i="1" kern="1200" baseline="0" dirty="0" smtClean="0">
                <a:solidFill>
                  <a:schemeClr val="tx1"/>
                </a:solidFill>
                <a:effectLst/>
                <a:latin typeface="+mn-lt"/>
                <a:ea typeface="+mn-ea"/>
                <a:cs typeface="+mn-cs"/>
              </a:rPr>
              <a:t>group activity </a:t>
            </a:r>
            <a:r>
              <a:rPr lang="en-US" sz="1200" b="0" i="1" kern="1200" baseline="0" dirty="0" smtClean="0">
                <a:solidFill>
                  <a:schemeClr val="tx1"/>
                </a:solidFill>
                <a:effectLst/>
                <a:latin typeface="+mn-lt"/>
                <a:ea typeface="+mn-ea"/>
                <a:cs typeface="+mn-cs"/>
              </a:rPr>
              <a:t>is included to work through the analysis tools</a:t>
            </a:r>
            <a:r>
              <a:rPr lang="en-US" sz="1200" b="0" i="1" u="none" kern="1200" baseline="0" dirty="0" smtClean="0">
                <a:solidFill>
                  <a:schemeClr val="tx1"/>
                </a:solidFill>
                <a:effectLst/>
                <a:latin typeface="+mn-lt"/>
                <a:ea typeface="+mn-ea"/>
                <a:cs typeface="+mn-cs"/>
              </a:rPr>
              <a:t>. This activity is an important preparation for undertaking the planning activities. </a:t>
            </a:r>
            <a:r>
              <a:rPr lang="en-US" sz="1200" b="0" i="1" kern="1200" baseline="0" dirty="0" smtClean="0">
                <a:solidFill>
                  <a:schemeClr val="tx1"/>
                </a:solidFill>
                <a:effectLst/>
                <a:latin typeface="+mn-lt"/>
                <a:ea typeface="+mn-ea"/>
                <a:cs typeface="+mn-cs"/>
              </a:rPr>
              <a:t>For more information see </a:t>
            </a:r>
            <a:r>
              <a:rPr lang="en-US" sz="1200" b="0" i="1" u="none" kern="1200" dirty="0" smtClean="0">
                <a:solidFill>
                  <a:schemeClr val="tx1"/>
                </a:solidFill>
                <a:effectLst/>
                <a:latin typeface="+mn-lt"/>
                <a:ea typeface="+mn-ea"/>
                <a:cs typeface="+mn-cs"/>
              </a:rPr>
              <a:t>ANLAS manual sections 4.3 and 4.4.]</a:t>
            </a:r>
          </a:p>
        </p:txBody>
      </p:sp>
      <p:sp>
        <p:nvSpPr>
          <p:cNvPr id="4" name="Slide Number Placeholder 3"/>
          <p:cNvSpPr>
            <a:spLocks noGrp="1"/>
          </p:cNvSpPr>
          <p:nvPr>
            <p:ph type="sldNum" sz="quarter" idx="10"/>
          </p:nvPr>
        </p:nvSpPr>
        <p:spPr/>
        <p:txBody>
          <a:bodyPr/>
          <a:lstStyle/>
          <a:p>
            <a:fld id="{BB6451F8-7F68-4A62-AC10-DD8B6DEBF8A7}" type="slidenum">
              <a:rPr lang="en-AU" smtClean="0"/>
              <a:t>43</a:t>
            </a:fld>
            <a:endParaRPr lang="en-AU" dirty="0"/>
          </a:p>
        </p:txBody>
      </p:sp>
    </p:spTree>
    <p:extLst>
      <p:ext uri="{BB962C8B-B14F-4D97-AF65-F5344CB8AC3E}">
        <p14:creationId xmlns:p14="http://schemas.microsoft.com/office/powerpoint/2010/main" val="35773825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9290" y="4748927"/>
            <a:ext cx="5354320" cy="4623865"/>
          </a:xfrm>
        </p:spPr>
        <p:txBody>
          <a:bodyPr/>
          <a:lstStyle/>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It is recommended that the national team provides a basic description of each ANLAS dimension. This description forms the basis for the discussion with key stakeholders in the next step. The stakeholder consultations also allow to triangulate and expand the descriptions provided.</a:t>
            </a:r>
          </a:p>
          <a:p>
            <a:pPr marL="171450" indent="-171450">
              <a:spcBef>
                <a:spcPts val="600"/>
              </a:spcBef>
              <a:buFont typeface="Arial" panose="020B0604020202020204" pitchFamily="34" charset="0"/>
              <a:buChar char="•"/>
            </a:pPr>
            <a:r>
              <a:rPr lang="en-US" sz="1200" kern="1200" dirty="0" smtClean="0">
                <a:solidFill>
                  <a:schemeClr val="tx1"/>
                </a:solidFill>
                <a:effectLst/>
                <a:latin typeface="+mn-lt"/>
                <a:ea typeface="+mn-ea"/>
                <a:cs typeface="+mn-cs"/>
              </a:rPr>
              <a:t>To develop a description of each ANLAS dimension, the national team members should review relevant documents as identified in the document mapping table (see section 4.2.4 in the ANLAS manual).</a:t>
            </a:r>
          </a:p>
          <a:p>
            <a:pPr marL="171450" indent="-171450">
              <a:spcBef>
                <a:spcPts val="600"/>
              </a:spcBef>
              <a:buFont typeface="Arial" panose="020B0604020202020204" pitchFamily="34" charset="0"/>
              <a:buChar char="•"/>
            </a:pPr>
            <a:r>
              <a:rPr lang="en-US" sz="1200" kern="1200" dirty="0" smtClean="0">
                <a:solidFill>
                  <a:schemeClr val="tx1"/>
                </a:solidFill>
                <a:effectLst/>
                <a:latin typeface="+mn-lt"/>
                <a:ea typeface="+mn-ea"/>
                <a:cs typeface="+mn-cs"/>
              </a:rPr>
              <a:t>The guiding questions in the analytical tables should be used to reflect on the quality objective provided for each key area.</a:t>
            </a:r>
          </a:p>
          <a:p>
            <a:pPr marL="171450" indent="-171450">
              <a:spcBef>
                <a:spcPts val="600"/>
              </a:spcBef>
              <a:buFont typeface="Arial" panose="020B0604020202020204" pitchFamily="34" charset="0"/>
              <a:buChar char="•"/>
            </a:pPr>
            <a:r>
              <a:rPr lang="en-US" sz="1200" kern="1200" dirty="0" smtClean="0">
                <a:solidFill>
                  <a:schemeClr val="tx1"/>
                </a:solidFill>
                <a:effectLst/>
                <a:latin typeface="+mn-lt"/>
                <a:ea typeface="+mn-ea"/>
                <a:cs typeface="+mn-cs"/>
              </a:rPr>
              <a:t>National team members should draw on their expertise as part of their role in the education and/or </a:t>
            </a:r>
            <a:r>
              <a:rPr lang="en-US" sz="1200" u="none" kern="1200" dirty="0" smtClean="0">
                <a:solidFill>
                  <a:schemeClr val="tx1"/>
                </a:solidFill>
                <a:effectLst/>
                <a:latin typeface="+mn-lt"/>
                <a:ea typeface="+mn-ea"/>
                <a:cs typeface="+mn-cs"/>
              </a:rPr>
              <a:t>assessment system </a:t>
            </a:r>
            <a:r>
              <a:rPr lang="en-GB" sz="1200" kern="1200" dirty="0" smtClean="0">
                <a:solidFill>
                  <a:schemeClr val="tx1"/>
                </a:solidFill>
                <a:effectLst/>
                <a:latin typeface="+mn-lt"/>
                <a:ea typeface="+mn-ea"/>
                <a:cs typeface="+mn-cs"/>
              </a:rPr>
              <a:t>to identify connections and congruency, as well as divergences and gaps between the quality objectives and the actual practices, and how these are presented.</a:t>
            </a:r>
          </a:p>
          <a:p>
            <a:pPr marL="171450" indent="-171450">
              <a:spcBef>
                <a:spcPts val="600"/>
              </a:spcBef>
              <a:buFont typeface="Arial" panose="020B0604020202020204" pitchFamily="34" charset="0"/>
              <a:buChar char="•"/>
            </a:pPr>
            <a:r>
              <a:rPr lang="en-US" sz="1200" kern="1200" dirty="0" smtClean="0">
                <a:solidFill>
                  <a:schemeClr val="tx1"/>
                </a:solidFill>
                <a:effectLst/>
                <a:latin typeface="+mn-lt"/>
                <a:ea typeface="+mn-ea"/>
                <a:cs typeface="+mn-cs"/>
              </a:rPr>
              <a:t>The descriptions and observations should be recorded in the analytical tables, to</a:t>
            </a:r>
            <a:r>
              <a:rPr lang="en-GB" sz="1200" kern="1200" dirty="0" smtClean="0">
                <a:solidFill>
                  <a:schemeClr val="tx1"/>
                </a:solidFill>
                <a:effectLst/>
                <a:latin typeface="+mn-lt"/>
                <a:ea typeface="+mn-ea"/>
                <a:cs typeface="+mn-cs"/>
              </a:rPr>
              <a:t> be presented and discussed during the stakeholder consultations (see section 4.3.2 in the ANLAS manual).</a:t>
            </a:r>
          </a:p>
          <a:p>
            <a:pPr marL="171450" indent="-171450">
              <a:spcBef>
                <a:spcPts val="600"/>
              </a:spcBef>
              <a:buFont typeface="Arial" panose="020B0604020202020204" pitchFamily="34" charset="0"/>
              <a:buChar char="•"/>
            </a:pPr>
            <a:r>
              <a:rPr lang="en-GB" sz="1200" kern="1200" dirty="0" smtClean="0">
                <a:solidFill>
                  <a:schemeClr val="tx1"/>
                </a:solidFill>
                <a:effectLst/>
                <a:latin typeface="+mn-lt"/>
                <a:ea typeface="+mn-ea"/>
                <a:cs typeface="+mn-cs"/>
              </a:rPr>
              <a:t>All data sources should be recorded in the analytical tables.</a:t>
            </a:r>
          </a:p>
          <a:p>
            <a:pPr marL="0" indent="0">
              <a:spcBef>
                <a:spcPts val="600"/>
              </a:spcBef>
              <a:buFont typeface="Arial" panose="020B0604020202020204" pitchFamily="34" charset="0"/>
              <a:buNone/>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r>
              <a:rPr lang="en-AU" i="1" dirty="0" smtClean="0"/>
              <a:t>[For</a:t>
            </a:r>
            <a:r>
              <a:rPr lang="en-AU" i="1" baseline="0" dirty="0" smtClean="0"/>
              <a:t> more information s</a:t>
            </a:r>
            <a:r>
              <a:rPr lang="en-AU" i="1" dirty="0" smtClean="0"/>
              <a:t>ee</a:t>
            </a:r>
            <a:r>
              <a:rPr lang="en-AU" i="1" baseline="0" dirty="0" smtClean="0"/>
              <a:t> </a:t>
            </a:r>
            <a:r>
              <a:rPr lang="en-AU" i="1" dirty="0" smtClean="0"/>
              <a:t>section 4.3.1 in the ANLAS manual.]</a:t>
            </a: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E4A8C5-FE95-48D6-9796-DAE80261D394}" type="slidenum">
              <a:rPr lang="en-AU" smtClean="0"/>
              <a:t>44</a:t>
            </a:fld>
            <a:endParaRPr lang="en-AU" dirty="0"/>
          </a:p>
        </p:txBody>
      </p:sp>
    </p:spTree>
    <p:extLst>
      <p:ext uri="{BB962C8B-B14F-4D97-AF65-F5344CB8AC3E}">
        <p14:creationId xmlns:p14="http://schemas.microsoft.com/office/powerpoint/2010/main" val="29853087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b="0" baseline="0" dirty="0" smtClean="0"/>
              <a:t>Stakeholder consultations are conducted </a:t>
            </a:r>
            <a:r>
              <a:rPr lang="en-US" dirty="0" smtClean="0"/>
              <a:t>to discuss the description</a:t>
            </a:r>
            <a:r>
              <a:rPr lang="en-US" baseline="0" dirty="0" smtClean="0"/>
              <a:t> of each key area</a:t>
            </a:r>
            <a:r>
              <a:rPr lang="en-US" dirty="0" smtClean="0"/>
              <a:t>, evaluate each key area, and identify aspects and recommendations for improvement for each dimension</a:t>
            </a:r>
            <a:r>
              <a:rPr lang="en-AU" dirty="0" smtClean="0"/>
              <a:t>.</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AU" baseline="0" dirty="0" smtClean="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smtClean="0"/>
              <a:t>The stakeholders to be consulted are identified during the planning stage using the stakeholder mapping table.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dirty="0" smtClean="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Consultations may be conducted with one or multiple stakeholder groups. It is likely that a mix of formats will be used depending on the availability of stakeholders and depending on the dimension. Group consultations can be in the form of a moderated, focused discussion; consist of small-group discussions and plenary sessions; or be conducted in the form of a workshop.</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AU" dirty="0" smtClean="0"/>
          </a:p>
          <a:p>
            <a:pPr marL="0" marR="0" lvl="0" indent="0" algn="l" defTabSz="914400" rtl="0" eaLnBrk="1" fontAlgn="auto" latinLnBrk="0" hangingPunct="1">
              <a:lnSpc>
                <a:spcPct val="100000"/>
              </a:lnSpc>
              <a:spcBef>
                <a:spcPts val="600"/>
              </a:spcBef>
              <a:spcAft>
                <a:spcPts val="0"/>
              </a:spcAft>
              <a:buClrTx/>
              <a:buSzTx/>
              <a:buFontTx/>
              <a:buNone/>
              <a:tabLst/>
              <a:defRPr/>
            </a:pPr>
            <a:r>
              <a:rPr lang="en-AU" i="1" dirty="0" smtClean="0"/>
              <a:t>[For more information see section 4.3.2 in the ANLAS manual.]</a:t>
            </a:r>
          </a:p>
          <a:p>
            <a:endParaRPr lang="en-AU" dirty="0"/>
          </a:p>
        </p:txBody>
      </p:sp>
      <p:sp>
        <p:nvSpPr>
          <p:cNvPr id="4" name="Slide Number Placeholder 3"/>
          <p:cNvSpPr>
            <a:spLocks noGrp="1"/>
          </p:cNvSpPr>
          <p:nvPr>
            <p:ph type="sldNum" sz="quarter" idx="10"/>
          </p:nvPr>
        </p:nvSpPr>
        <p:spPr/>
        <p:txBody>
          <a:bodyPr/>
          <a:lstStyle/>
          <a:p>
            <a:fld id="{24E4A8C5-FE95-48D6-9796-DAE80261D394}" type="slidenum">
              <a:rPr lang="en-AU" smtClean="0"/>
              <a:t>45</a:t>
            </a:fld>
            <a:endParaRPr lang="en-AU" dirty="0"/>
          </a:p>
        </p:txBody>
      </p:sp>
    </p:spTree>
    <p:extLst>
      <p:ext uri="{BB962C8B-B14F-4D97-AF65-F5344CB8AC3E}">
        <p14:creationId xmlns:p14="http://schemas.microsoft.com/office/powerpoint/2010/main" val="31995220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Three evaluation categories are defined to evaluate each key area against the defined quality objective. </a:t>
            </a: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For each key area categorized as </a:t>
            </a:r>
            <a:r>
              <a:rPr lang="en-US" sz="1200" i="1" kern="1200" dirty="0" smtClean="0">
                <a:solidFill>
                  <a:schemeClr val="tx1"/>
                </a:solidFill>
                <a:effectLst/>
                <a:latin typeface="+mn-lt"/>
                <a:ea typeface="+mn-ea"/>
                <a:cs typeface="+mn-cs"/>
              </a:rPr>
              <a:t>partly achieved</a:t>
            </a:r>
            <a:r>
              <a:rPr lang="en-US" sz="1200" kern="1200" dirty="0" smtClean="0">
                <a:solidFill>
                  <a:schemeClr val="tx1"/>
                </a:solidFill>
                <a:effectLst/>
                <a:latin typeface="+mn-lt"/>
                <a:ea typeface="+mn-ea"/>
                <a:cs typeface="+mn-cs"/>
              </a:rPr>
              <a:t> (category 2) or </a:t>
            </a:r>
            <a:r>
              <a:rPr lang="en-US" sz="1200" i="1" kern="1200" dirty="0" smtClean="0">
                <a:solidFill>
                  <a:schemeClr val="tx1"/>
                </a:solidFill>
                <a:effectLst/>
                <a:latin typeface="+mn-lt"/>
                <a:ea typeface="+mn-ea"/>
                <a:cs typeface="+mn-cs"/>
              </a:rPr>
              <a:t>not achieved </a:t>
            </a:r>
            <a:r>
              <a:rPr lang="en-US" sz="1200" kern="1200" dirty="0" smtClean="0">
                <a:solidFill>
                  <a:schemeClr val="tx1"/>
                </a:solidFill>
                <a:effectLst/>
                <a:latin typeface="+mn-lt"/>
                <a:ea typeface="+mn-ea"/>
                <a:cs typeface="+mn-cs"/>
              </a:rPr>
              <a:t>(category 3), discuss with stakeholders which aspects need to be improved. These aspects should relate to the guiding questions.</a:t>
            </a:r>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endParaRPr lang="en-AU" i="1" dirty="0" smtClean="0"/>
          </a:p>
          <a:p>
            <a:pPr marL="0" indent="0">
              <a:spcBef>
                <a:spcPts val="600"/>
              </a:spcBef>
              <a:buFont typeface="Arial" panose="020B0604020202020204" pitchFamily="34" charset="0"/>
              <a:buNone/>
            </a:pPr>
            <a:r>
              <a:rPr lang="en-AU" i="1" dirty="0" smtClean="0"/>
              <a:t>[For more information see section 4.3.2 in the ANLAS manual.]</a:t>
            </a:r>
            <a:endParaRPr lang="en-AU" i="1" dirty="0"/>
          </a:p>
        </p:txBody>
      </p:sp>
      <p:sp>
        <p:nvSpPr>
          <p:cNvPr id="4" name="Slide Number Placeholder 3"/>
          <p:cNvSpPr>
            <a:spLocks noGrp="1"/>
          </p:cNvSpPr>
          <p:nvPr>
            <p:ph type="sldNum" sz="quarter" idx="10"/>
          </p:nvPr>
        </p:nvSpPr>
        <p:spPr/>
        <p:txBody>
          <a:bodyPr/>
          <a:lstStyle/>
          <a:p>
            <a:fld id="{24E4A8C5-FE95-48D6-9796-DAE80261D394}" type="slidenum">
              <a:rPr lang="en-AU" smtClean="0"/>
              <a:t>46</a:t>
            </a:fld>
            <a:endParaRPr lang="en-AU" dirty="0"/>
          </a:p>
        </p:txBody>
      </p:sp>
    </p:spTree>
    <p:extLst>
      <p:ext uri="{BB962C8B-B14F-4D97-AF65-F5344CB8AC3E}">
        <p14:creationId xmlns:p14="http://schemas.microsoft.com/office/powerpoint/2010/main" val="7276263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buFont typeface="Arial" panose="020B0604020202020204" pitchFamily="34" charset="0"/>
              <a:buChar char="•"/>
            </a:pPr>
            <a:r>
              <a:rPr lang="en-US" sz="1200" kern="1200" dirty="0" smtClean="0">
                <a:solidFill>
                  <a:schemeClr val="tx1"/>
                </a:solidFill>
                <a:effectLst/>
                <a:latin typeface="+mn-lt"/>
                <a:ea typeface="+mn-ea"/>
                <a:cs typeface="+mn-cs"/>
              </a:rPr>
              <a:t>In a next step discuss with stakeholders possible recommendations for improvement. These recommendations should relate to the identified aspects for improvement, indicating possible ways of how these can be improved. </a:t>
            </a:r>
          </a:p>
          <a:p>
            <a:pPr marL="171450" indent="-171450">
              <a:spcBef>
                <a:spcPts val="600"/>
              </a:spcBef>
              <a:buFont typeface="Arial" panose="020B0604020202020204" pitchFamily="34" charset="0"/>
              <a:buChar char="•"/>
            </a:pPr>
            <a:r>
              <a:rPr lang="en-US" dirty="0" smtClean="0"/>
              <a:t>The recommendations should be ‘actionable’, meaning that they should be concrete, specific and detailed, in order to inform improvement strategies for education sector planning or other policy processes.</a:t>
            </a:r>
            <a:endParaRPr lang="en-AU" dirty="0" smtClean="0"/>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 cases where different stakeholders provide different perspectives, this should be documented in the analytical tables (see also section 4.3.3 in the ANLAS manual). </a:t>
            </a:r>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r>
              <a:rPr lang="en-AU" i="1" dirty="0" smtClean="0"/>
              <a:t>[For more information see section 4.3.2 in the ANLAS manual.]</a:t>
            </a:r>
          </a:p>
        </p:txBody>
      </p:sp>
      <p:sp>
        <p:nvSpPr>
          <p:cNvPr id="4" name="Slide Number Placeholder 3"/>
          <p:cNvSpPr>
            <a:spLocks noGrp="1"/>
          </p:cNvSpPr>
          <p:nvPr>
            <p:ph type="sldNum" sz="quarter" idx="10"/>
          </p:nvPr>
        </p:nvSpPr>
        <p:spPr/>
        <p:txBody>
          <a:bodyPr/>
          <a:lstStyle/>
          <a:p>
            <a:fld id="{24E4A8C5-FE95-48D6-9796-DAE80261D394}" type="slidenum">
              <a:rPr lang="en-AU" smtClean="0"/>
              <a:t>47</a:t>
            </a:fld>
            <a:endParaRPr lang="en-AU" dirty="0"/>
          </a:p>
        </p:txBody>
      </p:sp>
    </p:spTree>
    <p:extLst>
      <p:ext uri="{BB962C8B-B14F-4D97-AF65-F5344CB8AC3E}">
        <p14:creationId xmlns:p14="http://schemas.microsoft.com/office/powerpoint/2010/main" val="28166885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9290" y="4748927"/>
            <a:ext cx="5354320" cy="4623865"/>
          </a:xfrm>
        </p:spPr>
        <p:txBody>
          <a:bodyPr/>
          <a:lstStyle/>
          <a:p>
            <a:pPr marL="171450" indent="-171450">
              <a:spcBef>
                <a:spcPts val="600"/>
              </a:spcBef>
              <a:buFont typeface="Arial" panose="020B0604020202020204" pitchFamily="34" charset="0"/>
              <a:buChar char="•"/>
            </a:pPr>
            <a:r>
              <a:rPr lang="en-US" sz="1200" kern="1200" dirty="0" smtClean="0">
                <a:solidFill>
                  <a:schemeClr val="tx1"/>
                </a:solidFill>
                <a:effectLst/>
                <a:latin typeface="+mn-lt"/>
                <a:ea typeface="+mn-ea"/>
                <a:cs typeface="+mn-cs"/>
              </a:rPr>
              <a:t>It is most likely that multiple stakeholder consultations are held for each dimension. It is therefore recommended that all</a:t>
            </a:r>
            <a:r>
              <a:rPr lang="en-GB" sz="1200" kern="1200" dirty="0" smtClean="0">
                <a:solidFill>
                  <a:schemeClr val="tx1"/>
                </a:solidFill>
                <a:effectLst/>
                <a:latin typeface="+mn-lt"/>
                <a:ea typeface="+mn-ea"/>
                <a:cs typeface="+mn-cs"/>
              </a:rPr>
              <a:t> stakeholder consultations for the same key area are recorded in the same analytical table to facilitate consolidation (see section 4.4.1 in the ANLAS manual).</a:t>
            </a:r>
          </a:p>
          <a:p>
            <a:pPr marL="171450" indent="-171450">
              <a:spcBef>
                <a:spcPts val="600"/>
              </a:spcBef>
              <a:buFont typeface="Arial" panose="020B0604020202020204" pitchFamily="34" charset="0"/>
              <a:buChar char="•"/>
            </a:pPr>
            <a:endParaRPr lang="en-AU" sz="1200" kern="1200" dirty="0" smtClean="0">
              <a:solidFill>
                <a:schemeClr val="tx1"/>
              </a:solidFill>
              <a:effectLst/>
              <a:latin typeface="+mn-lt"/>
              <a:ea typeface="+mn-ea"/>
              <a:cs typeface="+mn-cs"/>
            </a:endParaRPr>
          </a:p>
          <a:p>
            <a:pPr marL="0" indent="0">
              <a:spcBef>
                <a:spcPts val="600"/>
              </a:spcBef>
              <a:buFont typeface="Arial" panose="020B0604020202020204" pitchFamily="34" charset="0"/>
              <a:buNone/>
            </a:pPr>
            <a:r>
              <a:rPr lang="en-US" sz="1200" kern="1200" dirty="0" smtClean="0">
                <a:solidFill>
                  <a:schemeClr val="tx1"/>
                </a:solidFill>
                <a:effectLst/>
                <a:latin typeface="+mn-lt"/>
                <a:ea typeface="+mn-ea"/>
                <a:cs typeface="+mn-cs"/>
              </a:rPr>
              <a:t>To consolidate the information from multiple stakeholder consultations, the national team should meet and undertake the following steps:</a:t>
            </a:r>
            <a:endParaRPr lang="en-AU" sz="1200" kern="1200" dirty="0" smtClean="0">
              <a:solidFill>
                <a:schemeClr val="tx1"/>
              </a:solidFill>
              <a:effectLst/>
              <a:latin typeface="+mn-lt"/>
              <a:ea typeface="+mn-ea"/>
              <a:cs typeface="+mn-cs"/>
            </a:endParaRPr>
          </a:p>
          <a:p>
            <a:pPr marL="171450" lvl="0" indent="-171450">
              <a:spcBef>
                <a:spcPts val="600"/>
              </a:spcBef>
              <a:buFont typeface="Arial" panose="020B0604020202020204" pitchFamily="34" charset="0"/>
              <a:buChar char="•"/>
            </a:pPr>
            <a:r>
              <a:rPr lang="en-US" sz="1200" kern="1200" dirty="0" smtClean="0">
                <a:solidFill>
                  <a:schemeClr val="tx1"/>
                </a:solidFill>
                <a:effectLst/>
                <a:latin typeface="+mn-lt"/>
                <a:ea typeface="+mn-ea"/>
                <a:cs typeface="+mn-cs"/>
              </a:rPr>
              <a:t>Review and discuss the notes from the stakeholder consultations for each key area, in particular the evaluation categories, identified aspects and recommendations for improvement.</a:t>
            </a:r>
            <a:endParaRPr lang="en-AU" sz="1200" kern="1200" dirty="0" smtClean="0">
              <a:solidFill>
                <a:schemeClr val="tx1"/>
              </a:solidFill>
              <a:effectLst/>
              <a:latin typeface="+mn-lt"/>
              <a:ea typeface="+mn-ea"/>
              <a:cs typeface="+mn-cs"/>
            </a:endParaRPr>
          </a:p>
          <a:p>
            <a:pPr marL="171450" lvl="0" indent="-171450">
              <a:spcBef>
                <a:spcPts val="600"/>
              </a:spcBef>
              <a:buFont typeface="Arial" panose="020B0604020202020204" pitchFamily="34" charset="0"/>
              <a:buChar char="•"/>
            </a:pPr>
            <a:r>
              <a:rPr lang="en-US" sz="1200" kern="1200" dirty="0" smtClean="0">
                <a:solidFill>
                  <a:schemeClr val="tx1"/>
                </a:solidFill>
                <a:effectLst/>
                <a:latin typeface="+mn-lt"/>
                <a:ea typeface="+mn-ea"/>
                <a:cs typeface="+mn-cs"/>
              </a:rPr>
              <a:t>Decide on the most appropriate evaluation category to reflect the evaluation of each key area against the quality objective. Ideally, formal documentation and evidence is used to support the decision, for example,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evidence that is available from the documents reviewed.</a:t>
            </a: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It is also recommended that the ANLAS steering committee is involved in this process. This can be in the form of participating in the discussion and consolidation, or reviewing the consolidated findings.</a:t>
            </a:r>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r>
              <a:rPr lang="en-AU" i="1" dirty="0" smtClean="0"/>
              <a:t>[For more information see section 4.3.3 in the ANLAS manual.]</a:t>
            </a:r>
          </a:p>
          <a:p>
            <a:pPr marL="0" lvl="0" indent="0">
              <a:buFont typeface="Arial" panose="020B0604020202020204" pitchFamily="34" charset="0"/>
              <a:buNone/>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E4A8C5-FE95-48D6-9796-DAE80261D394}" type="slidenum">
              <a:rPr lang="en-AU" smtClean="0"/>
              <a:t>48</a:t>
            </a:fld>
            <a:endParaRPr lang="en-AU" dirty="0"/>
          </a:p>
        </p:txBody>
      </p:sp>
    </p:spTree>
    <p:extLst>
      <p:ext uri="{BB962C8B-B14F-4D97-AF65-F5344CB8AC3E}">
        <p14:creationId xmlns:p14="http://schemas.microsoft.com/office/powerpoint/2010/main" val="5625518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spcBef>
                <a:spcPts val="600"/>
              </a:spcBef>
              <a:buFont typeface="Arial" panose="020B0604020202020204" pitchFamily="34" charset="0"/>
              <a:buChar char="•"/>
            </a:pPr>
            <a:r>
              <a:rPr lang="en-US" sz="1200" kern="1200" dirty="0" smtClean="0">
                <a:solidFill>
                  <a:schemeClr val="tx1"/>
                </a:solidFill>
                <a:effectLst/>
                <a:latin typeface="+mn-lt"/>
                <a:ea typeface="+mn-ea"/>
                <a:cs typeface="+mn-cs"/>
              </a:rPr>
              <a:t>Record the consolidated evaluation category for each key area in the analytical tables for each dimension (see section 4.4.1 in the ANLAS manual).</a:t>
            </a:r>
          </a:p>
          <a:p>
            <a:pPr marL="171450" lvl="0" indent="-171450">
              <a:spcBef>
                <a:spcPts val="600"/>
              </a:spcBef>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spcBef>
                <a:spcPts val="600"/>
              </a:spcBef>
              <a:buFont typeface="Arial" panose="020B0604020202020204" pitchFamily="34" charset="0"/>
              <a:buChar char="•"/>
            </a:pPr>
            <a:r>
              <a:rPr lang="en-US" sz="1200" kern="1200" dirty="0" smtClean="0">
                <a:solidFill>
                  <a:schemeClr val="tx1"/>
                </a:solidFill>
                <a:effectLst/>
                <a:latin typeface="+mn-lt"/>
                <a:ea typeface="+mn-ea"/>
                <a:cs typeface="+mn-cs"/>
              </a:rPr>
              <a:t>Review and summarize the aspects for improvements from the different stakeholder consultations. Ensure that these relate to the guiding questions for each key area to provide a justification for the consolidated evaluation category.</a:t>
            </a:r>
          </a:p>
          <a:p>
            <a:pPr marL="171450" lvl="0" indent="-171450">
              <a:spcBef>
                <a:spcPts val="600"/>
              </a:spcBef>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lvl="0" indent="-171450">
              <a:spcBef>
                <a:spcPts val="600"/>
              </a:spcBef>
              <a:buFont typeface="Arial" panose="020B0604020202020204" pitchFamily="34" charset="0"/>
              <a:buChar char="•"/>
            </a:pPr>
            <a:r>
              <a:rPr lang="en-US" sz="1200" kern="1200" dirty="0" smtClean="0">
                <a:solidFill>
                  <a:schemeClr val="tx1"/>
                </a:solidFill>
                <a:effectLst/>
                <a:latin typeface="+mn-lt"/>
                <a:ea typeface="+mn-ea"/>
                <a:cs typeface="+mn-cs"/>
              </a:rPr>
              <a:t>Review and summarize the recommendations for improvement. Ensure that these relate to the identified aspects for improvement. </a:t>
            </a:r>
            <a:r>
              <a:rPr lang="en-US" sz="1200" b="1" kern="1200" dirty="0" smtClean="0">
                <a:solidFill>
                  <a:schemeClr val="tx1"/>
                </a:solidFill>
                <a:effectLst/>
                <a:latin typeface="+mn-lt"/>
                <a:ea typeface="+mn-ea"/>
                <a:cs typeface="+mn-cs"/>
              </a:rPr>
              <a:t>The recommendations should be ‘actionable’, meaning that they should be concrete, specific and detailed, in order to inform improvement strategies for education sector planning or other policy processes.</a:t>
            </a:r>
          </a:p>
          <a:p>
            <a:pPr marL="171450" lvl="0" indent="-171450">
              <a:spcBef>
                <a:spcPts val="600"/>
              </a:spcBef>
              <a:buFont typeface="Arial" panose="020B0604020202020204" pitchFamily="34" charset="0"/>
              <a:buChar char="•"/>
            </a:pPr>
            <a:endParaRPr lang="en-AU" sz="1200" b="1" kern="1200" dirty="0" smtClean="0">
              <a:solidFill>
                <a:schemeClr val="tx1"/>
              </a:solidFill>
              <a:effectLst/>
              <a:latin typeface="+mn-lt"/>
              <a:ea typeface="+mn-ea"/>
              <a:cs typeface="+mn-cs"/>
            </a:endParaRPr>
          </a:p>
          <a:p>
            <a:pPr>
              <a:spcBef>
                <a:spcPts val="600"/>
              </a:spcBef>
            </a:pPr>
            <a:r>
              <a:rPr lang="en-AU" i="1" dirty="0" smtClean="0"/>
              <a:t>[For more information see section 4.3.3 in the ANLAS manual.]</a:t>
            </a:r>
            <a:endParaRPr lang="en-AU" i="1" dirty="0"/>
          </a:p>
        </p:txBody>
      </p:sp>
      <p:sp>
        <p:nvSpPr>
          <p:cNvPr id="4" name="Slide Number Placeholder 3"/>
          <p:cNvSpPr>
            <a:spLocks noGrp="1"/>
          </p:cNvSpPr>
          <p:nvPr>
            <p:ph type="sldNum" sz="quarter" idx="10"/>
          </p:nvPr>
        </p:nvSpPr>
        <p:spPr/>
        <p:txBody>
          <a:bodyPr/>
          <a:lstStyle/>
          <a:p>
            <a:fld id="{24E4A8C5-FE95-48D6-9796-DAE80261D394}" type="slidenum">
              <a:rPr lang="en-AU" smtClean="0"/>
              <a:t>49</a:t>
            </a:fld>
            <a:endParaRPr lang="en-AU" dirty="0"/>
          </a:p>
        </p:txBody>
      </p:sp>
    </p:spTree>
    <p:extLst>
      <p:ext uri="{BB962C8B-B14F-4D97-AF65-F5344CB8AC3E}">
        <p14:creationId xmlns:p14="http://schemas.microsoft.com/office/powerpoint/2010/main" val="3337361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4E4A8C5-FE95-48D6-9796-DAE80261D394}" type="slidenum">
              <a:rPr lang="en-AU" smtClean="0"/>
              <a:t>5</a:t>
            </a:fld>
            <a:endParaRPr lang="en-AU" dirty="0"/>
          </a:p>
        </p:txBody>
      </p:sp>
    </p:spTree>
    <p:extLst>
      <p:ext uri="{BB962C8B-B14F-4D97-AF65-F5344CB8AC3E}">
        <p14:creationId xmlns:p14="http://schemas.microsoft.com/office/powerpoint/2010/main" val="8907834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synthesis aims to present the essence of the findings in a succinct and organized manner, in order to make the findings accessible to key stakeholders.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dirty="0" smtClean="0"/>
              <a:t>Two synthesis tables are provided to present the findings for all ANLAS dimensions.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synthesis requires mainly extracting and organizing the information from the consolidated evaluation tables from all key areas and dimensions.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200" i="1" kern="1200" dirty="0" smtClean="0">
                <a:solidFill>
                  <a:schemeClr val="tx1"/>
                </a:solidFill>
                <a:effectLst/>
                <a:latin typeface="+mn-lt"/>
                <a:ea typeface="+mn-ea"/>
                <a:cs typeface="+mn-cs"/>
              </a:rPr>
              <a:t>[For more information see section 4.3.4 in the ANLAS manual.]</a:t>
            </a:r>
          </a:p>
          <a:p>
            <a:pPr marL="171450" indent="-171450">
              <a:buFont typeface="Arial" panose="020B0604020202020204" pitchFamily="34" charset="0"/>
              <a:buChar char="•"/>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E4A8C5-FE95-48D6-9796-DAE80261D394}" type="slidenum">
              <a:rPr lang="en-AU" smtClean="0"/>
              <a:t>50</a:t>
            </a:fld>
            <a:endParaRPr lang="en-AU" dirty="0"/>
          </a:p>
        </p:txBody>
      </p:sp>
    </p:spTree>
    <p:extLst>
      <p:ext uri="{BB962C8B-B14F-4D97-AF65-F5344CB8AC3E}">
        <p14:creationId xmlns:p14="http://schemas.microsoft.com/office/powerpoint/2010/main" val="29063188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Let’s have a look at</a:t>
            </a:r>
            <a:r>
              <a:rPr lang="en-US" sz="1200" b="1" kern="1200" baseline="0" dirty="0" smtClean="0">
                <a:solidFill>
                  <a:schemeClr val="tx1"/>
                </a:solidFill>
                <a:effectLst/>
                <a:latin typeface="+mn-lt"/>
                <a:ea typeface="+mn-ea"/>
                <a:cs typeface="+mn-cs"/>
              </a:rPr>
              <a:t> the analytical tables</a:t>
            </a:r>
            <a:r>
              <a:rPr lang="en-US" sz="1200" b="1" kern="1200" dirty="0" smtClean="0">
                <a:solidFill>
                  <a:schemeClr val="tx1"/>
                </a:solidFill>
                <a:effectLst/>
                <a:latin typeface="+mn-lt"/>
                <a:ea typeface="+mn-ea"/>
                <a:cs typeface="+mn-cs"/>
              </a:rPr>
              <a:t>.</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This slide shows </a:t>
            </a:r>
            <a:r>
              <a:rPr lang="en-US" sz="1200" kern="1200" dirty="0" smtClean="0">
                <a:solidFill>
                  <a:schemeClr val="tx1"/>
                </a:solidFill>
                <a:effectLst/>
                <a:latin typeface="+mn-lt"/>
                <a:ea typeface="+mn-ea"/>
                <a:cs typeface="+mn-cs"/>
              </a:rPr>
              <a:t>analytical table dimension</a:t>
            </a:r>
            <a:r>
              <a:rPr lang="en-US" sz="1200" kern="1200" baseline="0" dirty="0" smtClean="0">
                <a:solidFill>
                  <a:schemeClr val="tx1"/>
                </a:solidFill>
                <a:effectLst/>
                <a:latin typeface="+mn-lt"/>
                <a:ea typeface="+mn-ea"/>
                <a:cs typeface="+mn-cs"/>
              </a:rPr>
              <a:t> 1: Context of the assessment system as an example</a:t>
            </a:r>
            <a:r>
              <a:rPr lang="en-US"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1"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smtClean="0"/>
              <a:t>[You may also encourage team members</a:t>
            </a:r>
            <a:r>
              <a:rPr lang="en-US" i="1" baseline="0" dirty="0" smtClean="0"/>
              <a:t> to look at a </a:t>
            </a:r>
            <a:r>
              <a:rPr lang="en-US" i="1" dirty="0" smtClean="0"/>
              <a:t>printed or electronic copy of </a:t>
            </a:r>
            <a:r>
              <a:rPr lang="en-US" i="1" baseline="0" dirty="0" smtClean="0"/>
              <a:t>analytical table 1 for this illustration.]</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Each analytical table consists of a</a:t>
            </a:r>
            <a:r>
              <a:rPr lang="en-US" sz="1200" kern="1200" baseline="0" dirty="0" smtClean="0">
                <a:solidFill>
                  <a:schemeClr val="tx1"/>
                </a:solidFill>
                <a:effectLst/>
                <a:latin typeface="+mn-lt"/>
                <a:ea typeface="+mn-ea"/>
                <a:cs typeface="+mn-cs"/>
              </a:rPr>
              <a:t> general part. This part contains</a:t>
            </a:r>
            <a:r>
              <a:rPr lang="en-US" sz="1200" kern="1200" dirty="0" smtClean="0">
                <a:solidFill>
                  <a:schemeClr val="tx1"/>
                </a:solidFill>
                <a:effectLst/>
                <a:latin typeface="+mn-lt"/>
                <a:ea typeface="+mn-ea"/>
                <a:cs typeface="+mn-cs"/>
              </a:rPr>
              <a:t>:</a:t>
            </a:r>
            <a:endParaRPr lang="en-AU" sz="1200" kern="1200" dirty="0" smtClean="0">
              <a:solidFill>
                <a:schemeClr val="tx1"/>
              </a:solidFill>
              <a:effectLst/>
              <a:latin typeface="+mn-lt"/>
              <a:ea typeface="+mn-ea"/>
              <a:cs typeface="+mn-cs"/>
            </a:endParaRPr>
          </a:p>
          <a:p>
            <a:pPr marL="442913" lvl="0" indent="-263525">
              <a:buFont typeface="Calibri" panose="020F0502020204030204" pitchFamily="34" charset="0"/>
              <a:buChar char="−"/>
            </a:pPr>
            <a:r>
              <a:rPr lang="en-US" sz="1200" kern="1200" baseline="0" dirty="0" smtClean="0">
                <a:solidFill>
                  <a:schemeClr val="tx1"/>
                </a:solidFill>
                <a:effectLst/>
                <a:latin typeface="+mn-lt"/>
                <a:ea typeface="+mn-ea"/>
                <a:cs typeface="+mn-cs"/>
              </a:rPr>
              <a:t>A list of the respective k</a:t>
            </a:r>
            <a:r>
              <a:rPr lang="en-US" sz="1200" kern="1200" dirty="0" smtClean="0">
                <a:solidFill>
                  <a:schemeClr val="tx1"/>
                </a:solidFill>
                <a:effectLst/>
                <a:latin typeface="+mn-lt"/>
                <a:ea typeface="+mn-ea"/>
                <a:cs typeface="+mn-cs"/>
              </a:rPr>
              <a:t>ey areas. </a:t>
            </a:r>
            <a:r>
              <a:rPr lang="en-US" sz="1200" i="1" kern="1200" dirty="0" smtClean="0">
                <a:solidFill>
                  <a:schemeClr val="tx1"/>
                </a:solidFill>
                <a:effectLst/>
                <a:latin typeface="+mn-lt"/>
                <a:ea typeface="+mn-ea"/>
                <a:cs typeface="+mn-cs"/>
              </a:rPr>
              <a:t>[Click</a:t>
            </a:r>
            <a:r>
              <a:rPr lang="en-US" sz="1200" i="1" kern="1200" baseline="0" dirty="0" smtClean="0">
                <a:solidFill>
                  <a:schemeClr val="tx1"/>
                </a:solidFill>
                <a:effectLst/>
                <a:latin typeface="+mn-lt"/>
                <a:ea typeface="+mn-ea"/>
                <a:cs typeface="+mn-cs"/>
              </a:rPr>
              <a:t> for animation</a:t>
            </a:r>
            <a:r>
              <a:rPr lang="en-US" sz="1200" i="1" kern="1200" dirty="0" smtClean="0">
                <a:solidFill>
                  <a:schemeClr val="tx1"/>
                </a:solidFill>
                <a:effectLst/>
                <a:latin typeface="+mn-lt"/>
                <a:ea typeface="+mn-ea"/>
                <a:cs typeface="+mn-cs"/>
              </a:rPr>
              <a:t>.]</a:t>
            </a: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E4A8C5-FE95-48D6-9796-DAE80261D394}" type="slidenum">
              <a:rPr lang="en-AU" smtClean="0"/>
              <a:t>51</a:t>
            </a:fld>
            <a:endParaRPr lang="en-AU" dirty="0"/>
          </a:p>
        </p:txBody>
      </p:sp>
    </p:spTree>
    <p:extLst>
      <p:ext uri="{BB962C8B-B14F-4D97-AF65-F5344CB8AC3E}">
        <p14:creationId xmlns:p14="http://schemas.microsoft.com/office/powerpoint/2010/main" val="16390021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2913" lvl="0" indent="-263525">
              <a:buFont typeface="Calibri" panose="020F0502020204030204" pitchFamily="34" charset="0"/>
              <a:buChar char="−"/>
            </a:pPr>
            <a:r>
              <a:rPr lang="en-US" sz="1200" i="0" kern="1200" dirty="0" smtClean="0">
                <a:solidFill>
                  <a:schemeClr val="tx1"/>
                </a:solidFill>
                <a:effectLst/>
                <a:latin typeface="+mn-lt"/>
                <a:ea typeface="+mn-ea"/>
                <a:cs typeface="+mn-cs"/>
              </a:rPr>
              <a:t>Two</a:t>
            </a:r>
            <a:r>
              <a:rPr lang="en-US" sz="1200" i="0" kern="1200" baseline="0" dirty="0" smtClean="0">
                <a:solidFill>
                  <a:schemeClr val="tx1"/>
                </a:solidFill>
                <a:effectLst/>
                <a:latin typeface="+mn-lt"/>
                <a:ea typeface="+mn-ea"/>
                <a:cs typeface="+mn-cs"/>
              </a:rPr>
              <a:t> r</a:t>
            </a:r>
            <a:r>
              <a:rPr lang="en-US" sz="1200" i="0" kern="1200" dirty="0" smtClean="0">
                <a:solidFill>
                  <a:schemeClr val="tx1"/>
                </a:solidFill>
                <a:effectLst/>
                <a:latin typeface="+mn-lt"/>
                <a:ea typeface="+mn-ea"/>
                <a:cs typeface="+mn-cs"/>
              </a:rPr>
              <a:t>eference lists for data sources:</a:t>
            </a:r>
            <a:r>
              <a:rPr lang="en-US" sz="1200" i="0" kern="1200" baseline="0" dirty="0" smtClean="0">
                <a:solidFill>
                  <a:schemeClr val="tx1"/>
                </a:solidFill>
                <a:effectLst/>
                <a:latin typeface="+mn-lt"/>
                <a:ea typeface="+mn-ea"/>
                <a:cs typeface="+mn-cs"/>
              </a:rPr>
              <a:t> one for </a:t>
            </a:r>
            <a:r>
              <a:rPr lang="en-US" sz="1200" i="0" kern="1200" dirty="0" smtClean="0">
                <a:solidFill>
                  <a:schemeClr val="tx1"/>
                </a:solidFill>
                <a:effectLst/>
                <a:latin typeface="+mn-lt"/>
                <a:ea typeface="+mn-ea"/>
                <a:cs typeface="+mn-cs"/>
              </a:rPr>
              <a:t>Documents </a:t>
            </a:r>
            <a:r>
              <a:rPr lang="en-US" sz="1200" i="1" kern="1200" dirty="0" smtClean="0">
                <a:solidFill>
                  <a:schemeClr val="tx1"/>
                </a:solidFill>
                <a:effectLst/>
                <a:latin typeface="+mn-lt"/>
                <a:ea typeface="+mn-ea"/>
                <a:cs typeface="+mn-cs"/>
              </a:rPr>
              <a:t>[Click</a:t>
            </a:r>
            <a:r>
              <a:rPr lang="en-US" sz="1200" i="1" kern="1200" baseline="0" dirty="0" smtClean="0">
                <a:solidFill>
                  <a:schemeClr val="tx1"/>
                </a:solidFill>
                <a:effectLst/>
                <a:latin typeface="+mn-lt"/>
                <a:ea typeface="+mn-ea"/>
                <a:cs typeface="+mn-cs"/>
              </a:rPr>
              <a:t> for animation</a:t>
            </a:r>
            <a:r>
              <a:rPr lang="en-US" sz="1200" i="1"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and one for Stakeholder consultations </a:t>
            </a:r>
            <a:r>
              <a:rPr lang="en-US" sz="1200" i="1" kern="1200" dirty="0" smtClean="0">
                <a:solidFill>
                  <a:schemeClr val="tx1"/>
                </a:solidFill>
                <a:effectLst/>
                <a:latin typeface="+mn-lt"/>
                <a:ea typeface="+mn-ea"/>
                <a:cs typeface="+mn-cs"/>
              </a:rPr>
              <a:t>[Click</a:t>
            </a:r>
            <a:r>
              <a:rPr lang="en-US" sz="1200" i="1" kern="1200" baseline="0" dirty="0" smtClean="0">
                <a:solidFill>
                  <a:schemeClr val="tx1"/>
                </a:solidFill>
                <a:effectLst/>
                <a:latin typeface="+mn-lt"/>
                <a:ea typeface="+mn-ea"/>
                <a:cs typeface="+mn-cs"/>
              </a:rPr>
              <a:t> for animation.]</a:t>
            </a:r>
            <a:endParaRPr lang="en-US"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E4A8C5-FE95-48D6-9796-DAE80261D394}" type="slidenum">
              <a:rPr lang="en-AU" smtClean="0"/>
              <a:t>52</a:t>
            </a:fld>
            <a:endParaRPr lang="en-AU" dirty="0"/>
          </a:p>
        </p:txBody>
      </p:sp>
    </p:spTree>
    <p:extLst>
      <p:ext uri="{BB962C8B-B14F-4D97-AF65-F5344CB8AC3E}">
        <p14:creationId xmlns:p14="http://schemas.microsoft.com/office/powerpoint/2010/main" val="38545360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9290" y="4748927"/>
            <a:ext cx="5354320" cy="4296648"/>
          </a:xfrm>
        </p:spPr>
        <p:txBody>
          <a:bodyPr/>
          <a:lstStyle/>
          <a:p>
            <a:pPr marL="0" marR="0" lvl="0" indent="0" algn="l" defTabSz="914400" rtl="0" eaLnBrk="1" fontAlgn="auto" latinLnBrk="0" hangingPunct="1">
              <a:lnSpc>
                <a:spcPct val="100000"/>
              </a:lnSpc>
              <a:spcBef>
                <a:spcPts val="600"/>
              </a:spcBef>
              <a:spcAft>
                <a:spcPts val="1200"/>
              </a:spcAft>
              <a:buClrTx/>
              <a:buSzTx/>
              <a:buFont typeface="Arial" panose="020B0604020202020204" pitchFamily="34" charset="0"/>
              <a:buNone/>
              <a:tabLst/>
              <a:defRPr/>
            </a:pPr>
            <a:r>
              <a:rPr lang="en-US" i="1" dirty="0" smtClean="0"/>
              <a:t>[Encourage team members</a:t>
            </a:r>
            <a:r>
              <a:rPr lang="en-US" i="1" baseline="0" dirty="0" smtClean="0"/>
              <a:t> to look at a </a:t>
            </a:r>
            <a:r>
              <a:rPr lang="en-US" i="1" dirty="0" smtClean="0"/>
              <a:t>printed or electronic copy of </a:t>
            </a:r>
            <a:r>
              <a:rPr lang="en-US" i="1" baseline="0" dirty="0" smtClean="0"/>
              <a:t>analytical table 1 for this illustration.]</a:t>
            </a:r>
          </a:p>
          <a:p>
            <a:pPr marL="0" marR="0" lvl="0" indent="0" algn="l" defTabSz="914400" rtl="0" eaLnBrk="1" fontAlgn="auto" latinLnBrk="0" hangingPunct="1">
              <a:lnSpc>
                <a:spcPct val="100000"/>
              </a:lnSpc>
              <a:spcBef>
                <a:spcPts val="600"/>
              </a:spcBef>
              <a:spcAft>
                <a:spcPts val="1200"/>
              </a:spcAft>
              <a:buClrTx/>
              <a:buSzTx/>
              <a:buFont typeface="Arial" panose="020B0604020202020204" pitchFamily="34" charset="0"/>
              <a:buNone/>
              <a:tabLst/>
              <a:defRPr/>
            </a:pPr>
            <a:endParaRPr lang="en-US" i="1" baseline="0" dirty="0" smtClean="0"/>
          </a:p>
          <a:p>
            <a:pPr marL="0" indent="0">
              <a:spcBef>
                <a:spcPts val="600"/>
              </a:spcBef>
              <a:buFont typeface="Arial" panose="020B0604020202020204" pitchFamily="34" charset="0"/>
              <a:buNone/>
            </a:pPr>
            <a:r>
              <a:rPr lang="en-US" b="0" dirty="0" smtClean="0"/>
              <a:t>How to use the reference list for documents?</a:t>
            </a:r>
          </a:p>
          <a:p>
            <a:pPr marL="171450" indent="-171450">
              <a:spcBef>
                <a:spcPts val="600"/>
              </a:spcBef>
              <a:buFont typeface="Arial" panose="020B0604020202020204" pitchFamily="34" charset="0"/>
              <a:buChar char="•"/>
            </a:pPr>
            <a:r>
              <a:rPr lang="en-US" dirty="0" smtClean="0"/>
              <a:t>List the relevant documents from the document mapping table that are used for the analysis.</a:t>
            </a:r>
          </a:p>
          <a:p>
            <a:pPr marL="171450" lvl="0" indent="-171450">
              <a:spcBef>
                <a:spcPts val="600"/>
              </a:spcBef>
              <a:buFont typeface="Arial" panose="020B0604020202020204" pitchFamily="34" charset="0"/>
              <a:buChar char="•"/>
            </a:pPr>
            <a:r>
              <a:rPr lang="en-US" i="1" dirty="0" smtClean="0"/>
              <a:t>Short reference:</a:t>
            </a:r>
            <a:r>
              <a:rPr lang="en-US" dirty="0" smtClean="0"/>
              <a:t> Author and date. Use this short reference to cite documents in the description and evaluation tables.</a:t>
            </a:r>
            <a:endParaRPr lang="en-AU" dirty="0" smtClean="0"/>
          </a:p>
          <a:p>
            <a:pPr marL="171450" lvl="0" indent="-171450">
              <a:spcBef>
                <a:spcPts val="600"/>
              </a:spcBef>
              <a:buFont typeface="Arial" panose="020B0604020202020204" pitchFamily="34" charset="0"/>
              <a:buChar char="•"/>
            </a:pPr>
            <a:r>
              <a:rPr lang="en-US" i="1" dirty="0" smtClean="0"/>
              <a:t>Full reference: </a:t>
            </a:r>
            <a:r>
              <a:rPr lang="en-US" dirty="0" smtClean="0"/>
              <a:t>Provide the full document reference using a standard referencing format. This will include:</a:t>
            </a:r>
            <a:endParaRPr lang="en-AU" dirty="0" smtClean="0"/>
          </a:p>
          <a:p>
            <a:pPr marL="361950" lvl="0" indent="-180975">
              <a:spcBef>
                <a:spcPts val="600"/>
              </a:spcBef>
              <a:buFont typeface="Calibri" panose="020F0502020204030204" pitchFamily="34" charset="0"/>
              <a:buChar char="−"/>
            </a:pPr>
            <a:r>
              <a:rPr lang="en-US" dirty="0" smtClean="0"/>
              <a:t>Title/name of the document </a:t>
            </a:r>
            <a:endParaRPr lang="en-AU" dirty="0" smtClean="0"/>
          </a:p>
          <a:p>
            <a:pPr marL="361950" lvl="0" indent="-180975">
              <a:spcBef>
                <a:spcPts val="600"/>
              </a:spcBef>
              <a:buFont typeface="Calibri" panose="020F0502020204030204" pitchFamily="34" charset="0"/>
              <a:buChar char="−"/>
            </a:pPr>
            <a:r>
              <a:rPr lang="en-US" dirty="0" smtClean="0"/>
              <a:t>Authors and/or institution</a:t>
            </a:r>
            <a:endParaRPr lang="en-AU" dirty="0" smtClean="0"/>
          </a:p>
          <a:p>
            <a:pPr marL="361950" lvl="0" indent="-180975">
              <a:spcBef>
                <a:spcPts val="600"/>
              </a:spcBef>
              <a:buFont typeface="Calibri" panose="020F0502020204030204" pitchFamily="34" charset="0"/>
              <a:buChar char="−"/>
            </a:pPr>
            <a:r>
              <a:rPr lang="en-US" dirty="0" smtClean="0"/>
              <a:t>Date of publication and/or access (in case of online documents or internal documentation if no date is available)</a:t>
            </a:r>
            <a:endParaRPr lang="en-AU" dirty="0" smtClean="0"/>
          </a:p>
          <a:p>
            <a:pPr marL="361950" lvl="0" indent="-180975">
              <a:spcBef>
                <a:spcPts val="600"/>
              </a:spcBef>
              <a:buFont typeface="Calibri" panose="020F0502020204030204" pitchFamily="34" charset="0"/>
              <a:buChar char="−"/>
            </a:pPr>
            <a:r>
              <a:rPr lang="en-US" dirty="0" smtClean="0"/>
              <a:t>Publisher</a:t>
            </a:r>
            <a:endParaRPr lang="en-AU" dirty="0" smtClean="0"/>
          </a:p>
          <a:p>
            <a:pPr marL="361950" lvl="0" indent="-180975">
              <a:spcBef>
                <a:spcPts val="600"/>
              </a:spcBef>
              <a:buFont typeface="Calibri" panose="020F0502020204030204" pitchFamily="34" charset="0"/>
              <a:buChar char="−"/>
            </a:pPr>
            <a:r>
              <a:rPr lang="en-US" dirty="0" smtClean="0"/>
              <a:t>Hyperlink for online documents.</a:t>
            </a:r>
          </a:p>
          <a:p>
            <a:pPr marL="180975" lvl="0" indent="0">
              <a:spcBef>
                <a:spcPts val="600"/>
              </a:spcBef>
              <a:buFont typeface="Calibri" panose="020F0502020204030204" pitchFamily="34" charset="0"/>
              <a:buNone/>
            </a:pPr>
            <a:endParaRPr lang="en-US" sz="1200" kern="1200" dirty="0" smtClean="0">
              <a:solidFill>
                <a:schemeClr val="tx1"/>
              </a:solidFill>
              <a:effectLst/>
              <a:latin typeface="+mn-lt"/>
              <a:ea typeface="+mn-ea"/>
              <a:cs typeface="+mn-cs"/>
            </a:endParaRPr>
          </a:p>
          <a:p>
            <a:pPr marL="0" lvl="0" indent="0">
              <a:spcBef>
                <a:spcPts val="600"/>
              </a:spcBef>
              <a:buFont typeface="Calibri" panose="020F0502020204030204" pitchFamily="34" charset="0"/>
              <a:buNone/>
            </a:pPr>
            <a:r>
              <a:rPr lang="en-US" sz="1200" i="1" kern="1200" dirty="0" smtClean="0">
                <a:solidFill>
                  <a:schemeClr val="tx1"/>
                </a:solidFill>
                <a:effectLst/>
                <a:latin typeface="+mn-lt"/>
                <a:ea typeface="+mn-ea"/>
                <a:cs typeface="+mn-cs"/>
              </a:rPr>
              <a:t>[For</a:t>
            </a:r>
            <a:r>
              <a:rPr lang="en-US" sz="1200" i="1" kern="1200" baseline="0" dirty="0" smtClean="0">
                <a:solidFill>
                  <a:schemeClr val="tx1"/>
                </a:solidFill>
                <a:effectLst/>
                <a:latin typeface="+mn-lt"/>
                <a:ea typeface="+mn-ea"/>
                <a:cs typeface="+mn-cs"/>
              </a:rPr>
              <a:t> more information see section 4.4.1 in the ANLAS manual.]</a:t>
            </a:r>
            <a:endParaRPr lang="en-AU" i="1" dirty="0" smtClean="0"/>
          </a:p>
        </p:txBody>
      </p:sp>
      <p:sp>
        <p:nvSpPr>
          <p:cNvPr id="4" name="Slide Number Placeholder 3"/>
          <p:cNvSpPr>
            <a:spLocks noGrp="1"/>
          </p:cNvSpPr>
          <p:nvPr>
            <p:ph type="sldNum" sz="quarter" idx="10"/>
          </p:nvPr>
        </p:nvSpPr>
        <p:spPr/>
        <p:txBody>
          <a:bodyPr/>
          <a:lstStyle/>
          <a:p>
            <a:fld id="{24E4A8C5-FE95-48D6-9796-DAE80261D394}" type="slidenum">
              <a:rPr lang="en-AU" smtClean="0"/>
              <a:t>53</a:t>
            </a:fld>
            <a:endParaRPr lang="en-AU" dirty="0"/>
          </a:p>
        </p:txBody>
      </p:sp>
    </p:spTree>
    <p:extLst>
      <p:ext uri="{BB962C8B-B14F-4D97-AF65-F5344CB8AC3E}">
        <p14:creationId xmlns:p14="http://schemas.microsoft.com/office/powerpoint/2010/main" val="25617790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lang="en-US" i="1" dirty="0" smtClean="0"/>
              <a:t>[Encourage team members</a:t>
            </a:r>
            <a:r>
              <a:rPr lang="en-US" i="1" baseline="0" dirty="0" smtClean="0"/>
              <a:t> to look at a </a:t>
            </a:r>
            <a:r>
              <a:rPr lang="en-US" i="1" dirty="0" smtClean="0"/>
              <a:t>printed or electronic copy of </a:t>
            </a:r>
            <a:r>
              <a:rPr lang="en-US" i="1" baseline="0" dirty="0" smtClean="0"/>
              <a:t>analytical table 1 for this illustration.]</a:t>
            </a:r>
          </a:p>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endParaRPr lang="en-US" i="1" baseline="0" dirty="0" smtClean="0"/>
          </a:p>
          <a:p>
            <a:pPr marL="171450" marR="0" lvl="0" indent="-171450" algn="l" defTabSz="914400" rtl="0" eaLnBrk="1" fontAlgn="auto" latinLnBrk="0" hangingPunct="1">
              <a:lnSpc>
                <a:spcPct val="110000"/>
              </a:lnSpc>
              <a:spcBef>
                <a:spcPts val="600"/>
              </a:spcBef>
              <a:buClrTx/>
              <a:buSzTx/>
              <a:buFont typeface="Arial" panose="020B0604020202020204" pitchFamily="34" charset="0"/>
              <a:buChar char="•"/>
              <a:tabLst/>
              <a:defRPr/>
            </a:pPr>
            <a:r>
              <a:rPr lang="en-US" dirty="0" smtClean="0"/>
              <a:t>For each stakeholder consultation provide the required information based on the stakeholder mapping table. </a:t>
            </a:r>
            <a:r>
              <a:rPr lang="en-US" sz="1200" kern="1200" baseline="0" dirty="0" smtClean="0">
                <a:solidFill>
                  <a:schemeClr val="tx1"/>
                </a:solidFill>
                <a:effectLst/>
                <a:latin typeface="+mn-lt"/>
                <a:ea typeface="+mn-ea"/>
                <a:cs typeface="+mn-cs"/>
              </a:rPr>
              <a:t>Except for number and date, the information should be available from the completed stakeholder mapping table.</a:t>
            </a:r>
            <a:endParaRPr lang="en-AU" sz="1200" kern="1200" dirty="0" smtClean="0">
              <a:solidFill>
                <a:schemeClr val="tx1"/>
              </a:solidFill>
              <a:effectLst/>
              <a:latin typeface="+mn-lt"/>
              <a:ea typeface="+mn-ea"/>
              <a:cs typeface="+mn-cs"/>
            </a:endParaRPr>
          </a:p>
          <a:p>
            <a:pPr marL="171450" indent="-171450">
              <a:spcBef>
                <a:spcPts val="600"/>
              </a:spcBef>
              <a:buFont typeface="Arial" panose="020B0604020202020204" pitchFamily="34" charset="0"/>
              <a:buChar char="•"/>
            </a:pPr>
            <a:r>
              <a:rPr lang="en-US" dirty="0" smtClean="0"/>
              <a:t>Create a new stakeholder consultation reference table for each consultation event.</a:t>
            </a:r>
          </a:p>
          <a:p>
            <a:pPr marL="171450" indent="-171450">
              <a:spcBef>
                <a:spcPts val="600"/>
              </a:spcBef>
              <a:buFont typeface="Arial" panose="020B0604020202020204" pitchFamily="34" charset="0"/>
              <a:buChar char="•"/>
            </a:pPr>
            <a:r>
              <a:rPr lang="en-US" dirty="0" smtClean="0"/>
              <a:t>Simply copy the initial table provided and paste it below the first stakeholder consultation table</a:t>
            </a:r>
          </a:p>
          <a:p>
            <a:pPr marL="171450" indent="-171450">
              <a:spcBef>
                <a:spcPts val="600"/>
              </a:spcBef>
              <a:buFont typeface="Arial" panose="020B0604020202020204" pitchFamily="34" charset="0"/>
              <a:buChar char="•"/>
            </a:pPr>
            <a:endParaRPr lang="en-AU" dirty="0" smtClean="0"/>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r>
              <a:rPr lang="en-US" sz="1200" i="1" kern="1200" dirty="0" smtClean="0">
                <a:solidFill>
                  <a:schemeClr val="tx1"/>
                </a:solidFill>
                <a:effectLst/>
                <a:latin typeface="+mn-lt"/>
                <a:ea typeface="+mn-ea"/>
                <a:cs typeface="+mn-cs"/>
              </a:rPr>
              <a:t>[For</a:t>
            </a:r>
            <a:r>
              <a:rPr lang="en-US" sz="1200" i="1" kern="1200" baseline="0" dirty="0" smtClean="0">
                <a:solidFill>
                  <a:schemeClr val="tx1"/>
                </a:solidFill>
                <a:effectLst/>
                <a:latin typeface="+mn-lt"/>
                <a:ea typeface="+mn-ea"/>
                <a:cs typeface="+mn-cs"/>
              </a:rPr>
              <a:t> more information see section 4.4.1 in the ANLAS manual.]</a:t>
            </a:r>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endParaRPr lang="en-AU" i="1" dirty="0" smtClean="0"/>
          </a:p>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24E4A8C5-FE95-48D6-9796-DAE80261D394}" type="slidenum">
              <a:rPr lang="en-AU" smtClean="0"/>
              <a:t>54</a:t>
            </a:fld>
            <a:endParaRPr lang="en-AU" dirty="0"/>
          </a:p>
        </p:txBody>
      </p:sp>
    </p:spTree>
    <p:extLst>
      <p:ext uri="{BB962C8B-B14F-4D97-AF65-F5344CB8AC3E}">
        <p14:creationId xmlns:p14="http://schemas.microsoft.com/office/powerpoint/2010/main" val="27367901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i="1" dirty="0" smtClean="0"/>
              <a:t>[Encourage team members</a:t>
            </a:r>
            <a:r>
              <a:rPr lang="en-US" i="1" baseline="0" dirty="0" smtClean="0"/>
              <a:t> to look at a </a:t>
            </a:r>
            <a:r>
              <a:rPr lang="en-US" i="1" dirty="0" smtClean="0"/>
              <a:t>printed or electronic copy of </a:t>
            </a:r>
            <a:r>
              <a:rPr lang="en-US" i="1" baseline="0" dirty="0" smtClean="0"/>
              <a:t>analytical table 1 for this illustration.]</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It is most likely that multiple stakeholder consultations are held for each dimension.</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Each consultation should therefore be given a stakeholder consultation reference number. This number </a:t>
            </a:r>
            <a:r>
              <a:rPr lang="en-US" dirty="0" smtClean="0"/>
              <a:t>serves as an identification to allow recording information from multiple stakeholder consultations in the same analytical table.</a:t>
            </a:r>
            <a:endParaRPr lang="en-US"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For example CN-S1, CN-S2 etc.</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stakeholder consultation referen</a:t>
            </a:r>
            <a:r>
              <a:rPr lang="en-US" sz="1200" kern="1200" dirty="0" smtClean="0">
                <a:solidFill>
                  <a:schemeClr val="tx1"/>
                </a:solidFill>
                <a:effectLst/>
                <a:latin typeface="+mn-lt"/>
                <a:ea typeface="+mn-ea"/>
                <a:cs typeface="+mn-cs"/>
              </a:rPr>
              <a:t>ce number should then be indicated whenever this consultation is referred to, for example in the description and evaluation tables.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200" i="1" kern="1200" dirty="0" smtClean="0">
                <a:solidFill>
                  <a:schemeClr val="tx1"/>
                </a:solidFill>
                <a:effectLst/>
                <a:latin typeface="+mn-lt"/>
                <a:ea typeface="+mn-ea"/>
                <a:cs typeface="+mn-cs"/>
              </a:rPr>
              <a:t>[For</a:t>
            </a:r>
            <a:r>
              <a:rPr lang="en-US" sz="1200" i="1" kern="1200" baseline="0" dirty="0" smtClean="0">
                <a:solidFill>
                  <a:schemeClr val="tx1"/>
                </a:solidFill>
                <a:effectLst/>
                <a:latin typeface="+mn-lt"/>
                <a:ea typeface="+mn-ea"/>
                <a:cs typeface="+mn-cs"/>
              </a:rPr>
              <a:t> more information see section 4.4.1 in the ANLAS manual.]</a:t>
            </a:r>
            <a:endParaRPr lang="en-AU" dirty="0"/>
          </a:p>
        </p:txBody>
      </p:sp>
      <p:sp>
        <p:nvSpPr>
          <p:cNvPr id="4" name="Slide Number Placeholder 3"/>
          <p:cNvSpPr>
            <a:spLocks noGrp="1"/>
          </p:cNvSpPr>
          <p:nvPr>
            <p:ph type="sldNum" sz="quarter" idx="10"/>
          </p:nvPr>
        </p:nvSpPr>
        <p:spPr/>
        <p:txBody>
          <a:bodyPr/>
          <a:lstStyle/>
          <a:p>
            <a:fld id="{24E4A8C5-FE95-48D6-9796-DAE80261D394}" type="slidenum">
              <a:rPr lang="en-AU" smtClean="0"/>
              <a:t>55</a:t>
            </a:fld>
            <a:endParaRPr lang="en-AU" dirty="0"/>
          </a:p>
        </p:txBody>
      </p:sp>
    </p:spTree>
    <p:extLst>
      <p:ext uri="{BB962C8B-B14F-4D97-AF65-F5344CB8AC3E}">
        <p14:creationId xmlns:p14="http://schemas.microsoft.com/office/powerpoint/2010/main" val="8454349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Recording and referencing data sources is important to provide evidence for the information given</a:t>
            </a:r>
            <a:r>
              <a:rPr lang="en-US" baseline="0" dirty="0" smtClean="0"/>
              <a:t> </a:t>
            </a:r>
            <a:r>
              <a:rPr lang="en-US" dirty="0" smtClean="0"/>
              <a:t>in the analytical tables, and to ensure the descriptions of the key areas are objective and reproducible. </a:t>
            </a:r>
          </a:p>
          <a:p>
            <a:pPr marL="171450" indent="-171450">
              <a:buFont typeface="Arial" panose="020B0604020202020204" pitchFamily="34" charset="0"/>
              <a:buChar char="•"/>
            </a:pPr>
            <a:endParaRPr lang="en-AU" dirty="0" smtClean="0"/>
          </a:p>
        </p:txBody>
      </p:sp>
      <p:sp>
        <p:nvSpPr>
          <p:cNvPr id="4" name="Slide Number Placeholder 3"/>
          <p:cNvSpPr>
            <a:spLocks noGrp="1"/>
          </p:cNvSpPr>
          <p:nvPr>
            <p:ph type="sldNum" sz="quarter" idx="10"/>
          </p:nvPr>
        </p:nvSpPr>
        <p:spPr/>
        <p:txBody>
          <a:bodyPr/>
          <a:lstStyle/>
          <a:p>
            <a:fld id="{24E4A8C5-FE95-48D6-9796-DAE80261D394}" type="slidenum">
              <a:rPr lang="en-AU" smtClean="0"/>
              <a:t>56</a:t>
            </a:fld>
            <a:endParaRPr lang="en-AU" dirty="0"/>
          </a:p>
        </p:txBody>
      </p:sp>
    </p:spTree>
    <p:extLst>
      <p:ext uri="{BB962C8B-B14F-4D97-AF65-F5344CB8AC3E}">
        <p14:creationId xmlns:p14="http://schemas.microsoft.com/office/powerpoint/2010/main" val="21991496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9290" y="4748927"/>
            <a:ext cx="5354320" cy="4533784"/>
          </a:xfrm>
        </p:spPr>
        <p:txBody>
          <a:body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i="1" dirty="0" smtClean="0"/>
              <a:t>[Encourage team members</a:t>
            </a:r>
            <a:r>
              <a:rPr lang="en-US" i="1" baseline="0" dirty="0" smtClean="0"/>
              <a:t> to look at a </a:t>
            </a:r>
            <a:r>
              <a:rPr lang="en-US" i="1" dirty="0" smtClean="0"/>
              <a:t>printed or electronic copy of </a:t>
            </a:r>
            <a:r>
              <a:rPr lang="en-US" i="1" baseline="0" dirty="0" smtClean="0"/>
              <a:t>analytical table 1 for this illustration.]</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lang="en-US" i="1" baseline="0" dirty="0" smtClean="0"/>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Following</a:t>
            </a:r>
            <a:r>
              <a:rPr lang="en-US" sz="1200" kern="1200" baseline="0" dirty="0" smtClean="0">
                <a:solidFill>
                  <a:schemeClr val="tx1"/>
                </a:solidFill>
                <a:effectLst/>
                <a:latin typeface="+mn-lt"/>
                <a:ea typeface="+mn-ea"/>
                <a:cs typeface="+mn-cs"/>
              </a:rPr>
              <a:t> the general part, e</a:t>
            </a:r>
            <a:r>
              <a:rPr lang="en-US" sz="1200" kern="1200" dirty="0" smtClean="0">
                <a:solidFill>
                  <a:schemeClr val="tx1"/>
                </a:solidFill>
                <a:effectLst/>
                <a:latin typeface="+mn-lt"/>
                <a:ea typeface="+mn-ea"/>
                <a:cs typeface="+mn-cs"/>
              </a:rPr>
              <a:t>ach analytical table provides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description table for each key area. </a:t>
            </a:r>
            <a:r>
              <a:rPr lang="en-US" sz="1200" i="0" kern="1200" dirty="0" smtClean="0">
                <a:solidFill>
                  <a:schemeClr val="tx1"/>
                </a:solidFill>
                <a:effectLst/>
                <a:latin typeface="+mn-lt"/>
                <a:ea typeface="+mn-ea"/>
                <a:cs typeface="+mn-cs"/>
              </a:rPr>
              <a:t>This</a:t>
            </a:r>
            <a:r>
              <a:rPr lang="en-US" sz="1200" i="0" kern="1200" baseline="0" dirty="0" smtClean="0">
                <a:solidFill>
                  <a:schemeClr val="tx1"/>
                </a:solidFill>
                <a:effectLst/>
                <a:latin typeface="+mn-lt"/>
                <a:ea typeface="+mn-ea"/>
                <a:cs typeface="+mn-cs"/>
              </a:rPr>
              <a:t> example shows some of the guiding questions for key area 3 – Funding, in analytical table dimension 1 (Context of the assessment system).</a:t>
            </a:r>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endParaRPr lang="en-US"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The description table provides:</a:t>
            </a:r>
            <a:endParaRPr lang="en-AU"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quality objective for the key area </a:t>
            </a:r>
            <a:r>
              <a:rPr lang="en-US" sz="1200" i="1" kern="1200" dirty="0" smtClean="0">
                <a:solidFill>
                  <a:schemeClr val="tx1"/>
                </a:solidFill>
                <a:effectLst/>
                <a:latin typeface="+mn-lt"/>
                <a:ea typeface="+mn-ea"/>
                <a:cs typeface="+mn-cs"/>
              </a:rPr>
              <a:t>[Click</a:t>
            </a:r>
            <a:r>
              <a:rPr lang="en-US" sz="1200" i="1" kern="1200" baseline="0" dirty="0" smtClean="0">
                <a:solidFill>
                  <a:schemeClr val="tx1"/>
                </a:solidFill>
                <a:effectLst/>
                <a:latin typeface="+mn-lt"/>
                <a:ea typeface="+mn-ea"/>
                <a:cs typeface="+mn-cs"/>
              </a:rPr>
              <a:t> for animation</a:t>
            </a:r>
            <a:r>
              <a:rPr lang="en-US" sz="1200" i="1" kern="1200" dirty="0" smtClean="0">
                <a:solidFill>
                  <a:schemeClr val="tx1"/>
                </a:solidFill>
                <a:effectLst/>
                <a:latin typeface="+mn-lt"/>
                <a:ea typeface="+mn-ea"/>
                <a:cs typeface="+mn-cs"/>
              </a:rPr>
              <a:t>.]</a:t>
            </a:r>
            <a:endParaRPr lang="en-AU"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 series of guiding questions for each key area </a:t>
            </a:r>
            <a:r>
              <a:rPr lang="en-US" sz="1200" i="1" kern="1200" dirty="0" smtClean="0">
                <a:solidFill>
                  <a:schemeClr val="tx1"/>
                </a:solidFill>
                <a:effectLst/>
                <a:latin typeface="+mn-lt"/>
                <a:ea typeface="+mn-ea"/>
                <a:cs typeface="+mn-cs"/>
              </a:rPr>
              <a:t>[Click</a:t>
            </a:r>
            <a:r>
              <a:rPr lang="en-US" sz="1200" i="1" kern="1200" baseline="0" dirty="0" smtClean="0">
                <a:solidFill>
                  <a:schemeClr val="tx1"/>
                </a:solidFill>
                <a:effectLst/>
                <a:latin typeface="+mn-lt"/>
                <a:ea typeface="+mn-ea"/>
                <a:cs typeface="+mn-cs"/>
              </a:rPr>
              <a:t> for animation</a:t>
            </a:r>
            <a:r>
              <a:rPr lang="en-US" sz="1200" i="1" kern="1200" dirty="0" smtClean="0">
                <a:solidFill>
                  <a:schemeClr val="tx1"/>
                </a:solidFill>
                <a:effectLst/>
                <a:latin typeface="+mn-lt"/>
                <a:ea typeface="+mn-ea"/>
                <a:cs typeface="+mn-cs"/>
              </a:rPr>
              <a:t>.]</a:t>
            </a:r>
            <a:endParaRPr lang="en-AU"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Space to document the description of the key area and the data sources. </a:t>
            </a:r>
            <a:r>
              <a:rPr lang="en-US" sz="1200" i="1" kern="1200" dirty="0" smtClean="0">
                <a:solidFill>
                  <a:schemeClr val="tx1"/>
                </a:solidFill>
                <a:effectLst/>
                <a:latin typeface="+mn-lt"/>
                <a:ea typeface="+mn-ea"/>
                <a:cs typeface="+mn-cs"/>
              </a:rPr>
              <a:t>[Click</a:t>
            </a:r>
            <a:r>
              <a:rPr lang="en-US" sz="1200" i="1" kern="1200" baseline="0" dirty="0" smtClean="0">
                <a:solidFill>
                  <a:schemeClr val="tx1"/>
                </a:solidFill>
                <a:effectLst/>
                <a:latin typeface="+mn-lt"/>
                <a:ea typeface="+mn-ea"/>
                <a:cs typeface="+mn-cs"/>
              </a:rPr>
              <a:t> for animation</a:t>
            </a:r>
            <a:r>
              <a:rPr lang="en-US" sz="1200" i="1" kern="1200" dirty="0" smtClean="0">
                <a:solidFill>
                  <a:schemeClr val="tx1"/>
                </a:solidFill>
                <a:effectLst/>
                <a:latin typeface="+mn-lt"/>
                <a:ea typeface="+mn-ea"/>
                <a:cs typeface="+mn-cs"/>
              </a:rPr>
              <a:t>.]</a:t>
            </a:r>
            <a:endParaRPr lang="en-AU" sz="1200" kern="1200" dirty="0" smtClean="0">
              <a:solidFill>
                <a:schemeClr val="tx1"/>
              </a:solidFill>
              <a:effectLst/>
              <a:latin typeface="+mn-lt"/>
              <a:ea typeface="+mn-ea"/>
              <a:cs typeface="+mn-cs"/>
            </a:endParaRPr>
          </a:p>
          <a:p>
            <a:pPr marL="171450" lvl="0" indent="-171450">
              <a:spcBef>
                <a:spcPts val="600"/>
              </a:spcBef>
              <a:buFont typeface="Arial" panose="020B0604020202020204" pitchFamily="34" charset="0"/>
              <a:buChar char="•"/>
            </a:pPr>
            <a:r>
              <a:rPr lang="en-US" sz="1200" kern="1200" dirty="0" smtClean="0">
                <a:solidFill>
                  <a:schemeClr val="tx1"/>
                </a:solidFill>
                <a:effectLst/>
                <a:latin typeface="+mn-lt"/>
                <a:ea typeface="+mn-ea"/>
                <a:cs typeface="+mn-cs"/>
              </a:rPr>
              <a:t>As</a:t>
            </a:r>
            <a:r>
              <a:rPr lang="en-US" sz="1200" kern="1200" baseline="0" dirty="0" smtClean="0">
                <a:solidFill>
                  <a:schemeClr val="tx1"/>
                </a:solidFill>
                <a:effectLst/>
                <a:latin typeface="+mn-lt"/>
                <a:ea typeface="+mn-ea"/>
                <a:cs typeface="+mn-cs"/>
              </a:rPr>
              <a:t> indicated earlier, t</a:t>
            </a:r>
            <a:r>
              <a:rPr lang="en-US" sz="1200" kern="1200" dirty="0" smtClean="0">
                <a:solidFill>
                  <a:schemeClr val="tx1"/>
                </a:solidFill>
                <a:effectLst/>
                <a:latin typeface="+mn-lt"/>
                <a:ea typeface="+mn-ea"/>
                <a:cs typeface="+mn-cs"/>
              </a:rPr>
              <a:t>his description should be based on the document review. It can be extended during the stakeholder consultations</a:t>
            </a:r>
            <a:r>
              <a:rPr lang="en-US" sz="1200" kern="1200" baseline="0" dirty="0" smtClean="0">
                <a:solidFill>
                  <a:schemeClr val="tx1"/>
                </a:solidFill>
                <a:effectLst/>
                <a:latin typeface="+mn-lt"/>
                <a:ea typeface="+mn-ea"/>
                <a:cs typeface="+mn-cs"/>
              </a:rPr>
              <a:t> as required. </a:t>
            </a:r>
            <a:endParaRPr lang="en-AU"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Indicate the data sources next to the relevant description, for example, the short document reference (author, date) or the stakeholder consultation reference number (for example, CN-S1).</a:t>
            </a:r>
            <a:r>
              <a:rPr lang="en-US" sz="120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[Click</a:t>
            </a:r>
            <a:r>
              <a:rPr lang="en-US" sz="1200" i="1" kern="1200" baseline="0" dirty="0" smtClean="0">
                <a:solidFill>
                  <a:schemeClr val="tx1"/>
                </a:solidFill>
                <a:effectLst/>
                <a:latin typeface="+mn-lt"/>
                <a:ea typeface="+mn-ea"/>
                <a:cs typeface="+mn-cs"/>
              </a:rPr>
              <a:t> for animation</a:t>
            </a:r>
            <a:r>
              <a:rPr lang="en-US" sz="1200" i="1" kern="1200" dirty="0" smtClean="0">
                <a:solidFill>
                  <a:schemeClr val="tx1"/>
                </a:solidFill>
                <a:effectLst/>
                <a:latin typeface="+mn-lt"/>
                <a:ea typeface="+mn-ea"/>
                <a:cs typeface="+mn-cs"/>
              </a:rPr>
              <a:t>.]</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E4A8C5-FE95-48D6-9796-DAE80261D394}" type="slidenum">
              <a:rPr lang="en-AU" smtClean="0"/>
              <a:t>57</a:t>
            </a:fld>
            <a:endParaRPr lang="en-AU" dirty="0"/>
          </a:p>
        </p:txBody>
      </p:sp>
    </p:spTree>
    <p:extLst>
      <p:ext uri="{BB962C8B-B14F-4D97-AF65-F5344CB8AC3E}">
        <p14:creationId xmlns:p14="http://schemas.microsoft.com/office/powerpoint/2010/main" val="25586754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i="1" dirty="0" smtClean="0"/>
              <a:t>[Encourage team members</a:t>
            </a:r>
            <a:r>
              <a:rPr lang="en-US" i="1" baseline="0" dirty="0" smtClean="0"/>
              <a:t> to look at a </a:t>
            </a:r>
            <a:r>
              <a:rPr lang="en-US" i="1" dirty="0" smtClean="0"/>
              <a:t>printed or electronic copy of </a:t>
            </a:r>
            <a:r>
              <a:rPr lang="en-US" i="1" baseline="0" dirty="0" smtClean="0"/>
              <a:t>analytical table 1 for this illustration.]</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lang="en-US" i="1" baseline="0" dirty="0" smtClean="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For each key area, a second </a:t>
            </a:r>
            <a:r>
              <a:rPr lang="en-US" sz="1200" kern="1200" baseline="0" dirty="0" smtClean="0">
                <a:solidFill>
                  <a:schemeClr val="tx1"/>
                </a:solidFill>
                <a:effectLst/>
                <a:latin typeface="+mn-lt"/>
                <a:ea typeface="+mn-ea"/>
                <a:cs typeface="+mn-cs"/>
              </a:rPr>
              <a:t>table is provided </a:t>
            </a:r>
            <a:r>
              <a:rPr lang="en-US" sz="1200" kern="1200" dirty="0" smtClean="0">
                <a:solidFill>
                  <a:schemeClr val="tx1"/>
                </a:solidFill>
                <a:effectLst/>
                <a:latin typeface="+mn-lt"/>
                <a:ea typeface="+mn-ea"/>
                <a:cs typeface="+mn-cs"/>
              </a:rPr>
              <a:t>to document the results from the stakeholder consultations</a:t>
            </a:r>
            <a:r>
              <a:rPr lang="en-US" sz="1200" kern="1200" baseline="0" dirty="0" smtClean="0">
                <a:solidFill>
                  <a:schemeClr val="tx1"/>
                </a:solidFill>
                <a:effectLst/>
                <a:latin typeface="+mn-lt"/>
                <a:ea typeface="+mn-ea"/>
                <a:cs typeface="+mn-cs"/>
              </a:rPr>
              <a:t>. It provides room to document:</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The stakeholder reference number </a:t>
            </a:r>
            <a:r>
              <a:rPr lang="en-US" sz="1200" i="1" kern="1200" dirty="0" smtClean="0">
                <a:solidFill>
                  <a:schemeClr val="tx1"/>
                </a:solidFill>
                <a:effectLst/>
                <a:latin typeface="+mn-lt"/>
                <a:ea typeface="+mn-ea"/>
                <a:cs typeface="+mn-cs"/>
              </a:rPr>
              <a:t>[Click for animation.]</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evaluation criteria </a:t>
            </a:r>
            <a:r>
              <a:rPr lang="en-US" sz="1200" i="1" kern="1200" dirty="0" smtClean="0">
                <a:solidFill>
                  <a:schemeClr val="tx1"/>
                </a:solidFill>
                <a:effectLst/>
                <a:latin typeface="+mn-lt"/>
                <a:ea typeface="+mn-ea"/>
                <a:cs typeface="+mn-cs"/>
              </a:rPr>
              <a:t>[Click for animation.]</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aspects for improvement </a:t>
            </a:r>
            <a:r>
              <a:rPr lang="en-US" sz="1200" i="1" kern="1200" dirty="0" smtClean="0">
                <a:solidFill>
                  <a:schemeClr val="tx1"/>
                </a:solidFill>
                <a:effectLst/>
                <a:latin typeface="+mn-lt"/>
                <a:ea typeface="+mn-ea"/>
                <a:cs typeface="+mn-cs"/>
              </a:rPr>
              <a:t>[Click for animation.]</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recommendations for improvement. </a:t>
            </a:r>
            <a:r>
              <a:rPr lang="en-US" sz="1200" i="1" kern="1200" dirty="0" smtClean="0">
                <a:solidFill>
                  <a:schemeClr val="tx1"/>
                </a:solidFill>
                <a:effectLst/>
                <a:latin typeface="+mn-lt"/>
                <a:ea typeface="+mn-ea"/>
                <a:cs typeface="+mn-cs"/>
              </a:rPr>
              <a:t>[Click for animation.]</a:t>
            </a:r>
          </a:p>
        </p:txBody>
      </p:sp>
      <p:sp>
        <p:nvSpPr>
          <p:cNvPr id="4" name="Slide Number Placeholder 3"/>
          <p:cNvSpPr>
            <a:spLocks noGrp="1"/>
          </p:cNvSpPr>
          <p:nvPr>
            <p:ph type="sldNum" sz="quarter" idx="10"/>
          </p:nvPr>
        </p:nvSpPr>
        <p:spPr/>
        <p:txBody>
          <a:bodyPr/>
          <a:lstStyle/>
          <a:p>
            <a:fld id="{24E4A8C5-FE95-48D6-9796-DAE80261D394}" type="slidenum">
              <a:rPr lang="en-AU" smtClean="0"/>
              <a:t>58</a:t>
            </a:fld>
            <a:endParaRPr lang="en-AU" dirty="0"/>
          </a:p>
        </p:txBody>
      </p:sp>
    </p:spTree>
    <p:extLst>
      <p:ext uri="{BB962C8B-B14F-4D97-AF65-F5344CB8AC3E}">
        <p14:creationId xmlns:p14="http://schemas.microsoft.com/office/powerpoint/2010/main" val="22534371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i="1" dirty="0" smtClean="0"/>
              <a:t>[Encourage team members</a:t>
            </a:r>
            <a:r>
              <a:rPr lang="en-US" i="1" baseline="0" dirty="0" smtClean="0"/>
              <a:t> to look at a </a:t>
            </a:r>
            <a:r>
              <a:rPr lang="en-US" i="1" dirty="0" smtClean="0"/>
              <a:t>printed or electronic copy of </a:t>
            </a:r>
            <a:r>
              <a:rPr lang="en-US" i="1" baseline="0" dirty="0" smtClean="0"/>
              <a:t>analytical table 1 for this illustration.]</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lang="en-US" i="1" baseline="0" dirty="0" smtClean="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For each key area, a third</a:t>
            </a:r>
            <a:r>
              <a:rPr lang="en-US" sz="1200" kern="1200" baseline="0" dirty="0" smtClean="0">
                <a:solidFill>
                  <a:schemeClr val="tx1"/>
                </a:solidFill>
                <a:effectLst/>
                <a:latin typeface="+mn-lt"/>
                <a:ea typeface="+mn-ea"/>
                <a:cs typeface="+mn-cs"/>
              </a:rPr>
              <a:t> table is provided </a:t>
            </a:r>
            <a:r>
              <a:rPr lang="en-US" sz="1200" kern="1200" dirty="0" smtClean="0">
                <a:solidFill>
                  <a:schemeClr val="tx1"/>
                </a:solidFill>
                <a:effectLst/>
                <a:latin typeface="+mn-lt"/>
                <a:ea typeface="+mn-ea"/>
                <a:cs typeface="+mn-cs"/>
              </a:rPr>
              <a:t>to </a:t>
            </a:r>
            <a:r>
              <a:rPr lang="en-US" sz="1200" kern="1200" baseline="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onsolidate</a:t>
            </a:r>
            <a:r>
              <a:rPr lang="en-US" sz="1200" kern="1200" baseline="0" dirty="0" smtClean="0">
                <a:solidFill>
                  <a:schemeClr val="tx1"/>
                </a:solidFill>
                <a:effectLst/>
                <a:latin typeface="+mn-lt"/>
                <a:ea typeface="+mn-ea"/>
                <a:cs typeface="+mn-cs"/>
              </a:rPr>
              <a:t> the information from multiple stakeholder consultations.</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It provides room to document:</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The consolidated </a:t>
            </a:r>
            <a:r>
              <a:rPr lang="en-US" sz="1200" kern="1200" dirty="0" smtClean="0">
                <a:solidFill>
                  <a:schemeClr val="tx1"/>
                </a:solidFill>
                <a:effectLst/>
                <a:latin typeface="+mn-lt"/>
                <a:ea typeface="+mn-ea"/>
                <a:cs typeface="+mn-cs"/>
              </a:rPr>
              <a:t>evaluation criteria </a:t>
            </a:r>
            <a:r>
              <a:rPr lang="en-US" sz="1200" i="1" kern="1200" dirty="0" smtClean="0">
                <a:solidFill>
                  <a:schemeClr val="tx1"/>
                </a:solidFill>
                <a:effectLst/>
                <a:latin typeface="+mn-lt"/>
                <a:ea typeface="+mn-ea"/>
                <a:cs typeface="+mn-cs"/>
              </a:rPr>
              <a:t>[Click for animation.]</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a:t>
            </a:r>
            <a:r>
              <a:rPr lang="en-US" sz="1200" kern="1200" baseline="0" dirty="0" smtClean="0">
                <a:solidFill>
                  <a:schemeClr val="tx1"/>
                </a:solidFill>
                <a:effectLst/>
                <a:latin typeface="+mn-lt"/>
                <a:ea typeface="+mn-ea"/>
                <a:cs typeface="+mn-cs"/>
              </a:rPr>
              <a:t>consolidated </a:t>
            </a:r>
            <a:r>
              <a:rPr lang="en-US" sz="1200" kern="1200" dirty="0" smtClean="0">
                <a:solidFill>
                  <a:schemeClr val="tx1"/>
                </a:solidFill>
                <a:effectLst/>
                <a:latin typeface="+mn-lt"/>
                <a:ea typeface="+mn-ea"/>
                <a:cs typeface="+mn-cs"/>
              </a:rPr>
              <a:t>aspects for improvement </a:t>
            </a:r>
            <a:r>
              <a:rPr lang="en-US" sz="1200" i="1" kern="1200" dirty="0" smtClean="0">
                <a:solidFill>
                  <a:schemeClr val="tx1"/>
                </a:solidFill>
                <a:effectLst/>
                <a:latin typeface="+mn-lt"/>
                <a:ea typeface="+mn-ea"/>
                <a:cs typeface="+mn-cs"/>
              </a:rPr>
              <a:t>[Click for animation.]</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consolidated </a:t>
            </a:r>
            <a:r>
              <a:rPr lang="en-US" sz="1200" kern="1200" dirty="0" smtClean="0">
                <a:solidFill>
                  <a:schemeClr val="tx1"/>
                </a:solidFill>
                <a:effectLst/>
                <a:latin typeface="+mn-lt"/>
                <a:ea typeface="+mn-ea"/>
                <a:cs typeface="+mn-cs"/>
              </a:rPr>
              <a:t>recommendations for improvement. </a:t>
            </a:r>
            <a:r>
              <a:rPr lang="en-US" sz="1200" i="1" kern="1200" dirty="0" smtClean="0">
                <a:solidFill>
                  <a:schemeClr val="tx1"/>
                </a:solidFill>
                <a:effectLst/>
                <a:latin typeface="+mn-lt"/>
                <a:ea typeface="+mn-ea"/>
                <a:cs typeface="+mn-cs"/>
              </a:rPr>
              <a:t>[Click for animation.]</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kern="1200" dirty="0" smtClean="0">
              <a:solidFill>
                <a:schemeClr val="tx1"/>
              </a:solidFill>
              <a:effectLst/>
              <a:latin typeface="+mn-lt"/>
              <a:ea typeface="+mn-ea"/>
              <a:cs typeface="+mn-cs"/>
            </a:endParaRPr>
          </a:p>
          <a:p>
            <a:pPr marL="179388"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4E4A8C5-FE95-48D6-9796-DAE80261D394}" type="slidenum">
              <a:rPr lang="en-AU" smtClean="0"/>
              <a:t>59</a:t>
            </a:fld>
            <a:endParaRPr lang="en-AU" dirty="0"/>
          </a:p>
        </p:txBody>
      </p:sp>
    </p:spTree>
    <p:extLst>
      <p:ext uri="{BB962C8B-B14F-4D97-AF65-F5344CB8AC3E}">
        <p14:creationId xmlns:p14="http://schemas.microsoft.com/office/powerpoint/2010/main" val="254553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smtClean="0"/>
              <a:t>[</a:t>
            </a:r>
            <a:r>
              <a:rPr lang="en-AU" i="1" baseline="0" dirty="0" smtClean="0"/>
              <a:t>For more information s</a:t>
            </a:r>
            <a:r>
              <a:rPr lang="en-AU" i="1" dirty="0" smtClean="0"/>
              <a:t>ee chapter</a:t>
            </a:r>
            <a:r>
              <a:rPr lang="en-AU" i="1" baseline="0" dirty="0" smtClean="0"/>
              <a:t> 1 of the ANLAS manual.]</a:t>
            </a:r>
            <a:endParaRPr lang="en-AU" i="1" dirty="0"/>
          </a:p>
        </p:txBody>
      </p:sp>
      <p:sp>
        <p:nvSpPr>
          <p:cNvPr id="4" name="Slide Number Placeholder 3"/>
          <p:cNvSpPr>
            <a:spLocks noGrp="1"/>
          </p:cNvSpPr>
          <p:nvPr>
            <p:ph type="sldNum" sz="quarter" idx="10"/>
          </p:nvPr>
        </p:nvSpPr>
        <p:spPr/>
        <p:txBody>
          <a:bodyPr/>
          <a:lstStyle/>
          <a:p>
            <a:fld id="{BB6451F8-7F68-4A62-AC10-DD8B6DEBF8A7}" type="slidenum">
              <a:rPr lang="en-AU" smtClean="0"/>
              <a:t>6</a:t>
            </a:fld>
            <a:endParaRPr lang="en-AU" dirty="0"/>
          </a:p>
        </p:txBody>
      </p:sp>
    </p:spTree>
    <p:extLst>
      <p:ext uri="{BB962C8B-B14F-4D97-AF65-F5344CB8AC3E}">
        <p14:creationId xmlns:p14="http://schemas.microsoft.com/office/powerpoint/2010/main" val="4032866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buFont typeface="Arial" panose="020B0604020202020204" pitchFamily="34" charset="0"/>
              <a:buChar char="•"/>
            </a:pPr>
            <a:r>
              <a:rPr lang="en-AU" dirty="0" smtClean="0"/>
              <a:t>Ensure each key area is evaluated against the quality objective, based on the documented information for the guiding questions.</a:t>
            </a: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en-US" dirty="0" smtClean="0"/>
              <a:t>The aspects for improvement should relate to the guiding questions, providing a justification for the evaluation criteria, with the aim to achieve the quality objective. </a:t>
            </a: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en-US" dirty="0" smtClean="0"/>
              <a:t>The recommendations for improvement should relate to the aspects that require improvement. They should be concrete, specific and detailed, indicating possible ways of how the quality objective can be achieved.</a:t>
            </a:r>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endParaRPr lang="en-AU" dirty="0" smtClean="0"/>
          </a:p>
          <a:p>
            <a:pPr>
              <a:spcBef>
                <a:spcPts val="600"/>
              </a:spcBef>
            </a:pPr>
            <a:r>
              <a:rPr lang="en-AU" i="1" dirty="0" smtClean="0"/>
              <a:t>[For</a:t>
            </a:r>
            <a:r>
              <a:rPr lang="en-AU" i="1" baseline="0" dirty="0" smtClean="0"/>
              <a:t> more information see section 4.3 of the ANLAS manual.]</a:t>
            </a:r>
            <a:endParaRPr lang="en-AU" i="1" dirty="0"/>
          </a:p>
        </p:txBody>
      </p:sp>
      <p:sp>
        <p:nvSpPr>
          <p:cNvPr id="4" name="Slide Number Placeholder 3"/>
          <p:cNvSpPr>
            <a:spLocks noGrp="1"/>
          </p:cNvSpPr>
          <p:nvPr>
            <p:ph type="sldNum" sz="quarter" idx="10"/>
          </p:nvPr>
        </p:nvSpPr>
        <p:spPr/>
        <p:txBody>
          <a:bodyPr/>
          <a:lstStyle/>
          <a:p>
            <a:fld id="{24E4A8C5-FE95-48D6-9796-DAE80261D394}" type="slidenum">
              <a:rPr lang="en-AU" smtClean="0"/>
              <a:t>60</a:t>
            </a:fld>
            <a:endParaRPr lang="en-AU" dirty="0"/>
          </a:p>
        </p:txBody>
      </p:sp>
    </p:spTree>
    <p:extLst>
      <p:ext uri="{BB962C8B-B14F-4D97-AF65-F5344CB8AC3E}">
        <p14:creationId xmlns:p14="http://schemas.microsoft.com/office/powerpoint/2010/main" val="15146077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buFont typeface="Arial" panose="020B0604020202020204" pitchFamily="34" charset="0"/>
              <a:buChar char="•"/>
            </a:pPr>
            <a:r>
              <a:rPr lang="en-US" sz="1200" kern="1200" dirty="0" smtClean="0">
                <a:solidFill>
                  <a:schemeClr val="tx1"/>
                </a:solidFill>
                <a:effectLst/>
                <a:latin typeface="+mn-lt"/>
                <a:ea typeface="+mn-ea"/>
                <a:cs typeface="+mn-cs"/>
              </a:rPr>
              <a:t>Analytical table for dimension 2A:</a:t>
            </a:r>
            <a:r>
              <a:rPr lang="en-US" sz="1200" kern="1200" baseline="0" dirty="0" smtClean="0">
                <a:solidFill>
                  <a:schemeClr val="tx1"/>
                </a:solidFill>
                <a:effectLst/>
                <a:latin typeface="+mn-lt"/>
                <a:ea typeface="+mn-ea"/>
                <a:cs typeface="+mn-cs"/>
              </a:rPr>
              <a:t> Quality of large-scale assessment and examination </a:t>
            </a:r>
            <a:r>
              <a:rPr lang="en-US" sz="1200" u="none" kern="1200" baseline="0" dirty="0" smtClean="0">
                <a:solidFill>
                  <a:schemeClr val="tx1"/>
                </a:solidFill>
                <a:effectLst/>
                <a:latin typeface="+mn-lt"/>
                <a:ea typeface="+mn-ea"/>
                <a:cs typeface="+mn-cs"/>
              </a:rPr>
              <a:t>has an </a:t>
            </a:r>
            <a:r>
              <a:rPr lang="en-US" sz="1200" u="none" kern="1200" dirty="0" smtClean="0">
                <a:solidFill>
                  <a:schemeClr val="tx1"/>
                </a:solidFill>
                <a:effectLst/>
                <a:latin typeface="+mn-lt"/>
                <a:ea typeface="+mn-ea"/>
                <a:cs typeface="+mn-cs"/>
              </a:rPr>
              <a:t>additional section to indicate the characteristics of the assessment program that is analyzed.</a:t>
            </a:r>
          </a:p>
          <a:p>
            <a:pPr marL="0" indent="0">
              <a:spcBef>
                <a:spcPts val="600"/>
              </a:spcBef>
              <a:buFont typeface="Arial" panose="020B0604020202020204" pitchFamily="34" charset="0"/>
              <a:buNone/>
            </a:pPr>
            <a:endParaRPr lang="en-US" sz="1200" u="non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r>
              <a:rPr lang="en-US" sz="1200" i="1" kern="1200" dirty="0" smtClean="0">
                <a:solidFill>
                  <a:schemeClr val="tx1"/>
                </a:solidFill>
                <a:effectLst/>
                <a:latin typeface="+mn-lt"/>
                <a:ea typeface="+mn-ea"/>
                <a:cs typeface="+mn-cs"/>
              </a:rPr>
              <a:t>[Click for animation.]</a:t>
            </a:r>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endParaRPr lang="en-US" sz="1200" i="1" kern="1200" dirty="0" smtClean="0">
              <a:solidFill>
                <a:schemeClr val="tx1"/>
              </a:solidFill>
              <a:effectLst/>
              <a:latin typeface="+mn-lt"/>
              <a:ea typeface="+mn-ea"/>
              <a:cs typeface="+mn-cs"/>
            </a:endParaRPr>
          </a:p>
          <a:p>
            <a:pPr marL="171450" indent="-171450">
              <a:spcBef>
                <a:spcPts val="600"/>
              </a:spcBef>
              <a:buFont typeface="Arial" panose="020B0604020202020204" pitchFamily="34" charset="0"/>
              <a:buChar char="•"/>
            </a:pPr>
            <a:r>
              <a:rPr lang="en-US" sz="1200" b="1" u="none" kern="1200" dirty="0" smtClean="0">
                <a:solidFill>
                  <a:schemeClr val="tx1"/>
                </a:solidFill>
                <a:effectLst/>
                <a:latin typeface="+mn-lt"/>
                <a:ea typeface="+mn-ea"/>
                <a:cs typeface="+mn-cs"/>
              </a:rPr>
              <a:t>Note</a:t>
            </a:r>
            <a:r>
              <a:rPr lang="en-US" sz="1200" u="none" kern="1200" dirty="0" smtClean="0">
                <a:solidFill>
                  <a:schemeClr val="tx1"/>
                </a:solidFill>
                <a:effectLst/>
                <a:latin typeface="+mn-lt"/>
                <a:ea typeface="+mn-ea"/>
                <a:cs typeface="+mn-cs"/>
              </a:rPr>
              <a:t> that each large-scale assessment and examination that is included in the analysis has to be analyzed separately.</a:t>
            </a:r>
            <a:endParaRPr lang="en-AU" sz="1200" u="none"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en-US" sz="1200" dirty="0" smtClean="0"/>
              <a:t>Simply duplicate the initial Microsoft Word file to create a new version of analytical table 2A</a:t>
            </a:r>
            <a:r>
              <a:rPr lang="en-US" sz="1200" baseline="0" dirty="0" smtClean="0"/>
              <a:t> </a:t>
            </a:r>
            <a:r>
              <a:rPr lang="en-US" sz="1200" u="none" kern="1200" dirty="0" smtClean="0">
                <a:solidFill>
                  <a:schemeClr val="tx1"/>
                </a:solidFill>
                <a:effectLst/>
                <a:latin typeface="+mn-lt"/>
                <a:ea typeface="+mn-ea"/>
                <a:cs typeface="+mn-cs"/>
              </a:rPr>
              <a:t>for each large-scale assessment and examination that is included in the analysis.</a:t>
            </a: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en-US" sz="1200" u="none" kern="1200" dirty="0" smtClean="0">
                <a:solidFill>
                  <a:schemeClr val="tx1"/>
                </a:solidFill>
                <a:effectLst/>
                <a:latin typeface="+mn-lt"/>
                <a:ea typeface="+mn-ea"/>
                <a:cs typeface="+mn-cs"/>
              </a:rPr>
              <a:t>Indicate the name and other characteristics of the assessment program in the space provided.</a:t>
            </a:r>
            <a:endParaRPr lang="en-AU" sz="1200" u="non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E4A8C5-FE95-48D6-9796-DAE80261D394}" type="slidenum">
              <a:rPr lang="en-AU" smtClean="0"/>
              <a:t>61</a:t>
            </a:fld>
            <a:endParaRPr lang="en-AU" dirty="0"/>
          </a:p>
        </p:txBody>
      </p:sp>
    </p:spTree>
    <p:extLst>
      <p:ext uri="{BB962C8B-B14F-4D97-AF65-F5344CB8AC3E}">
        <p14:creationId xmlns:p14="http://schemas.microsoft.com/office/powerpoint/2010/main" val="27688094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buFont typeface="Arial" panose="020B0604020202020204" pitchFamily="34" charset="0"/>
              <a:buChar char="•"/>
            </a:pPr>
            <a:r>
              <a:rPr lang="en-US" sz="1200" kern="1200" dirty="0" smtClean="0">
                <a:solidFill>
                  <a:schemeClr val="tx1"/>
                </a:solidFill>
                <a:effectLst/>
                <a:latin typeface="+mn-lt"/>
                <a:ea typeface="+mn-ea"/>
                <a:cs typeface="+mn-cs"/>
              </a:rPr>
              <a:t>Analytical table for dimension 2B:</a:t>
            </a:r>
            <a:r>
              <a:rPr lang="en-US" sz="1200" kern="1200" baseline="0" dirty="0" smtClean="0">
                <a:solidFill>
                  <a:schemeClr val="tx1"/>
                </a:solidFill>
                <a:effectLst/>
                <a:latin typeface="+mn-lt"/>
                <a:ea typeface="+mn-ea"/>
                <a:cs typeface="+mn-cs"/>
              </a:rPr>
              <a:t> Quality of classroom assessment </a:t>
            </a:r>
            <a:r>
              <a:rPr lang="en-US" sz="1200" u="none" kern="1200" baseline="0" dirty="0" smtClean="0">
                <a:solidFill>
                  <a:schemeClr val="tx1"/>
                </a:solidFill>
                <a:effectLst/>
                <a:latin typeface="+mn-lt"/>
                <a:ea typeface="+mn-ea"/>
                <a:cs typeface="+mn-cs"/>
              </a:rPr>
              <a:t>has an </a:t>
            </a:r>
            <a:r>
              <a:rPr lang="en-US" sz="1200" u="none" kern="1200" dirty="0" smtClean="0">
                <a:solidFill>
                  <a:schemeClr val="tx1"/>
                </a:solidFill>
                <a:effectLst/>
                <a:latin typeface="+mn-lt"/>
                <a:ea typeface="+mn-ea"/>
                <a:cs typeface="+mn-cs"/>
              </a:rPr>
              <a:t>additional section to indicate the</a:t>
            </a:r>
            <a:r>
              <a:rPr lang="en-US" sz="1200" u="none" kern="1200" baseline="0" dirty="0" smtClean="0">
                <a:solidFill>
                  <a:schemeClr val="tx1"/>
                </a:solidFill>
                <a:effectLst/>
                <a:latin typeface="+mn-lt"/>
                <a:ea typeface="+mn-ea"/>
                <a:cs typeface="+mn-cs"/>
              </a:rPr>
              <a:t> l</a:t>
            </a:r>
            <a:r>
              <a:rPr lang="en-US" sz="1200" kern="1200" dirty="0" smtClean="0">
                <a:solidFill>
                  <a:schemeClr val="tx1"/>
                </a:solidFill>
                <a:effectLst/>
                <a:latin typeface="+mn-lt"/>
                <a:ea typeface="+mn-ea"/>
                <a:cs typeface="+mn-cs"/>
              </a:rPr>
              <a:t>evel of school education</a:t>
            </a:r>
            <a:r>
              <a:rPr lang="en-US" sz="1200" u="none"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r>
              <a:rPr lang="en-US" sz="1200" i="1" kern="1200" dirty="0" smtClean="0">
                <a:solidFill>
                  <a:schemeClr val="tx1"/>
                </a:solidFill>
                <a:effectLst/>
                <a:latin typeface="+mn-lt"/>
                <a:ea typeface="+mn-ea"/>
                <a:cs typeface="+mn-cs"/>
              </a:rPr>
              <a:t>[Click for animation.]</a:t>
            </a:r>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endParaRPr lang="en-US" sz="1200" i="1" kern="1200" dirty="0" smtClean="0">
              <a:solidFill>
                <a:schemeClr val="tx1"/>
              </a:solidFill>
              <a:effectLst/>
              <a:latin typeface="+mn-lt"/>
              <a:ea typeface="+mn-ea"/>
              <a:cs typeface="+mn-cs"/>
            </a:endParaRPr>
          </a:p>
          <a:p>
            <a:pPr marL="171450" indent="-171450">
              <a:spcBef>
                <a:spcPts val="600"/>
              </a:spcBef>
              <a:buFont typeface="Arial" panose="020B0604020202020204" pitchFamily="34" charset="0"/>
              <a:buChar char="•"/>
            </a:pPr>
            <a:r>
              <a:rPr lang="en-US" sz="1200" b="1" u="none" kern="1200" dirty="0" smtClean="0">
                <a:solidFill>
                  <a:schemeClr val="tx1"/>
                </a:solidFill>
                <a:effectLst/>
                <a:latin typeface="+mn-lt"/>
                <a:ea typeface="+mn-ea"/>
                <a:cs typeface="+mn-cs"/>
              </a:rPr>
              <a:t>N</a:t>
            </a:r>
            <a:r>
              <a:rPr lang="en-US" sz="1200" b="1" kern="1200" dirty="0" smtClean="0">
                <a:solidFill>
                  <a:schemeClr val="tx1"/>
                </a:solidFill>
                <a:effectLst/>
                <a:latin typeface="+mn-lt"/>
                <a:ea typeface="+mn-ea"/>
                <a:cs typeface="+mn-cs"/>
              </a:rPr>
              <a:t>ote </a:t>
            </a:r>
            <a:r>
              <a:rPr lang="en-US" sz="1200" kern="1200" dirty="0" smtClean="0">
                <a:solidFill>
                  <a:schemeClr val="tx1"/>
                </a:solidFill>
                <a:effectLst/>
                <a:latin typeface="+mn-lt"/>
                <a:ea typeface="+mn-ea"/>
                <a:cs typeface="+mn-cs"/>
              </a:rPr>
              <a:t>that the quality of </a:t>
            </a:r>
            <a:r>
              <a:rPr lang="en-US" sz="1200" u="none" kern="1200" dirty="0" smtClean="0">
                <a:solidFill>
                  <a:schemeClr val="tx1"/>
                </a:solidFill>
                <a:effectLst/>
                <a:latin typeface="+mn-lt"/>
                <a:ea typeface="+mn-ea"/>
                <a:cs typeface="+mn-cs"/>
              </a:rPr>
              <a:t>classroom assessment </a:t>
            </a:r>
            <a:r>
              <a:rPr lang="en-US" sz="1200" kern="1200" dirty="0" smtClean="0">
                <a:solidFill>
                  <a:schemeClr val="tx1"/>
                </a:solidFill>
                <a:effectLst/>
                <a:latin typeface="+mn-lt"/>
                <a:ea typeface="+mn-ea"/>
                <a:cs typeface="+mn-cs"/>
              </a:rPr>
              <a:t>should be analyzed separately for each relevant level of school education that needs to be differentiated in the national context. For example:</a:t>
            </a:r>
            <a:endParaRPr lang="en-AU" sz="1200" kern="1200" dirty="0" smtClean="0">
              <a:solidFill>
                <a:schemeClr val="tx1"/>
              </a:solidFill>
              <a:effectLst/>
              <a:latin typeface="+mn-lt"/>
              <a:ea typeface="+mn-ea"/>
              <a:cs typeface="+mn-cs"/>
            </a:endParaRPr>
          </a:p>
          <a:p>
            <a:pPr marL="361950" lvl="0" indent="-180975">
              <a:spcBef>
                <a:spcPts val="600"/>
              </a:spcBef>
              <a:buFont typeface="Calibri" panose="020F0502020204030204" pitchFamily="34" charset="0"/>
              <a:buChar char="−"/>
            </a:pPr>
            <a:r>
              <a:rPr lang="en-US" sz="1200" kern="1200" dirty="0" smtClean="0">
                <a:solidFill>
                  <a:schemeClr val="tx1"/>
                </a:solidFill>
                <a:effectLst/>
                <a:latin typeface="+mn-lt"/>
                <a:ea typeface="+mn-ea"/>
                <a:cs typeface="+mn-cs"/>
              </a:rPr>
              <a:t>Primary education</a:t>
            </a:r>
            <a:endParaRPr lang="en-AU" sz="1200" kern="1200" dirty="0" smtClean="0">
              <a:solidFill>
                <a:schemeClr val="tx1"/>
              </a:solidFill>
              <a:effectLst/>
              <a:latin typeface="+mn-lt"/>
              <a:ea typeface="+mn-ea"/>
              <a:cs typeface="+mn-cs"/>
            </a:endParaRPr>
          </a:p>
          <a:p>
            <a:pPr marL="361950" lvl="0" indent="-180975">
              <a:spcBef>
                <a:spcPts val="600"/>
              </a:spcBef>
              <a:buFont typeface="Calibri" panose="020F0502020204030204" pitchFamily="34" charset="0"/>
              <a:buChar char="−"/>
            </a:pPr>
            <a:r>
              <a:rPr lang="en-US" sz="1200" kern="1200" dirty="0" smtClean="0">
                <a:solidFill>
                  <a:schemeClr val="tx1"/>
                </a:solidFill>
                <a:effectLst/>
                <a:latin typeface="+mn-lt"/>
                <a:ea typeface="+mn-ea"/>
                <a:cs typeface="+mn-cs"/>
              </a:rPr>
              <a:t>Secondary education </a:t>
            </a:r>
            <a:endParaRPr lang="en-AU" sz="1200" kern="1200" dirty="0" smtClean="0">
              <a:solidFill>
                <a:schemeClr val="tx1"/>
              </a:solidFill>
              <a:effectLst/>
              <a:latin typeface="+mn-lt"/>
              <a:ea typeface="+mn-ea"/>
              <a:cs typeface="+mn-cs"/>
            </a:endParaRPr>
          </a:p>
          <a:p>
            <a:pPr marL="361950" lvl="0" indent="-180975">
              <a:spcBef>
                <a:spcPts val="600"/>
              </a:spcBef>
              <a:buFont typeface="Calibri" panose="020F0502020204030204" pitchFamily="34" charset="0"/>
              <a:buChar char="−"/>
            </a:pPr>
            <a:r>
              <a:rPr lang="en-US" sz="1200" kern="1200" dirty="0" smtClean="0">
                <a:solidFill>
                  <a:schemeClr val="tx1"/>
                </a:solidFill>
                <a:effectLst/>
                <a:latin typeface="+mn-lt"/>
                <a:ea typeface="+mn-ea"/>
                <a:cs typeface="+mn-cs"/>
              </a:rPr>
              <a:t>Basic education (primary and lower secondary education)</a:t>
            </a:r>
            <a:endParaRPr lang="en-AU" sz="1200" kern="1200" dirty="0" smtClean="0">
              <a:solidFill>
                <a:schemeClr val="tx1"/>
              </a:solidFill>
              <a:effectLst/>
              <a:latin typeface="+mn-lt"/>
              <a:ea typeface="+mn-ea"/>
              <a:cs typeface="+mn-cs"/>
            </a:endParaRPr>
          </a:p>
          <a:p>
            <a:pPr marL="361950" lvl="0" indent="-180975">
              <a:spcBef>
                <a:spcPts val="600"/>
              </a:spcBef>
              <a:buFont typeface="Calibri" panose="020F0502020204030204" pitchFamily="34" charset="0"/>
              <a:buChar char="−"/>
            </a:pPr>
            <a:r>
              <a:rPr lang="en-US" sz="1200" kern="1200" dirty="0" smtClean="0">
                <a:solidFill>
                  <a:schemeClr val="tx1"/>
                </a:solidFill>
                <a:effectLst/>
                <a:latin typeface="+mn-lt"/>
                <a:ea typeface="+mn-ea"/>
                <a:cs typeface="+mn-cs"/>
              </a:rPr>
              <a:t>Lower secondary education</a:t>
            </a:r>
            <a:endParaRPr lang="en-AU" sz="1200" kern="1200" dirty="0" smtClean="0">
              <a:solidFill>
                <a:schemeClr val="tx1"/>
              </a:solidFill>
              <a:effectLst/>
              <a:latin typeface="+mn-lt"/>
              <a:ea typeface="+mn-ea"/>
              <a:cs typeface="+mn-cs"/>
            </a:endParaRPr>
          </a:p>
          <a:p>
            <a:pPr marL="361950" lvl="0" indent="-180975">
              <a:spcBef>
                <a:spcPts val="600"/>
              </a:spcBef>
              <a:buFont typeface="Calibri" panose="020F0502020204030204" pitchFamily="34" charset="0"/>
              <a:buChar char="−"/>
            </a:pPr>
            <a:r>
              <a:rPr lang="en-US" sz="1200" kern="1200" dirty="0" smtClean="0">
                <a:solidFill>
                  <a:schemeClr val="tx1"/>
                </a:solidFill>
                <a:effectLst/>
                <a:latin typeface="+mn-lt"/>
                <a:ea typeface="+mn-ea"/>
                <a:cs typeface="+mn-cs"/>
              </a:rPr>
              <a:t>Higher secondary education</a:t>
            </a:r>
            <a:endParaRPr lang="en-AU"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en-US" sz="1200" dirty="0" smtClean="0"/>
              <a:t>Simply duplicate the initial Microsoft Word file to create a new version of analytical table 2B</a:t>
            </a:r>
            <a:r>
              <a:rPr lang="en-US" sz="1200" baseline="0" dirty="0" smtClean="0"/>
              <a:t> </a:t>
            </a:r>
            <a:r>
              <a:rPr lang="en-US" sz="1200" u="none" kern="1200" dirty="0" smtClean="0">
                <a:solidFill>
                  <a:schemeClr val="tx1"/>
                </a:solidFill>
                <a:effectLst/>
                <a:latin typeface="+mn-lt"/>
                <a:ea typeface="+mn-ea"/>
                <a:cs typeface="+mn-cs"/>
              </a:rPr>
              <a:t>for each</a:t>
            </a:r>
            <a:r>
              <a:rPr lang="en-US" sz="1200" u="none" kern="1200" baseline="0" dirty="0" smtClean="0">
                <a:solidFill>
                  <a:schemeClr val="tx1"/>
                </a:solidFill>
                <a:effectLst/>
                <a:latin typeface="+mn-lt"/>
                <a:ea typeface="+mn-ea"/>
                <a:cs typeface="+mn-cs"/>
              </a:rPr>
              <a:t> level of school education that should be analyzed separately.</a:t>
            </a:r>
            <a:endParaRPr lang="en-US" sz="1200" u="none"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en-US" sz="1200" u="none" kern="1200" dirty="0" smtClean="0">
                <a:solidFill>
                  <a:schemeClr val="tx1"/>
                </a:solidFill>
                <a:effectLst/>
                <a:latin typeface="+mn-lt"/>
                <a:ea typeface="+mn-ea"/>
                <a:cs typeface="+mn-cs"/>
              </a:rPr>
              <a:t>Indicate </a:t>
            </a:r>
            <a:r>
              <a:rPr lang="en-US" sz="1200" kern="1200" dirty="0" smtClean="0">
                <a:solidFill>
                  <a:schemeClr val="tx1"/>
                </a:solidFill>
                <a:effectLst/>
                <a:latin typeface="+mn-lt"/>
                <a:ea typeface="+mn-ea"/>
                <a:cs typeface="+mn-cs"/>
              </a:rPr>
              <a:t>the level of school education in the space provided.</a:t>
            </a:r>
            <a:r>
              <a:rPr lang="en-US" sz="1200" b="1" kern="1200" dirty="0" smtClean="0">
                <a:solidFill>
                  <a:schemeClr val="tx1"/>
                </a:solidFill>
                <a:effectLst/>
                <a:latin typeface="+mn-lt"/>
                <a:ea typeface="+mn-ea"/>
                <a:cs typeface="+mn-cs"/>
              </a:rPr>
              <a:t> </a:t>
            </a:r>
            <a:endParaRPr lang="en-AU"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E4A8C5-FE95-48D6-9796-DAE80261D394}" type="slidenum">
              <a:rPr lang="en-AU" smtClean="0"/>
              <a:t>62</a:t>
            </a:fld>
            <a:endParaRPr lang="en-AU" dirty="0"/>
          </a:p>
        </p:txBody>
      </p:sp>
    </p:spTree>
    <p:extLst>
      <p:ext uri="{BB962C8B-B14F-4D97-AF65-F5344CB8AC3E}">
        <p14:creationId xmlns:p14="http://schemas.microsoft.com/office/powerpoint/2010/main" val="38479496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u="none" kern="1200" dirty="0" smtClean="0">
                <a:solidFill>
                  <a:schemeClr val="tx1"/>
                </a:solidFill>
                <a:effectLst/>
                <a:latin typeface="+mn-lt"/>
                <a:ea typeface="+mn-ea"/>
                <a:cs typeface="+mn-cs"/>
              </a:rPr>
              <a:t>To analyze dimension 3 Coherence of the assessment system, information from other ANLAS dimensions is required</a:t>
            </a:r>
            <a:r>
              <a:rPr lang="en-US" sz="1200" u="none" kern="1200" baseline="0" dirty="0" smtClean="0">
                <a:solidFill>
                  <a:schemeClr val="tx1"/>
                </a:solidFill>
                <a:effectLst/>
                <a:latin typeface="+mn-lt"/>
                <a:ea typeface="+mn-ea"/>
                <a:cs typeface="+mn-cs"/>
              </a:rPr>
              <a:t> in order to </a:t>
            </a:r>
            <a:r>
              <a:rPr lang="en-US" sz="1200" u="none" kern="1200" dirty="0" smtClean="0">
                <a:solidFill>
                  <a:schemeClr val="tx1"/>
                </a:solidFill>
                <a:effectLst/>
                <a:latin typeface="+mn-lt"/>
                <a:ea typeface="+mn-ea"/>
                <a:cs typeface="+mn-cs"/>
              </a:rPr>
              <a:t>gain a general understanding of coherence</a:t>
            </a:r>
            <a:r>
              <a:rPr lang="en-US" sz="1200" u="none" kern="1200" baseline="0" dirty="0" smtClean="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u="none" kern="1200" dirty="0" smtClean="0">
                <a:solidFill>
                  <a:schemeClr val="tx1"/>
                </a:solidFill>
                <a:effectLst/>
                <a:latin typeface="+mn-lt"/>
                <a:ea typeface="+mn-ea"/>
                <a:cs typeface="+mn-cs"/>
              </a:rPr>
              <a:t>It is therefore recommended to describe the Context and Quality dimensions first, then to draw on this information for describing the Coherence dimension. Similarly it is recommended to schedule the stakeholder consultations for the Coherence dimension last.</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1200" i="1" u="non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200" i="1" u="none" kern="1200" dirty="0" smtClean="0">
                <a:solidFill>
                  <a:schemeClr val="tx1"/>
                </a:solidFill>
                <a:effectLst/>
                <a:latin typeface="+mn-lt"/>
                <a:ea typeface="+mn-ea"/>
                <a:cs typeface="+mn-cs"/>
              </a:rPr>
              <a:t>[For more information see section 4.3.1 in the ANLAS manual.]</a:t>
            </a:r>
            <a:endParaRPr lang="en-AU" sz="1200" i="1" u="non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E4A8C5-FE95-48D6-9796-DAE80261D394}" type="slidenum">
              <a:rPr lang="en-AU" smtClean="0"/>
              <a:t>63</a:t>
            </a:fld>
            <a:endParaRPr lang="en-AU" dirty="0"/>
          </a:p>
        </p:txBody>
      </p:sp>
    </p:spTree>
    <p:extLst>
      <p:ext uri="{BB962C8B-B14F-4D97-AF65-F5344CB8AC3E}">
        <p14:creationId xmlns:p14="http://schemas.microsoft.com/office/powerpoint/2010/main" val="34110961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i="1" dirty="0" smtClean="0"/>
              <a:t>[The national team training agenda schedules a 60</a:t>
            </a:r>
            <a:r>
              <a:rPr lang="en-AU" b="1" i="1" baseline="0" dirty="0" smtClean="0"/>
              <a:t> minute lunch</a:t>
            </a:r>
            <a:r>
              <a:rPr lang="en-AU" b="1" i="1" dirty="0" smtClean="0"/>
              <a:t> break at this stage. Adapt as needed.]</a:t>
            </a:r>
          </a:p>
          <a:p>
            <a:endParaRPr lang="en-AU" dirty="0"/>
          </a:p>
        </p:txBody>
      </p:sp>
      <p:sp>
        <p:nvSpPr>
          <p:cNvPr id="4" name="Slide Number Placeholder 3"/>
          <p:cNvSpPr>
            <a:spLocks noGrp="1"/>
          </p:cNvSpPr>
          <p:nvPr>
            <p:ph type="sldNum" sz="quarter" idx="10"/>
          </p:nvPr>
        </p:nvSpPr>
        <p:spPr/>
        <p:txBody>
          <a:bodyPr/>
          <a:lstStyle/>
          <a:p>
            <a:fld id="{24E4A8C5-FE95-48D6-9796-DAE80261D394}" type="slidenum">
              <a:rPr lang="en-AU" smtClean="0"/>
              <a:t>64</a:t>
            </a:fld>
            <a:endParaRPr lang="en-AU" dirty="0"/>
          </a:p>
        </p:txBody>
      </p:sp>
    </p:spTree>
    <p:extLst>
      <p:ext uri="{BB962C8B-B14F-4D97-AF65-F5344CB8AC3E}">
        <p14:creationId xmlns:p14="http://schemas.microsoft.com/office/powerpoint/2010/main" val="37400161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i="1" dirty="0" smtClean="0"/>
              <a:t>[Allow approximately 60 minutes for this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smtClean="0"/>
              <a:t>[Form four</a:t>
            </a:r>
            <a:r>
              <a:rPr lang="en-AU" i="1" baseline="0" dirty="0" smtClean="0"/>
              <a:t> groups (or adapt the number of groups as needed). Each group should </a:t>
            </a:r>
            <a:r>
              <a:rPr lang="en-AU" i="1" dirty="0" smtClean="0"/>
              <a:t>spend approximately 20 minutes to read</a:t>
            </a:r>
            <a:r>
              <a:rPr lang="en-AU" i="1" baseline="0" dirty="0" smtClean="0"/>
              <a:t> </a:t>
            </a:r>
            <a:r>
              <a:rPr lang="en-AU" i="1" dirty="0" smtClean="0"/>
              <a:t>through the analytical</a:t>
            </a:r>
            <a:r>
              <a:rPr lang="en-AU" i="1" baseline="0" dirty="0" smtClean="0"/>
              <a:t> tables </a:t>
            </a:r>
            <a:r>
              <a:rPr lang="en-AU" i="1" dirty="0" smtClean="0"/>
              <a:t>as allocated. The groups should then present the tools to the plenary,</a:t>
            </a:r>
            <a:r>
              <a:rPr lang="en-AU" i="1" baseline="0" dirty="0" smtClean="0"/>
              <a:t> indicating</a:t>
            </a:r>
            <a:r>
              <a:rPr lang="en-AU" i="1" dirty="0" smtClean="0"/>
              <a:t> </a:t>
            </a:r>
            <a:r>
              <a:rPr lang="en-US" sz="1200" i="1" dirty="0" smtClean="0"/>
              <a:t>the key areas that are analyzed. For each key area also indicate the quality objective and provide an overview of the guiding questions. </a:t>
            </a:r>
            <a:r>
              <a:rPr lang="en-AU" i="1" dirty="0" smtClean="0"/>
              <a:t>Take time to discuss</a:t>
            </a:r>
            <a:r>
              <a:rPr lang="en-AU" i="1" baseline="0" dirty="0" smtClean="0"/>
              <a:t> </a:t>
            </a:r>
            <a:r>
              <a:rPr lang="en-US" sz="1200" i="1" dirty="0" smtClean="0"/>
              <a:t>any questions that may arise about the analytical tables. The analysis process will be planned as part of the planning activities.]</a:t>
            </a:r>
            <a:endParaRPr lang="en-AU"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i="1" dirty="0" smtClean="0"/>
          </a:p>
        </p:txBody>
      </p:sp>
      <p:sp>
        <p:nvSpPr>
          <p:cNvPr id="4" name="Slide Number Placeholder 3"/>
          <p:cNvSpPr>
            <a:spLocks noGrp="1"/>
          </p:cNvSpPr>
          <p:nvPr>
            <p:ph type="sldNum" sz="quarter" idx="10"/>
          </p:nvPr>
        </p:nvSpPr>
        <p:spPr/>
        <p:txBody>
          <a:bodyPr/>
          <a:lstStyle/>
          <a:p>
            <a:fld id="{24E4A8C5-FE95-48D6-9796-DAE80261D394}" type="slidenum">
              <a:rPr lang="en-AU" smtClean="0"/>
              <a:t>65</a:t>
            </a:fld>
            <a:endParaRPr lang="en-AU" dirty="0"/>
          </a:p>
        </p:txBody>
      </p:sp>
    </p:spTree>
    <p:extLst>
      <p:ext uri="{BB962C8B-B14F-4D97-AF65-F5344CB8AC3E}">
        <p14:creationId xmlns:p14="http://schemas.microsoft.com/office/powerpoint/2010/main" val="2803335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i="1" dirty="0" smtClean="0"/>
              <a:t>[Allow approximately 30 minutes for this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smtClean="0"/>
              <a:t>[Form four</a:t>
            </a:r>
            <a:r>
              <a:rPr lang="en-AU" i="1" baseline="0" dirty="0" smtClean="0"/>
              <a:t> groups (or adapt the number of groups as needed). Each group should </a:t>
            </a:r>
            <a:r>
              <a:rPr lang="en-AU" i="1" dirty="0" smtClean="0"/>
              <a:t>spend approximately 15 minutes to read</a:t>
            </a:r>
            <a:r>
              <a:rPr lang="en-AU" i="1" baseline="0" dirty="0" smtClean="0"/>
              <a:t> </a:t>
            </a:r>
            <a:r>
              <a:rPr lang="en-AU" i="1" dirty="0" smtClean="0"/>
              <a:t>through the synthesis</a:t>
            </a:r>
            <a:r>
              <a:rPr lang="en-AU" i="1" baseline="0" dirty="0" smtClean="0"/>
              <a:t> tables </a:t>
            </a:r>
            <a:r>
              <a:rPr lang="en-AU" i="1" dirty="0" smtClean="0"/>
              <a:t>as allocated. The groups should then present the tools to the plenary,</a:t>
            </a:r>
            <a:r>
              <a:rPr lang="en-AU" i="1" baseline="0" dirty="0" smtClean="0"/>
              <a:t> indicating</a:t>
            </a:r>
            <a:r>
              <a:rPr lang="en-AU" i="1" dirty="0" smtClean="0"/>
              <a:t> </a:t>
            </a:r>
            <a:r>
              <a:rPr lang="en-US" sz="1200" i="1" dirty="0" smtClean="0"/>
              <a:t>how synthesis tables 1 and 2 are completed. Groups 3 &amp; 4 should discuss an example each from Appendix 2 in the ANLAS manual to illustrate how the aspects for improvement relate to the guiding questions and how the recommendations relate to the aspects that require improvement. </a:t>
            </a:r>
            <a:r>
              <a:rPr lang="en-AU" i="1" dirty="0" smtClean="0"/>
              <a:t>Take time to discuss</a:t>
            </a:r>
            <a:r>
              <a:rPr lang="en-AU" i="1" baseline="0" dirty="0" smtClean="0"/>
              <a:t> </a:t>
            </a:r>
            <a:r>
              <a:rPr lang="en-US" sz="1200" i="1" dirty="0" smtClean="0"/>
              <a:t>any questions that may arise about the synthesis</a:t>
            </a:r>
            <a:r>
              <a:rPr lang="en-US" sz="1200" i="1" baseline="0" dirty="0" smtClean="0"/>
              <a:t> </a:t>
            </a:r>
            <a:r>
              <a:rPr lang="en-US" sz="1200" i="1" dirty="0" smtClean="0"/>
              <a:t>tables.]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smtClean="0"/>
              <a:t>[For</a:t>
            </a:r>
            <a:r>
              <a:rPr lang="en-AU" i="1" baseline="0" dirty="0" smtClean="0"/>
              <a:t> more information s</a:t>
            </a:r>
            <a:r>
              <a:rPr lang="en-AU" i="1" dirty="0" smtClean="0"/>
              <a:t>ee section 4.4.2 in the ANLAS manual.]</a:t>
            </a:r>
          </a:p>
        </p:txBody>
      </p:sp>
      <p:sp>
        <p:nvSpPr>
          <p:cNvPr id="4" name="Slide Number Placeholder 3"/>
          <p:cNvSpPr>
            <a:spLocks noGrp="1"/>
          </p:cNvSpPr>
          <p:nvPr>
            <p:ph type="sldNum" sz="quarter" idx="10"/>
          </p:nvPr>
        </p:nvSpPr>
        <p:spPr/>
        <p:txBody>
          <a:bodyPr/>
          <a:lstStyle/>
          <a:p>
            <a:fld id="{24E4A8C5-FE95-48D6-9796-DAE80261D394}" type="slidenum">
              <a:rPr lang="en-AU" smtClean="0"/>
              <a:t>66</a:t>
            </a:fld>
            <a:endParaRPr lang="en-AU" dirty="0"/>
          </a:p>
        </p:txBody>
      </p:sp>
    </p:spTree>
    <p:extLst>
      <p:ext uri="{BB962C8B-B14F-4D97-AF65-F5344CB8AC3E}">
        <p14:creationId xmlns:p14="http://schemas.microsoft.com/office/powerpoint/2010/main" val="26682762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i="1" dirty="0" smtClean="0"/>
              <a:t>[The national team training agenda schedules a 15</a:t>
            </a:r>
            <a:r>
              <a:rPr lang="en-AU" b="1" i="1" baseline="0" dirty="0" smtClean="0"/>
              <a:t> minute</a:t>
            </a:r>
            <a:r>
              <a:rPr lang="en-AU" b="1" i="1" dirty="0" smtClean="0"/>
              <a:t> break at this stage. Adapt as needed.]</a:t>
            </a:r>
          </a:p>
        </p:txBody>
      </p:sp>
      <p:sp>
        <p:nvSpPr>
          <p:cNvPr id="4" name="Slide Number Placeholder 3"/>
          <p:cNvSpPr>
            <a:spLocks noGrp="1"/>
          </p:cNvSpPr>
          <p:nvPr>
            <p:ph type="sldNum" sz="quarter" idx="10"/>
          </p:nvPr>
        </p:nvSpPr>
        <p:spPr/>
        <p:txBody>
          <a:bodyPr/>
          <a:lstStyle/>
          <a:p>
            <a:fld id="{24E4A8C5-FE95-48D6-9796-DAE80261D394}" type="slidenum">
              <a:rPr lang="en-AU" smtClean="0"/>
              <a:t>67</a:t>
            </a:fld>
            <a:endParaRPr lang="en-AU" dirty="0"/>
          </a:p>
        </p:txBody>
      </p:sp>
    </p:spTree>
    <p:extLst>
      <p:ext uri="{BB962C8B-B14F-4D97-AF65-F5344CB8AC3E}">
        <p14:creationId xmlns:p14="http://schemas.microsoft.com/office/powerpoint/2010/main" val="21149907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4E4A8C5-FE95-48D6-9796-DAE80261D394}" type="slidenum">
              <a:rPr lang="en-AU" smtClean="0"/>
              <a:t>68</a:t>
            </a:fld>
            <a:endParaRPr lang="en-AU" dirty="0"/>
          </a:p>
        </p:txBody>
      </p:sp>
    </p:spTree>
    <p:extLst>
      <p:ext uri="{BB962C8B-B14F-4D97-AF65-F5344CB8AC3E}">
        <p14:creationId xmlns:p14="http://schemas.microsoft.com/office/powerpoint/2010/main" val="21931678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i="1" dirty="0" smtClean="0"/>
              <a:t>[Allow approximately 90 minutes for this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smtClean="0"/>
              <a:t>[Form three</a:t>
            </a:r>
            <a:r>
              <a:rPr lang="en-AU" i="1" baseline="0" dirty="0" smtClean="0"/>
              <a:t> groups (or adapt the number of groups as needed). </a:t>
            </a:r>
            <a:r>
              <a:rPr lang="en-AU" i="1" dirty="0" smtClean="0"/>
              <a:t>Allow approximately</a:t>
            </a:r>
            <a:r>
              <a:rPr lang="en-AU" i="1" baseline="0" dirty="0" smtClean="0"/>
              <a:t> </a:t>
            </a:r>
            <a:r>
              <a:rPr lang="en-AU" b="1" i="1" baseline="0" dirty="0" smtClean="0"/>
              <a:t>15 minutes </a:t>
            </a:r>
            <a:r>
              <a:rPr lang="en-AU" i="1" baseline="0" dirty="0" smtClean="0"/>
              <a:t>to form the groups and to review the g</a:t>
            </a:r>
            <a:r>
              <a:rPr lang="en-AU" i="1" dirty="0" smtClean="0"/>
              <a:t>uidelines </a:t>
            </a:r>
            <a:r>
              <a:rPr lang="en-US" sz="1200" i="1" kern="1200" dirty="0" smtClean="0">
                <a:solidFill>
                  <a:schemeClr val="tx1"/>
                </a:solidFill>
                <a:effectLst/>
                <a:latin typeface="+mn-lt"/>
                <a:ea typeface="+mn-ea"/>
                <a:cs typeface="+mn-cs"/>
              </a:rPr>
              <a:t>provided in section 4.1.3a in</a:t>
            </a:r>
            <a:r>
              <a:rPr lang="en-US" sz="1200" i="1" kern="1200" baseline="0" dirty="0" smtClean="0">
                <a:solidFill>
                  <a:schemeClr val="tx1"/>
                </a:solidFill>
                <a:effectLst/>
                <a:latin typeface="+mn-lt"/>
                <a:ea typeface="+mn-ea"/>
                <a:cs typeface="+mn-cs"/>
              </a:rPr>
              <a:t> the ANLAS manual, </a:t>
            </a:r>
            <a:r>
              <a:rPr lang="en-US" sz="1200" i="1" u="none" kern="1200" baseline="0" dirty="0" smtClean="0">
                <a:solidFill>
                  <a:schemeClr val="tx1"/>
                </a:solidFill>
                <a:effectLst/>
                <a:latin typeface="+mn-lt"/>
                <a:ea typeface="+mn-ea"/>
                <a:cs typeface="+mn-cs"/>
              </a:rPr>
              <a:t>the</a:t>
            </a:r>
            <a:r>
              <a:rPr lang="en-US" sz="1200" i="1" kern="1200" dirty="0" smtClean="0">
                <a:solidFill>
                  <a:schemeClr val="tx1"/>
                </a:solidFill>
                <a:effectLst/>
                <a:latin typeface="+mn-lt"/>
                <a:ea typeface="+mn-ea"/>
                <a:cs typeface="+mn-cs"/>
              </a:rPr>
              <a:t> definitions of the assessment programs in section 3.2 and the</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major characteristics of these programs described</a:t>
            </a:r>
            <a:r>
              <a:rPr lang="en-US" sz="1200" i="1" kern="1200" baseline="0" dirty="0" smtClean="0">
                <a:solidFill>
                  <a:schemeClr val="tx1"/>
                </a:solidFill>
                <a:effectLst/>
                <a:latin typeface="+mn-lt"/>
                <a:ea typeface="+mn-ea"/>
                <a:cs typeface="+mn-cs"/>
              </a:rPr>
              <a:t> in </a:t>
            </a:r>
            <a:r>
              <a:rPr lang="en-US" sz="1200" i="1" kern="1200" dirty="0" smtClean="0">
                <a:solidFill>
                  <a:schemeClr val="tx1"/>
                </a:solidFill>
                <a:effectLst/>
                <a:latin typeface="+mn-lt"/>
                <a:ea typeface="+mn-ea"/>
                <a:cs typeface="+mn-cs"/>
              </a:rPr>
              <a:t>Exhibit 3 in the ANLAS manual.]</a:t>
            </a:r>
            <a:endParaRPr lang="en-AU" i="1" dirty="0" smtClean="0"/>
          </a:p>
        </p:txBody>
      </p:sp>
      <p:sp>
        <p:nvSpPr>
          <p:cNvPr id="4" name="Slide Number Placeholder 3"/>
          <p:cNvSpPr>
            <a:spLocks noGrp="1"/>
          </p:cNvSpPr>
          <p:nvPr>
            <p:ph type="sldNum" sz="quarter" idx="10"/>
          </p:nvPr>
        </p:nvSpPr>
        <p:spPr/>
        <p:txBody>
          <a:bodyPr/>
          <a:lstStyle/>
          <a:p>
            <a:fld id="{24E4A8C5-FE95-48D6-9796-DAE80261D394}" type="slidenum">
              <a:rPr lang="en-AU" smtClean="0"/>
              <a:t>69</a:t>
            </a:fld>
            <a:endParaRPr lang="en-AU" dirty="0"/>
          </a:p>
        </p:txBody>
      </p:sp>
    </p:spTree>
    <p:extLst>
      <p:ext uri="{BB962C8B-B14F-4D97-AF65-F5344CB8AC3E}">
        <p14:creationId xmlns:p14="http://schemas.microsoft.com/office/powerpoint/2010/main" val="3564413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[Indicate</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the specific purpose and motivation for undertaking ANLAS in the country. Refer to </a:t>
            </a:r>
            <a:r>
              <a:rPr lang="en-AU" i="1" dirty="0" smtClean="0"/>
              <a:t>chapter</a:t>
            </a:r>
            <a:r>
              <a:rPr lang="en-AU" i="1" baseline="0" dirty="0" smtClean="0"/>
              <a:t> 1 of the ANLAS manual as required.</a:t>
            </a:r>
            <a:r>
              <a:rPr lang="en-US" sz="1200" i="1" kern="1200" dirty="0" smtClean="0">
                <a:solidFill>
                  <a:schemeClr val="tx1"/>
                </a:solidFill>
                <a:effectLst/>
                <a:latin typeface="+mn-lt"/>
                <a:ea typeface="+mn-ea"/>
                <a:cs typeface="+mn-cs"/>
              </a:rPr>
              <a:t>]</a:t>
            </a:r>
            <a:endParaRPr lang="en-AU" dirty="0"/>
          </a:p>
        </p:txBody>
      </p:sp>
      <p:sp>
        <p:nvSpPr>
          <p:cNvPr id="4" name="Slide Number Placeholder 3"/>
          <p:cNvSpPr>
            <a:spLocks noGrp="1"/>
          </p:cNvSpPr>
          <p:nvPr>
            <p:ph type="sldNum" sz="quarter" idx="10"/>
          </p:nvPr>
        </p:nvSpPr>
        <p:spPr/>
        <p:txBody>
          <a:bodyPr/>
          <a:lstStyle/>
          <a:p>
            <a:fld id="{BB6451F8-7F68-4A62-AC10-DD8B6DEBF8A7}" type="slidenum">
              <a:rPr lang="en-AU" smtClean="0"/>
              <a:t>7</a:t>
            </a:fld>
            <a:endParaRPr lang="en-AU" dirty="0"/>
          </a:p>
        </p:txBody>
      </p:sp>
    </p:spTree>
    <p:extLst>
      <p:ext uri="{BB962C8B-B14F-4D97-AF65-F5344CB8AC3E}">
        <p14:creationId xmlns:p14="http://schemas.microsoft.com/office/powerpoint/2010/main" val="13043071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9290" y="4748927"/>
            <a:ext cx="5354320" cy="4214416"/>
          </a:xfrm>
        </p:spPr>
        <p:txBody>
          <a:bodyPr/>
          <a:lstStyle/>
          <a:p>
            <a:pPr marL="0" indent="0">
              <a:lnSpc>
                <a:spcPct val="100000"/>
              </a:lnSpc>
              <a:spcBef>
                <a:spcPts val="600"/>
              </a:spcBef>
              <a:spcAft>
                <a:spcPts val="1200"/>
              </a:spcAft>
              <a:buNone/>
            </a:pPr>
            <a:r>
              <a:rPr lang="en-US" sz="1200" b="0" i="1" dirty="0" smtClean="0"/>
              <a:t>[Undertake the activities</a:t>
            </a:r>
            <a:r>
              <a:rPr lang="en-US" sz="1200" b="0" i="1" baseline="0" dirty="0" smtClean="0"/>
              <a:t> to identify the assessment programs to be included in the analysis</a:t>
            </a:r>
            <a:r>
              <a:rPr lang="en-US" sz="1200" b="0" i="1" dirty="0" smtClean="0"/>
              <a:t>.</a:t>
            </a:r>
            <a:r>
              <a:rPr lang="en-US" sz="1200" b="0" i="1" baseline="0" dirty="0" smtClean="0"/>
              <a:t> Allow approximately </a:t>
            </a:r>
            <a:r>
              <a:rPr lang="en-US" sz="1200" b="1" i="1" baseline="0" dirty="0" smtClean="0"/>
              <a:t>45 minutes</a:t>
            </a:r>
            <a:r>
              <a:rPr lang="en-US" sz="1200" b="0" i="1" dirty="0" smtClean="0"/>
              <a:t>.]</a:t>
            </a:r>
          </a:p>
          <a:p>
            <a:pPr marL="0" indent="0">
              <a:lnSpc>
                <a:spcPct val="100000"/>
              </a:lnSpc>
              <a:spcBef>
                <a:spcPts val="600"/>
              </a:spcBef>
              <a:spcAft>
                <a:spcPts val="1200"/>
              </a:spcAft>
              <a:buNone/>
            </a:pPr>
            <a:endParaRPr lang="en-US" sz="1200" b="0" i="1" dirty="0" smtClean="0"/>
          </a:p>
          <a:p>
            <a:pPr marL="0" indent="0">
              <a:lnSpc>
                <a:spcPct val="100000"/>
              </a:lnSpc>
              <a:spcBef>
                <a:spcPts val="600"/>
              </a:spcBef>
              <a:buNone/>
            </a:pPr>
            <a:r>
              <a:rPr lang="en-US" b="1" dirty="0" smtClean="0"/>
              <a:t>Groups 1 &amp; 2:</a:t>
            </a:r>
          </a:p>
          <a:p>
            <a:pPr marL="228600" indent="-228600">
              <a:lnSpc>
                <a:spcPct val="100000"/>
              </a:lnSpc>
              <a:spcBef>
                <a:spcPts val="600"/>
              </a:spcBef>
              <a:buFont typeface="+mj-lt"/>
              <a:buAutoNum type="arabicPeriod"/>
            </a:pPr>
            <a:r>
              <a:rPr lang="en-US" dirty="0" smtClean="0"/>
              <a:t>List all large-scale assessments and examinations that are current or have been recently undertaken, for example, in the last five years.</a:t>
            </a:r>
          </a:p>
          <a:p>
            <a:pPr marL="228600" indent="-228600">
              <a:lnSpc>
                <a:spcPct val="100000"/>
              </a:lnSpc>
              <a:spcBef>
                <a:spcPts val="600"/>
              </a:spcBef>
              <a:buFont typeface="+mj-lt"/>
              <a:buAutoNum type="arabicPeriod"/>
            </a:pPr>
            <a:r>
              <a:rPr lang="en-US" dirty="0" smtClean="0"/>
              <a:t>Start to complete the section on </a:t>
            </a:r>
            <a:r>
              <a:rPr lang="en-US" i="1" dirty="0" smtClean="0"/>
              <a:t>Characteristics of the assessment program </a:t>
            </a:r>
            <a:r>
              <a:rPr lang="en-US" dirty="0" smtClean="0"/>
              <a:t>in Analytical table dimension 2A: Quality of large-scale assessment and examination. Create</a:t>
            </a:r>
            <a:r>
              <a:rPr lang="en-US" baseline="0" dirty="0" smtClean="0"/>
              <a:t> a new table for </a:t>
            </a:r>
            <a:r>
              <a:rPr lang="en-US" dirty="0" smtClean="0"/>
              <a:t>each large-scale assessment and examination that will</a:t>
            </a:r>
            <a:r>
              <a:rPr lang="en-US" baseline="0" dirty="0" smtClean="0"/>
              <a:t> be</a:t>
            </a:r>
            <a:r>
              <a:rPr lang="en-US" dirty="0" smtClean="0"/>
              <a:t> included in the analysis,</a:t>
            </a:r>
            <a:r>
              <a:rPr lang="en-US" baseline="0" dirty="0" smtClean="0"/>
              <a:t> in order </a:t>
            </a:r>
            <a:r>
              <a:rPr lang="en-US" dirty="0" smtClean="0"/>
              <a:t>to be analyzed separately.</a:t>
            </a:r>
          </a:p>
          <a:p>
            <a:pPr marL="0" marR="0" lvl="0" indent="0" algn="l" defTabSz="914400" rtl="0" eaLnBrk="1" fontAlgn="auto" latinLnBrk="0" hangingPunct="1">
              <a:lnSpc>
                <a:spcPct val="100000"/>
              </a:lnSpc>
              <a:spcBef>
                <a:spcPts val="600"/>
              </a:spcBef>
              <a:buClrTx/>
              <a:buSzTx/>
              <a:buFontTx/>
              <a:buNone/>
              <a:tabLst/>
              <a:defRPr/>
            </a:pPr>
            <a:r>
              <a:rPr lang="en-US" b="1" dirty="0" smtClean="0"/>
              <a:t>Group 3:</a:t>
            </a:r>
          </a:p>
          <a:p>
            <a:pPr marL="228600" marR="0" lvl="0" indent="-228600" algn="l" defTabSz="914400" rtl="0" eaLnBrk="1" fontAlgn="auto" latinLnBrk="0" hangingPunct="1">
              <a:lnSpc>
                <a:spcPct val="100000"/>
              </a:lnSpc>
              <a:spcBef>
                <a:spcPts val="600"/>
              </a:spcBef>
              <a:buClrTx/>
              <a:buSzTx/>
              <a:buFont typeface="+mj-lt"/>
              <a:buAutoNum type="arabicPeriod"/>
              <a:tabLst/>
              <a:defRPr/>
            </a:pPr>
            <a:r>
              <a:rPr lang="en-US" dirty="0" smtClean="0"/>
              <a:t>Review Analytical table 2B: Quality of classroom assessment.</a:t>
            </a:r>
          </a:p>
          <a:p>
            <a:pPr marL="228600" indent="-228600">
              <a:spcBef>
                <a:spcPts val="600"/>
              </a:spcBef>
              <a:buFont typeface="+mj-lt"/>
              <a:buAutoNum type="arabicPeriod"/>
            </a:pPr>
            <a:r>
              <a:rPr lang="en-US" dirty="0"/>
              <a:t>Identify the relevant levels of school education that need to be differentiated to meaningfully analyze the quality of classroom assessment in the national context.</a:t>
            </a:r>
          </a:p>
          <a:p>
            <a:pPr marL="228600" indent="-228600">
              <a:spcBef>
                <a:spcPts val="600"/>
              </a:spcBef>
              <a:buFont typeface="+mj-lt"/>
              <a:buAutoNum type="arabicPeriod"/>
            </a:pPr>
            <a:r>
              <a:rPr lang="en-US" dirty="0"/>
              <a:t>Indicate the </a:t>
            </a:r>
            <a:r>
              <a:rPr lang="en-US" i="1" dirty="0"/>
              <a:t>Level of school education </a:t>
            </a:r>
            <a:r>
              <a:rPr lang="en-US" dirty="0"/>
              <a:t>in Analytical table 2B. Create a new table for each level of school education that </a:t>
            </a:r>
            <a:r>
              <a:rPr lang="en-US" dirty="0" smtClean="0"/>
              <a:t>needs </a:t>
            </a:r>
            <a:r>
              <a:rPr lang="en-US" dirty="0"/>
              <a:t>to be differentiated, in order to analyze the quality of classroom assessment in the national </a:t>
            </a:r>
            <a:r>
              <a:rPr lang="en-US" dirty="0" smtClean="0"/>
              <a:t>context.</a:t>
            </a: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4E4A8C5-FE95-48D6-9796-DAE80261D394}" type="slidenum">
              <a:rPr lang="en-AU" smtClean="0"/>
              <a:t>70</a:t>
            </a:fld>
            <a:endParaRPr lang="en-AU" dirty="0"/>
          </a:p>
        </p:txBody>
      </p:sp>
    </p:spTree>
    <p:extLst>
      <p:ext uri="{BB962C8B-B14F-4D97-AF65-F5344CB8AC3E}">
        <p14:creationId xmlns:p14="http://schemas.microsoft.com/office/powerpoint/2010/main" val="11808985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1200"/>
              </a:spcAft>
            </a:pPr>
            <a:r>
              <a:rPr lang="en-AU" i="1" dirty="0" smtClean="0"/>
              <a:t>[Allow approximately</a:t>
            </a:r>
            <a:r>
              <a:rPr lang="en-AU" i="1" baseline="0" dirty="0" smtClean="0"/>
              <a:t> </a:t>
            </a:r>
            <a:r>
              <a:rPr lang="en-AU" b="1" i="1" baseline="0" dirty="0" smtClean="0"/>
              <a:t>30 minutes</a:t>
            </a:r>
            <a:r>
              <a:rPr lang="en-AU" i="1" baseline="0" dirty="0" smtClean="0"/>
              <a:t>.]</a:t>
            </a:r>
          </a:p>
          <a:p>
            <a:pPr>
              <a:spcBef>
                <a:spcPts val="600"/>
              </a:spcBef>
              <a:spcAft>
                <a:spcPts val="1200"/>
              </a:spcAft>
            </a:pPr>
            <a:endParaRPr lang="en-AU" i="1" baseline="0" dirty="0" smtClean="0"/>
          </a:p>
          <a:p>
            <a:pPr marL="171450" indent="-171450">
              <a:lnSpc>
                <a:spcPct val="100000"/>
              </a:lnSpc>
              <a:spcBef>
                <a:spcPts val="600"/>
              </a:spcBef>
              <a:buFont typeface="Arial" panose="020B0604020202020204" pitchFamily="34" charset="0"/>
              <a:buChar char="•"/>
            </a:pPr>
            <a:r>
              <a:rPr lang="en-AU" dirty="0" smtClean="0"/>
              <a:t>Discuss the outcomes from each group in the plenary.</a:t>
            </a:r>
          </a:p>
          <a:p>
            <a:pPr marL="171450" indent="-171450">
              <a:lnSpc>
                <a:spcPct val="100000"/>
              </a:lnSpc>
              <a:spcBef>
                <a:spcPts val="600"/>
              </a:spcBef>
              <a:buFont typeface="Arial" panose="020B0604020202020204" pitchFamily="34" charset="0"/>
              <a:buChar char="•"/>
            </a:pPr>
            <a:r>
              <a:rPr lang="en-AU" dirty="0" smtClean="0"/>
              <a:t>Clarify if the identified assessment programs (dimension 2A) and relevant levels of school education (dimension 2B) should be discussed with and approved by the ANLAS steering committee, and how this will be organized.</a:t>
            </a:r>
          </a:p>
          <a:p>
            <a:endParaRPr lang="en-AU" i="1" dirty="0"/>
          </a:p>
        </p:txBody>
      </p:sp>
      <p:sp>
        <p:nvSpPr>
          <p:cNvPr id="4" name="Slide Number Placeholder 3"/>
          <p:cNvSpPr>
            <a:spLocks noGrp="1"/>
          </p:cNvSpPr>
          <p:nvPr>
            <p:ph type="sldNum" sz="quarter" idx="10"/>
          </p:nvPr>
        </p:nvSpPr>
        <p:spPr/>
        <p:txBody>
          <a:bodyPr/>
          <a:lstStyle/>
          <a:p>
            <a:fld id="{24E4A8C5-FE95-48D6-9796-DAE80261D394}" type="slidenum">
              <a:rPr lang="en-AU" smtClean="0"/>
              <a:t>71</a:t>
            </a:fld>
            <a:endParaRPr lang="en-AU" dirty="0"/>
          </a:p>
        </p:txBody>
      </p:sp>
    </p:spTree>
    <p:extLst>
      <p:ext uri="{BB962C8B-B14F-4D97-AF65-F5344CB8AC3E}">
        <p14:creationId xmlns:p14="http://schemas.microsoft.com/office/powerpoint/2010/main" val="109856867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smtClean="0"/>
              <a:t>[Completion of day 1. Facilitate</a:t>
            </a:r>
            <a:r>
              <a:rPr lang="en-AU" i="1" baseline="0" dirty="0" smtClean="0"/>
              <a:t> a short round of feedback and provide a brief outlook on day 2.</a:t>
            </a:r>
            <a:r>
              <a:rPr lang="en-AU" i="1" dirty="0" smtClean="0"/>
              <a:t>]</a:t>
            </a:r>
            <a:endParaRPr lang="en-AU" i="1" dirty="0"/>
          </a:p>
        </p:txBody>
      </p:sp>
      <p:sp>
        <p:nvSpPr>
          <p:cNvPr id="4" name="Slide Number Placeholder 3"/>
          <p:cNvSpPr>
            <a:spLocks noGrp="1"/>
          </p:cNvSpPr>
          <p:nvPr>
            <p:ph type="sldNum" sz="quarter" idx="10"/>
          </p:nvPr>
        </p:nvSpPr>
        <p:spPr/>
        <p:txBody>
          <a:bodyPr/>
          <a:lstStyle/>
          <a:p>
            <a:fld id="{24E4A8C5-FE95-48D6-9796-DAE80261D394}" type="slidenum">
              <a:rPr lang="en-AU" smtClean="0"/>
              <a:t>72</a:t>
            </a:fld>
            <a:endParaRPr lang="en-AU" dirty="0"/>
          </a:p>
        </p:txBody>
      </p:sp>
    </p:spTree>
    <p:extLst>
      <p:ext uri="{BB962C8B-B14F-4D97-AF65-F5344CB8AC3E}">
        <p14:creationId xmlns:p14="http://schemas.microsoft.com/office/powerpoint/2010/main" val="13405145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4E4A8C5-FE95-48D6-9796-DAE80261D394}" type="slidenum">
              <a:rPr lang="en-AU" smtClean="0"/>
              <a:t>73</a:t>
            </a:fld>
            <a:endParaRPr lang="en-AU" dirty="0"/>
          </a:p>
        </p:txBody>
      </p:sp>
    </p:spTree>
    <p:extLst>
      <p:ext uri="{BB962C8B-B14F-4D97-AF65-F5344CB8AC3E}">
        <p14:creationId xmlns:p14="http://schemas.microsoft.com/office/powerpoint/2010/main" val="350304468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4E4A8C5-FE95-48D6-9796-DAE80261D394}" type="slidenum">
              <a:rPr lang="en-AU" smtClean="0"/>
              <a:t>74</a:t>
            </a:fld>
            <a:endParaRPr lang="en-AU" dirty="0"/>
          </a:p>
        </p:txBody>
      </p:sp>
    </p:spTree>
    <p:extLst>
      <p:ext uri="{BB962C8B-B14F-4D97-AF65-F5344CB8AC3E}">
        <p14:creationId xmlns:p14="http://schemas.microsoft.com/office/powerpoint/2010/main" val="9050120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9290" y="4748926"/>
            <a:ext cx="5354320" cy="4453465"/>
          </a:xfrm>
        </p:spPr>
        <p:txBody>
          <a:body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sz="1200" i="1" kern="1200" baseline="0" dirty="0" smtClean="0">
                <a:solidFill>
                  <a:schemeClr val="tx1"/>
                </a:solidFill>
                <a:effectLst/>
                <a:latin typeface="+mn-lt"/>
                <a:ea typeface="+mn-ea"/>
                <a:cs typeface="+mn-cs"/>
              </a:rPr>
              <a:t>[Indicate the processes involved in the reporting and dissemination phase, and the tools provided. More details are provided on the following slides. A </a:t>
            </a:r>
            <a:r>
              <a:rPr lang="en-US" sz="1200" b="1" i="1" kern="1200" baseline="0" dirty="0" smtClean="0">
                <a:solidFill>
                  <a:schemeClr val="tx1"/>
                </a:solidFill>
                <a:effectLst/>
                <a:latin typeface="+mn-lt"/>
                <a:ea typeface="+mn-ea"/>
                <a:cs typeface="+mn-cs"/>
              </a:rPr>
              <a:t>group activity </a:t>
            </a:r>
            <a:r>
              <a:rPr lang="en-US" sz="1200" i="1" kern="1200" baseline="0" dirty="0" smtClean="0">
                <a:solidFill>
                  <a:schemeClr val="tx1"/>
                </a:solidFill>
                <a:effectLst/>
                <a:latin typeface="+mn-lt"/>
                <a:ea typeface="+mn-ea"/>
                <a:cs typeface="+mn-cs"/>
              </a:rPr>
              <a:t>is included to go through the reporting and dissemination </a:t>
            </a:r>
            <a:r>
              <a:rPr lang="en-US" sz="1200" b="0" i="1" kern="1200" baseline="0" dirty="0" smtClean="0">
                <a:solidFill>
                  <a:schemeClr val="tx1"/>
                </a:solidFill>
                <a:effectLst/>
                <a:latin typeface="+mn-lt"/>
                <a:ea typeface="+mn-ea"/>
                <a:cs typeface="+mn-cs"/>
              </a:rPr>
              <a:t>tools</a:t>
            </a:r>
            <a:r>
              <a:rPr lang="en-US" sz="1200" b="0" i="1" u="none"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For more information see </a:t>
            </a:r>
            <a:r>
              <a:rPr lang="en-US" sz="1200" i="1" u="none" kern="1200" dirty="0" smtClean="0">
                <a:solidFill>
                  <a:schemeClr val="tx1"/>
                </a:solidFill>
                <a:effectLst/>
                <a:latin typeface="+mn-lt"/>
                <a:ea typeface="+mn-ea"/>
                <a:cs typeface="+mn-cs"/>
              </a:rPr>
              <a:t>ANLAS manual sections 4.5 and 4.6.]</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lang="en-US" sz="1200" i="1" u="non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sz="1200" u="none" kern="1200" dirty="0" smtClean="0">
                <a:solidFill>
                  <a:schemeClr val="tx1"/>
                </a:solidFill>
                <a:effectLst/>
                <a:latin typeface="+mn-lt"/>
                <a:ea typeface="+mn-ea"/>
                <a:cs typeface="+mn-cs"/>
              </a:rPr>
              <a:t>Reporting and disseminating the findings of the comprehensive analysis is an important</a:t>
            </a:r>
            <a:r>
              <a:rPr lang="en-US" sz="1200" u="none" kern="1200" baseline="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rPr>
              <a:t>part of ANLAS.</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lang="en-US" sz="1200" u="none"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en-GB" sz="1200" u="none" kern="1200" dirty="0" smtClean="0">
                <a:solidFill>
                  <a:schemeClr val="tx1"/>
                </a:solidFill>
                <a:effectLst/>
                <a:latin typeface="+mn-lt"/>
                <a:ea typeface="+mn-ea"/>
                <a:cs typeface="+mn-cs"/>
              </a:rPr>
              <a:t>Three</a:t>
            </a:r>
            <a:r>
              <a:rPr lang="en-GB" sz="1200" u="none" kern="1200" baseline="0" dirty="0" smtClean="0">
                <a:solidFill>
                  <a:schemeClr val="tx1"/>
                </a:solidFill>
                <a:effectLst/>
                <a:latin typeface="+mn-lt"/>
                <a:ea typeface="+mn-ea"/>
                <a:cs typeface="+mn-cs"/>
              </a:rPr>
              <a:t> main </a:t>
            </a:r>
            <a:r>
              <a:rPr lang="en-GB" sz="1200" u="none" kern="1200" dirty="0" smtClean="0">
                <a:solidFill>
                  <a:schemeClr val="tx1"/>
                </a:solidFill>
                <a:effectLst/>
                <a:latin typeface="+mn-lt"/>
                <a:ea typeface="+mn-ea"/>
                <a:cs typeface="+mn-cs"/>
              </a:rPr>
              <a:t>products will</a:t>
            </a:r>
            <a:r>
              <a:rPr lang="en-GB" sz="1200" u="none" kern="1200" baseline="0" dirty="0" smtClean="0">
                <a:solidFill>
                  <a:schemeClr val="tx1"/>
                </a:solidFill>
                <a:effectLst/>
                <a:latin typeface="+mn-lt"/>
                <a:ea typeface="+mn-ea"/>
                <a:cs typeface="+mn-cs"/>
              </a:rPr>
              <a:t> be prepared:</a:t>
            </a:r>
          </a:p>
          <a:p>
            <a:pPr marL="539750" marR="0" lvl="0" indent="-179388" algn="l" defTabSz="914400" rtl="0" eaLnBrk="1" fontAlgn="auto" latinLnBrk="0" hangingPunct="1">
              <a:lnSpc>
                <a:spcPct val="100000"/>
              </a:lnSpc>
              <a:spcBef>
                <a:spcPts val="600"/>
              </a:spcBef>
              <a:buClrTx/>
              <a:buSzTx/>
              <a:buFont typeface="Calibri" panose="020F0502020204030204" pitchFamily="34" charset="0"/>
              <a:buChar char="−"/>
              <a:tabLst/>
              <a:defRPr/>
            </a:pPr>
            <a:r>
              <a:rPr lang="en-GB" sz="1200" b="1" u="none" kern="1200" baseline="0" dirty="0" smtClean="0">
                <a:solidFill>
                  <a:schemeClr val="tx1"/>
                </a:solidFill>
                <a:effectLst/>
                <a:latin typeface="+mn-lt"/>
                <a:ea typeface="+mn-ea"/>
                <a:cs typeface="+mn-cs"/>
              </a:rPr>
              <a:t>The ANLAS report: </a:t>
            </a:r>
            <a:r>
              <a:rPr lang="en-GB" sz="1200" u="none" kern="1200" baseline="0" dirty="0" smtClean="0">
                <a:solidFill>
                  <a:schemeClr val="tx1"/>
                </a:solidFill>
                <a:effectLst/>
                <a:latin typeface="+mn-lt"/>
                <a:ea typeface="+mn-ea"/>
                <a:cs typeface="+mn-cs"/>
              </a:rPr>
              <a:t>to document the ANLAS processes and findings in detail</a:t>
            </a:r>
          </a:p>
          <a:p>
            <a:pPr marL="539750" marR="0" lvl="0" indent="-179388" algn="l" defTabSz="914400" rtl="0" eaLnBrk="1" fontAlgn="auto" latinLnBrk="0" hangingPunct="1">
              <a:lnSpc>
                <a:spcPct val="100000"/>
              </a:lnSpc>
              <a:spcBef>
                <a:spcPts val="600"/>
              </a:spcBef>
              <a:buClrTx/>
              <a:buSzTx/>
              <a:buFont typeface="Calibri" panose="020F0502020204030204" pitchFamily="34" charset="0"/>
              <a:buChar char="−"/>
              <a:tabLst/>
              <a:defRPr/>
            </a:pPr>
            <a:r>
              <a:rPr lang="en-US" b="1" dirty="0" smtClean="0"/>
              <a:t>A key findings document: </a:t>
            </a:r>
            <a:r>
              <a:rPr lang="en-US" sz="1200" kern="1200" dirty="0" smtClean="0">
                <a:solidFill>
                  <a:schemeClr val="tx1"/>
                </a:solidFill>
                <a:effectLst/>
                <a:latin typeface="+mn-lt"/>
                <a:ea typeface="+mn-ea"/>
                <a:cs typeface="+mn-cs"/>
              </a:rPr>
              <a:t>based on the ANLAS report, this document focuses on the key findings and recommendations of ANLAS</a:t>
            </a:r>
            <a:endParaRPr lang="en-AU" dirty="0" smtClean="0"/>
          </a:p>
          <a:p>
            <a:pPr marL="539750" indent="-179388">
              <a:spcBef>
                <a:spcPts val="600"/>
              </a:spcBef>
              <a:buFont typeface="Calibri" panose="020F0502020204030204" pitchFamily="34" charset="0"/>
              <a:buChar char="−"/>
            </a:pPr>
            <a:r>
              <a:rPr lang="en-US" b="1" dirty="0" smtClean="0"/>
              <a:t>A key findings presentation: </a:t>
            </a:r>
            <a:r>
              <a:rPr lang="en-US" dirty="0" smtClean="0"/>
              <a:t>that can be used</a:t>
            </a:r>
            <a:r>
              <a:rPr lang="en-US" baseline="0" dirty="0" smtClean="0"/>
              <a:t> for a range of dissemination activities to inform about </a:t>
            </a:r>
            <a:r>
              <a:rPr lang="en-US" sz="1200" kern="1200" dirty="0" smtClean="0">
                <a:solidFill>
                  <a:schemeClr val="tx1"/>
                </a:solidFill>
                <a:effectLst/>
                <a:latin typeface="+mn-lt"/>
                <a:ea typeface="+mn-ea"/>
                <a:cs typeface="+mn-cs"/>
              </a:rPr>
              <a:t>the key findings and recommendations of ANLAS</a:t>
            </a:r>
          </a:p>
          <a:p>
            <a:pPr marL="539750" indent="-179388">
              <a:spcBef>
                <a:spcPts val="600"/>
              </a:spcBef>
              <a:buFont typeface="Calibri" panose="020F0502020204030204" pitchFamily="34" charset="0"/>
              <a:buChar char="−"/>
            </a:pPr>
            <a:endParaRPr lang="en-US" sz="1200" kern="1200" dirty="0" smtClean="0">
              <a:solidFill>
                <a:schemeClr val="tx1"/>
              </a:solidFill>
              <a:effectLst/>
              <a:latin typeface="+mn-lt"/>
              <a:ea typeface="+mn-ea"/>
              <a:cs typeface="+mn-cs"/>
            </a:endParaRPr>
          </a:p>
          <a:p>
            <a:pPr marL="179388" indent="-179388">
              <a:spcBef>
                <a:spcPts val="600"/>
              </a:spcBef>
              <a:buFont typeface="Arial" panose="020B0604020202020204" pitchFamily="34" charset="0"/>
              <a:buChar char="•"/>
            </a:pPr>
            <a:r>
              <a:rPr lang="en-GB" sz="1200" u="none" kern="1200" dirty="0" smtClean="0">
                <a:solidFill>
                  <a:schemeClr val="tx1"/>
                </a:solidFill>
                <a:effectLst/>
                <a:latin typeface="+mn-lt"/>
                <a:ea typeface="+mn-ea"/>
                <a:cs typeface="+mn-cs"/>
              </a:rPr>
              <a:t>To </a:t>
            </a:r>
            <a:r>
              <a:rPr lang="en-US" sz="1200" u="none" kern="1200" dirty="0" smtClean="0">
                <a:solidFill>
                  <a:schemeClr val="tx1"/>
                </a:solidFill>
                <a:effectLst/>
                <a:latin typeface="+mn-lt"/>
                <a:ea typeface="+mn-ea"/>
                <a:cs typeface="+mn-cs"/>
              </a:rPr>
              <a:t>support debate and in particular the use of the </a:t>
            </a:r>
            <a:r>
              <a:rPr lang="en-GB" sz="1200" u="none" kern="1200" dirty="0" smtClean="0">
                <a:solidFill>
                  <a:schemeClr val="tx1"/>
                </a:solidFill>
                <a:effectLst/>
                <a:latin typeface="+mn-lt"/>
                <a:ea typeface="+mn-ea"/>
                <a:cs typeface="+mn-cs"/>
              </a:rPr>
              <a:t>key findings</a:t>
            </a:r>
            <a:r>
              <a:rPr lang="en-US" sz="1200" u="none" kern="1200" dirty="0" smtClean="0">
                <a:solidFill>
                  <a:schemeClr val="tx1"/>
                </a:solidFill>
                <a:effectLst/>
                <a:latin typeface="+mn-lt"/>
                <a:ea typeface="+mn-ea"/>
                <a:cs typeface="+mn-cs"/>
              </a:rPr>
              <a:t> and recommendations made,</a:t>
            </a:r>
            <a:r>
              <a:rPr lang="en-US" sz="1200" u="none" kern="1200" baseline="0" dirty="0" smtClean="0">
                <a:solidFill>
                  <a:schemeClr val="tx1"/>
                </a:solidFill>
                <a:effectLst/>
                <a:latin typeface="+mn-lt"/>
                <a:ea typeface="+mn-ea"/>
                <a:cs typeface="+mn-cs"/>
              </a:rPr>
              <a:t> a </a:t>
            </a:r>
            <a:r>
              <a:rPr lang="en-US" sz="1200" b="1" u="none" kern="1200" baseline="0" dirty="0" smtClean="0">
                <a:solidFill>
                  <a:schemeClr val="tx1"/>
                </a:solidFill>
                <a:effectLst/>
                <a:latin typeface="+mn-lt"/>
                <a:ea typeface="+mn-ea"/>
                <a:cs typeface="+mn-cs"/>
              </a:rPr>
              <a:t>dissemination strategy </a:t>
            </a:r>
            <a:r>
              <a:rPr lang="en-US" sz="1200" u="none" kern="1200" baseline="0" dirty="0" smtClean="0">
                <a:solidFill>
                  <a:schemeClr val="tx1"/>
                </a:solidFill>
                <a:effectLst/>
                <a:latin typeface="+mn-lt"/>
                <a:ea typeface="+mn-ea"/>
                <a:cs typeface="+mn-cs"/>
              </a:rPr>
              <a:t>will be developed.</a:t>
            </a:r>
          </a:p>
          <a:p>
            <a:pPr marL="0" indent="0">
              <a:spcBef>
                <a:spcPts val="600"/>
              </a:spcBef>
              <a:buFont typeface="Arial" panose="020B0604020202020204" pitchFamily="34" charset="0"/>
              <a:buNone/>
            </a:pPr>
            <a:endParaRPr lang="en-US" sz="1200" u="none" kern="1200" baseline="0" dirty="0" smtClean="0">
              <a:solidFill>
                <a:schemeClr val="tx1"/>
              </a:solidFill>
              <a:effectLst/>
              <a:latin typeface="+mn-lt"/>
              <a:ea typeface="+mn-ea"/>
              <a:cs typeface="+mn-cs"/>
            </a:endParaRPr>
          </a:p>
          <a:p>
            <a:pPr marL="179388" indent="-179388">
              <a:spcBef>
                <a:spcPts val="600"/>
              </a:spcBef>
              <a:buFont typeface="Arial" panose="020B0604020202020204" pitchFamily="34" charset="0"/>
              <a:buChar char="•"/>
            </a:pPr>
            <a:r>
              <a:rPr lang="en-US" sz="1200" kern="1200" dirty="0" smtClean="0">
                <a:solidFill>
                  <a:schemeClr val="tx1"/>
                </a:solidFill>
                <a:effectLst/>
                <a:latin typeface="+mn-lt"/>
                <a:ea typeface="+mn-ea"/>
                <a:cs typeface="+mn-cs"/>
              </a:rPr>
              <a:t>For each of these products a template is provided to assist in reporting about ANLAS. The templates can be adapted to fit the local reporting and dissemination needs. Additional products can also be developed by the national team.</a:t>
            </a:r>
            <a:endParaRPr lang="en-US" sz="1200" u="non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6451F8-7F68-4A62-AC10-DD8B6DEBF8A7}" type="slidenum">
              <a:rPr lang="en-AU" smtClean="0"/>
              <a:t>75</a:t>
            </a:fld>
            <a:endParaRPr lang="en-AU" dirty="0"/>
          </a:p>
        </p:txBody>
      </p:sp>
    </p:spTree>
    <p:extLst>
      <p:ext uri="{BB962C8B-B14F-4D97-AF65-F5344CB8AC3E}">
        <p14:creationId xmlns:p14="http://schemas.microsoft.com/office/powerpoint/2010/main" val="91887470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en-US" sz="1200" u="none" kern="1200" dirty="0" smtClean="0">
                <a:solidFill>
                  <a:schemeClr val="tx1"/>
                </a:solidFill>
                <a:effectLst/>
                <a:latin typeface="+mn-lt"/>
                <a:ea typeface="+mn-ea"/>
                <a:cs typeface="+mn-cs"/>
              </a:rPr>
              <a:t>The</a:t>
            </a:r>
            <a:r>
              <a:rPr lang="en-US" sz="1200" u="none" kern="1200" baseline="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rPr>
              <a:t>dissemination products and activities aim to support the use of the findings and recommendations to develop detailed strategies that can be implemented</a:t>
            </a:r>
            <a:r>
              <a:rPr lang="en-GB" sz="1200" u="none" kern="1200" dirty="0" smtClean="0">
                <a:solidFill>
                  <a:schemeClr val="tx1"/>
                </a:solidFill>
                <a:effectLst/>
                <a:latin typeface="+mn-lt"/>
                <a:ea typeface="+mn-ea"/>
                <a:cs typeface="+mn-cs"/>
              </a:rPr>
              <a:t> through the country’s education sector planning process, or other policy processes. </a:t>
            </a: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endParaRPr lang="en-AU" sz="1200" u="none" kern="1200" dirty="0" smtClean="0">
              <a:solidFill>
                <a:schemeClr val="tx1"/>
              </a:solidFill>
              <a:effectLst/>
              <a:latin typeface="+mn-lt"/>
              <a:ea typeface="+mn-ea"/>
              <a:cs typeface="+mn-cs"/>
            </a:endParaRPr>
          </a:p>
          <a:p>
            <a:pPr marL="171450" indent="-171450">
              <a:spcBef>
                <a:spcPts val="600"/>
              </a:spcBef>
              <a:buFont typeface="Arial" panose="020B0604020202020204" pitchFamily="34" charset="0"/>
              <a:buChar char="•"/>
            </a:pPr>
            <a:r>
              <a:rPr lang="en-US" sz="1200" kern="1200" dirty="0" smtClean="0">
                <a:solidFill>
                  <a:schemeClr val="tx1"/>
                </a:solidFill>
                <a:effectLst/>
                <a:latin typeface="+mn-lt"/>
                <a:ea typeface="+mn-ea"/>
                <a:cs typeface="+mn-cs"/>
              </a:rPr>
              <a:t>The reporting process should be planned and organized by the national team during the planning stage as part of developing the detailed implementation plan.</a:t>
            </a:r>
          </a:p>
          <a:p>
            <a:pPr marL="0" indent="0">
              <a:spcBef>
                <a:spcPts val="600"/>
              </a:spcBef>
              <a:buFont typeface="Arial" panose="020B0604020202020204" pitchFamily="34" charset="0"/>
              <a:buNone/>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steering committee should also be engaged in the reporting process to provide input, in particular about how the ANLAS findings can best feed into the education sector planning process. It is also recommended that the steering committee reviews and provides feedback on the key findings document and presentation before dissemination.</a:t>
            </a: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r>
              <a:rPr lang="en-US" sz="1200" i="1" kern="1200" baseline="0" dirty="0" smtClean="0">
                <a:solidFill>
                  <a:schemeClr val="tx1"/>
                </a:solidFill>
                <a:effectLst/>
                <a:latin typeface="+mn-lt"/>
                <a:ea typeface="+mn-ea"/>
                <a:cs typeface="+mn-cs"/>
              </a:rPr>
              <a:t>[For more information see </a:t>
            </a:r>
            <a:r>
              <a:rPr lang="en-US" sz="1200" i="1" u="none" kern="1200" dirty="0" smtClean="0">
                <a:solidFill>
                  <a:schemeClr val="tx1"/>
                </a:solidFill>
                <a:effectLst/>
                <a:latin typeface="+mn-lt"/>
                <a:ea typeface="+mn-ea"/>
                <a:cs typeface="+mn-cs"/>
              </a:rPr>
              <a:t>ANLAS manual section 4.5.]</a:t>
            </a:r>
          </a:p>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24E4A8C5-FE95-48D6-9796-DAE80261D394}" type="slidenum">
              <a:rPr lang="en-AU" smtClean="0"/>
              <a:t>76</a:t>
            </a:fld>
            <a:endParaRPr lang="en-AU" dirty="0"/>
          </a:p>
        </p:txBody>
      </p:sp>
    </p:spTree>
    <p:extLst>
      <p:ext uri="{BB962C8B-B14F-4D97-AF65-F5344CB8AC3E}">
        <p14:creationId xmlns:p14="http://schemas.microsoft.com/office/powerpoint/2010/main" val="28538506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buFont typeface="Arial" panose="020B0604020202020204" pitchFamily="34" charset="0"/>
              <a:buChar char="•"/>
            </a:pPr>
            <a:r>
              <a:rPr lang="en-US" sz="1200" kern="1200" dirty="0" smtClean="0">
                <a:solidFill>
                  <a:schemeClr val="tx1"/>
                </a:solidFill>
                <a:effectLst/>
                <a:latin typeface="+mn-lt"/>
                <a:ea typeface="+mn-ea"/>
                <a:cs typeface="+mn-cs"/>
              </a:rPr>
              <a:t>When planning the ANLAS report it is important to schedule time and resources for validation and review.</a:t>
            </a:r>
          </a:p>
          <a:p>
            <a:pPr marL="0" indent="0">
              <a:spcBef>
                <a:spcPts val="600"/>
              </a:spcBef>
              <a:buFont typeface="Arial" panose="020B0604020202020204" pitchFamily="34" charset="0"/>
              <a:buNone/>
            </a:pPr>
            <a:endParaRPr lang="en-US" sz="1200" kern="1200" dirty="0" smtClean="0">
              <a:solidFill>
                <a:schemeClr val="tx1"/>
              </a:solidFill>
              <a:effectLst/>
              <a:latin typeface="+mn-lt"/>
              <a:ea typeface="+mn-ea"/>
              <a:cs typeface="+mn-cs"/>
            </a:endParaRPr>
          </a:p>
          <a:p>
            <a:pPr marL="171450" indent="-171450">
              <a:spcBef>
                <a:spcPts val="600"/>
              </a:spcBef>
              <a:buFont typeface="Arial" panose="020B0604020202020204" pitchFamily="34" charset="0"/>
              <a:buChar char="•"/>
            </a:pPr>
            <a:r>
              <a:rPr lang="en-US" sz="1200" kern="1200" dirty="0" smtClean="0">
                <a:solidFill>
                  <a:schemeClr val="tx1"/>
                </a:solidFill>
                <a:effectLst/>
                <a:latin typeface="+mn-lt"/>
                <a:ea typeface="+mn-ea"/>
                <a:cs typeface="+mn-cs"/>
              </a:rPr>
              <a:t>A two-stage review and validation process is recommended, where the national team undertakes an ‘internal review’ in the first stage, and the steering committee and/or other external key stakeholders undertake an ‘external review’.</a:t>
            </a:r>
            <a:endParaRPr lang="en-AU" sz="1200" kern="1200" dirty="0" smtClean="0">
              <a:solidFill>
                <a:schemeClr val="tx1"/>
              </a:solidFill>
              <a:effectLst/>
              <a:latin typeface="+mn-lt"/>
              <a:ea typeface="+mn-ea"/>
              <a:cs typeface="+mn-cs"/>
            </a:endParaRPr>
          </a:p>
          <a:p>
            <a:pPr marL="180975">
              <a:spcBef>
                <a:spcPts val="600"/>
              </a:spcBef>
            </a:pPr>
            <a:r>
              <a:rPr lang="en-US" sz="1200" kern="1200" dirty="0" smtClean="0">
                <a:solidFill>
                  <a:schemeClr val="tx1"/>
                </a:solidFill>
                <a:effectLst/>
                <a:latin typeface="+mn-lt"/>
                <a:ea typeface="+mn-ea"/>
                <a:cs typeface="+mn-cs"/>
              </a:rPr>
              <a:t>The internal review could be organized, for example, through different team members or sub-teams reviewing sections of the report that have been drafted by another team member or sub-team.</a:t>
            </a:r>
          </a:p>
          <a:p>
            <a:pPr marL="180975">
              <a:spcBef>
                <a:spcPts val="600"/>
              </a:spcBef>
            </a:pPr>
            <a:r>
              <a:rPr lang="en-US" dirty="0" smtClean="0"/>
              <a:t>Based on the internal and external review the draft ANLAS report should be revised and finalized.</a:t>
            </a:r>
          </a:p>
          <a:p>
            <a:pPr marL="180975">
              <a:spcBef>
                <a:spcPts val="600"/>
              </a:spcBef>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buClrTx/>
              <a:buSzTx/>
              <a:buFontTx/>
              <a:buNone/>
              <a:tabLst/>
              <a:defRPr/>
            </a:pPr>
            <a:r>
              <a:rPr lang="en-US" sz="1200" i="1" kern="1200" baseline="0" dirty="0" smtClean="0">
                <a:solidFill>
                  <a:schemeClr val="tx1"/>
                </a:solidFill>
                <a:effectLst/>
                <a:latin typeface="+mn-lt"/>
                <a:ea typeface="+mn-ea"/>
                <a:cs typeface="+mn-cs"/>
              </a:rPr>
              <a:t>[For more information see </a:t>
            </a:r>
            <a:r>
              <a:rPr lang="en-US" sz="1200" i="1" u="none" kern="1200" dirty="0" smtClean="0">
                <a:solidFill>
                  <a:schemeClr val="tx1"/>
                </a:solidFill>
                <a:effectLst/>
                <a:latin typeface="+mn-lt"/>
                <a:ea typeface="+mn-ea"/>
                <a:cs typeface="+mn-cs"/>
              </a:rPr>
              <a:t>ANLAS manual section 4.5.]</a:t>
            </a:r>
          </a:p>
        </p:txBody>
      </p:sp>
      <p:sp>
        <p:nvSpPr>
          <p:cNvPr id="4" name="Slide Number Placeholder 3"/>
          <p:cNvSpPr>
            <a:spLocks noGrp="1"/>
          </p:cNvSpPr>
          <p:nvPr>
            <p:ph type="sldNum" sz="quarter" idx="10"/>
          </p:nvPr>
        </p:nvSpPr>
        <p:spPr/>
        <p:txBody>
          <a:bodyPr/>
          <a:lstStyle/>
          <a:p>
            <a:fld id="{24E4A8C5-FE95-48D6-9796-DAE80261D394}" type="slidenum">
              <a:rPr lang="en-AU" smtClean="0"/>
              <a:t>77</a:t>
            </a:fld>
            <a:endParaRPr lang="en-AU" dirty="0"/>
          </a:p>
        </p:txBody>
      </p:sp>
    </p:spTree>
    <p:extLst>
      <p:ext uri="{BB962C8B-B14F-4D97-AF65-F5344CB8AC3E}">
        <p14:creationId xmlns:p14="http://schemas.microsoft.com/office/powerpoint/2010/main" val="10500029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sz="1200" kern="1200" dirty="0" smtClean="0">
                <a:solidFill>
                  <a:schemeClr val="tx1"/>
                </a:solidFill>
                <a:effectLst/>
                <a:latin typeface="+mn-lt"/>
                <a:ea typeface="+mn-ea"/>
                <a:cs typeface="+mn-cs"/>
              </a:rPr>
              <a:t>The validation and review process should also ensure that:</a:t>
            </a:r>
            <a:endParaRPr lang="en-AU" sz="1200" kern="1200" dirty="0" smtClean="0">
              <a:solidFill>
                <a:schemeClr val="tx1"/>
              </a:solidFill>
              <a:effectLst/>
              <a:latin typeface="+mn-lt"/>
              <a:ea typeface="+mn-ea"/>
              <a:cs typeface="+mn-cs"/>
            </a:endParaRPr>
          </a:p>
          <a:p>
            <a:pPr marL="171450" lvl="0" indent="-171450">
              <a:spcBef>
                <a:spcPts val="600"/>
              </a:spcBef>
              <a:buFont typeface="Arial" panose="020B0604020202020204" pitchFamily="34" charset="0"/>
              <a:buChar char="•"/>
            </a:pPr>
            <a:r>
              <a:rPr lang="en-US" sz="1200" kern="1200" dirty="0" smtClean="0">
                <a:solidFill>
                  <a:schemeClr val="tx1"/>
                </a:solidFill>
                <a:effectLst/>
                <a:latin typeface="+mn-lt"/>
                <a:ea typeface="+mn-ea"/>
                <a:cs typeface="+mn-cs"/>
              </a:rPr>
              <a:t>The evaluation categories and aspects for improvement presented clearly relate to the quality objective and guiding questions for the respective key area.</a:t>
            </a:r>
            <a:endParaRPr lang="en-AU" sz="1200" kern="1200" dirty="0" smtClean="0">
              <a:solidFill>
                <a:schemeClr val="tx1"/>
              </a:solidFill>
              <a:effectLst/>
              <a:latin typeface="+mn-lt"/>
              <a:ea typeface="+mn-ea"/>
              <a:cs typeface="+mn-cs"/>
            </a:endParaRPr>
          </a:p>
          <a:p>
            <a:pPr marL="171450" lvl="0" indent="-171450">
              <a:spcBef>
                <a:spcPts val="600"/>
              </a:spcBef>
              <a:buFont typeface="Arial" panose="020B0604020202020204" pitchFamily="34" charset="0"/>
              <a:buChar char="•"/>
            </a:pPr>
            <a:r>
              <a:rPr lang="en-US" sz="1200" kern="1200" dirty="0" smtClean="0">
                <a:solidFill>
                  <a:schemeClr val="tx1"/>
                </a:solidFill>
                <a:effectLst/>
                <a:latin typeface="+mn-lt"/>
                <a:ea typeface="+mn-ea"/>
                <a:cs typeface="+mn-cs"/>
              </a:rPr>
              <a:t>The evaluation categories presented are clearly supported by the aspects for improvement.</a:t>
            </a:r>
            <a:endParaRPr lang="en-AU" sz="1200" kern="1200" dirty="0" smtClean="0">
              <a:solidFill>
                <a:schemeClr val="tx1"/>
              </a:solidFill>
              <a:effectLst/>
              <a:latin typeface="+mn-lt"/>
              <a:ea typeface="+mn-ea"/>
              <a:cs typeface="+mn-cs"/>
            </a:endParaRPr>
          </a:p>
          <a:p>
            <a:pPr marL="171450" lvl="0" indent="-171450">
              <a:spcBef>
                <a:spcPts val="600"/>
              </a:spcBef>
              <a:buFont typeface="Arial" panose="020B0604020202020204" pitchFamily="34" charset="0"/>
              <a:buChar char="•"/>
            </a:pPr>
            <a:r>
              <a:rPr lang="en-US" sz="1200" kern="1200" dirty="0" smtClean="0">
                <a:solidFill>
                  <a:schemeClr val="tx1"/>
                </a:solidFill>
                <a:effectLst/>
                <a:latin typeface="+mn-lt"/>
                <a:ea typeface="+mn-ea"/>
                <a:cs typeface="+mn-cs"/>
              </a:rPr>
              <a:t>The resulting recommendations clearly relate to the identified and presented aspects for improvement.</a:t>
            </a:r>
            <a:endParaRPr lang="en-AU" sz="1200" kern="1200" dirty="0" smtClean="0">
              <a:solidFill>
                <a:schemeClr val="tx1"/>
              </a:solidFill>
              <a:effectLst/>
              <a:latin typeface="+mn-lt"/>
              <a:ea typeface="+mn-ea"/>
              <a:cs typeface="+mn-cs"/>
            </a:endParaRPr>
          </a:p>
          <a:p>
            <a:pPr marL="171450" lvl="0" indent="-171450">
              <a:spcBef>
                <a:spcPts val="600"/>
              </a:spcBef>
              <a:buFont typeface="Arial" panose="020B0604020202020204" pitchFamily="34" charset="0"/>
              <a:buChar char="•"/>
            </a:pPr>
            <a:r>
              <a:rPr lang="en-US" sz="1200" kern="1200" dirty="0" smtClean="0">
                <a:solidFill>
                  <a:schemeClr val="tx1"/>
                </a:solidFill>
                <a:effectLst/>
                <a:latin typeface="+mn-lt"/>
                <a:ea typeface="+mn-ea"/>
                <a:cs typeface="+mn-cs"/>
              </a:rPr>
              <a:t>The recommendations are concrete, specific and detailed to inform improvement strategies for education sector planning or other policy processes.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Based on the internal and external review the draft ANLAS report should be revised and finalized.</a:t>
            </a:r>
          </a:p>
          <a:p>
            <a:pPr marL="0" lvl="0" indent="0">
              <a:spcBef>
                <a:spcPts val="600"/>
              </a:spcBef>
              <a:buFont typeface="Arial" panose="020B0604020202020204" pitchFamily="34" charset="0"/>
              <a:buNone/>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buClrTx/>
              <a:buSzTx/>
              <a:buFontTx/>
              <a:buNone/>
              <a:tabLst/>
              <a:defRPr/>
            </a:pPr>
            <a:r>
              <a:rPr lang="en-US" sz="1200" kern="1200" dirty="0" smtClean="0">
                <a:solidFill>
                  <a:schemeClr val="tx1"/>
                </a:solidFill>
                <a:effectLst/>
                <a:latin typeface="+mn-lt"/>
                <a:ea typeface="+mn-ea"/>
                <a:cs typeface="+mn-cs"/>
              </a:rPr>
              <a:t>For the discussion of the ANLAS findings and recommendations, it is important to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make cross-checks with the consolidated findings tables or Synthesis table 2, to ensure the findings are presented correctly and consistently.</a:t>
            </a:r>
          </a:p>
          <a:p>
            <a:pPr marL="0" marR="0" lvl="0" indent="0" algn="l" defTabSz="914400" rtl="0" eaLnBrk="1" fontAlgn="auto" latinLnBrk="0" hangingPunct="1">
              <a:lnSpc>
                <a:spcPct val="100000"/>
              </a:lnSpc>
              <a:spcBef>
                <a:spcPts val="600"/>
              </a:spcBef>
              <a:buClrTx/>
              <a:buSzTx/>
              <a:buFontTx/>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buClrTx/>
              <a:buSzTx/>
              <a:buFontTx/>
              <a:buNone/>
              <a:tabLst/>
              <a:defRPr/>
            </a:pPr>
            <a:r>
              <a:rPr lang="en-US" sz="1200" i="1" kern="1200" baseline="0" dirty="0" smtClean="0">
                <a:solidFill>
                  <a:schemeClr val="tx1"/>
                </a:solidFill>
                <a:effectLst/>
                <a:latin typeface="+mn-lt"/>
                <a:ea typeface="+mn-ea"/>
                <a:cs typeface="+mn-cs"/>
              </a:rPr>
              <a:t>[For more information see </a:t>
            </a:r>
            <a:r>
              <a:rPr lang="en-US" sz="1200" i="1" u="none" kern="1200" dirty="0" smtClean="0">
                <a:solidFill>
                  <a:schemeClr val="tx1"/>
                </a:solidFill>
                <a:effectLst/>
                <a:latin typeface="+mn-lt"/>
                <a:ea typeface="+mn-ea"/>
                <a:cs typeface="+mn-cs"/>
              </a:rPr>
              <a:t>ANLAS manual section 4.5.]</a:t>
            </a:r>
          </a:p>
        </p:txBody>
      </p:sp>
      <p:sp>
        <p:nvSpPr>
          <p:cNvPr id="4" name="Slide Number Placeholder 3"/>
          <p:cNvSpPr>
            <a:spLocks noGrp="1"/>
          </p:cNvSpPr>
          <p:nvPr>
            <p:ph type="sldNum" sz="quarter" idx="10"/>
          </p:nvPr>
        </p:nvSpPr>
        <p:spPr/>
        <p:txBody>
          <a:bodyPr/>
          <a:lstStyle/>
          <a:p>
            <a:fld id="{24E4A8C5-FE95-48D6-9796-DAE80261D394}" type="slidenum">
              <a:rPr lang="en-AU" smtClean="0"/>
              <a:t>78</a:t>
            </a:fld>
            <a:endParaRPr lang="en-AU" dirty="0"/>
          </a:p>
        </p:txBody>
      </p:sp>
    </p:spTree>
    <p:extLst>
      <p:ext uri="{BB962C8B-B14F-4D97-AF65-F5344CB8AC3E}">
        <p14:creationId xmlns:p14="http://schemas.microsoft.com/office/powerpoint/2010/main" val="208558686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i="1" kern="1200" baseline="0" dirty="0" smtClean="0">
                <a:solidFill>
                  <a:schemeClr val="tx1"/>
                </a:solidFill>
                <a:effectLst/>
                <a:latin typeface="+mn-lt"/>
                <a:ea typeface="+mn-ea"/>
                <a:cs typeface="+mn-cs"/>
              </a:rPr>
              <a:t>[For more information see </a:t>
            </a:r>
            <a:r>
              <a:rPr lang="en-US" sz="1200" i="1" u="none" kern="1200" dirty="0" smtClean="0">
                <a:solidFill>
                  <a:schemeClr val="tx1"/>
                </a:solidFill>
                <a:effectLst/>
                <a:latin typeface="+mn-lt"/>
                <a:ea typeface="+mn-ea"/>
                <a:cs typeface="+mn-cs"/>
              </a:rPr>
              <a:t>ANLAS manual section 4.5.]</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To support the dissemination of ANLAS findings a detailed dissemination strategy should be developed.</a:t>
            </a:r>
            <a:r>
              <a:rPr lang="en-US" sz="1200" u="none" kern="1200" dirty="0" smtClean="0">
                <a:solidFill>
                  <a:schemeClr val="tx1"/>
                </a:solidFill>
                <a:effectLst/>
                <a:latin typeface="+mn-lt"/>
                <a:ea typeface="+mn-ea"/>
                <a:cs typeface="+mn-cs"/>
              </a:rPr>
              <a:t> This strategy should be developed at an early stage of the reporting and dissemination phase to enable the ANLAS findings to be shared in an organized and timely manner.</a:t>
            </a:r>
            <a:endParaRPr lang="en-AU" sz="1200" u="none"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u="none" kern="1200" dirty="0" smtClean="0">
                <a:solidFill>
                  <a:schemeClr val="tx1"/>
                </a:solidFill>
                <a:effectLst/>
                <a:latin typeface="+mn-lt"/>
                <a:ea typeface="+mn-ea"/>
                <a:cs typeface="+mn-cs"/>
              </a:rPr>
              <a:t>It is recommended that the dissemination strategy is developed by the national team in collaboration with the steering committee, to support broad application and use of the ANLAS findings. </a:t>
            </a:r>
            <a:endParaRPr lang="en-US" sz="1200" i="1" u="non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E4A8C5-FE95-48D6-9796-DAE80261D394}" type="slidenum">
              <a:rPr lang="en-AU" smtClean="0"/>
              <a:t>79</a:t>
            </a:fld>
            <a:endParaRPr lang="en-AU" dirty="0"/>
          </a:p>
        </p:txBody>
      </p:sp>
    </p:spTree>
    <p:extLst>
      <p:ext uri="{BB962C8B-B14F-4D97-AF65-F5344CB8AC3E}">
        <p14:creationId xmlns:p14="http://schemas.microsoft.com/office/powerpoint/2010/main" val="3107698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4E4A8C5-FE95-48D6-9796-DAE80261D394}" type="slidenum">
              <a:rPr lang="en-AU" smtClean="0"/>
              <a:t>8</a:t>
            </a:fld>
            <a:endParaRPr lang="en-AU" dirty="0"/>
          </a:p>
        </p:txBody>
      </p:sp>
    </p:spTree>
    <p:extLst>
      <p:ext uri="{BB962C8B-B14F-4D97-AF65-F5344CB8AC3E}">
        <p14:creationId xmlns:p14="http://schemas.microsoft.com/office/powerpoint/2010/main" val="63576159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buClrTx/>
              <a:buSzTx/>
              <a:buFontTx/>
              <a:buNone/>
              <a:tabLst/>
              <a:defRPr/>
            </a:pPr>
            <a:r>
              <a:rPr lang="en-US" sz="1200" i="1" kern="1200" baseline="0" dirty="0" smtClean="0">
                <a:solidFill>
                  <a:schemeClr val="tx1"/>
                </a:solidFill>
                <a:effectLst/>
                <a:latin typeface="+mn-lt"/>
                <a:ea typeface="+mn-ea"/>
                <a:cs typeface="+mn-cs"/>
              </a:rPr>
              <a:t>[For more information see </a:t>
            </a:r>
            <a:r>
              <a:rPr lang="en-US" sz="1200" i="1" u="none" kern="1200" dirty="0" smtClean="0">
                <a:solidFill>
                  <a:schemeClr val="tx1"/>
                </a:solidFill>
                <a:effectLst/>
                <a:latin typeface="+mn-lt"/>
                <a:ea typeface="+mn-ea"/>
                <a:cs typeface="+mn-cs"/>
              </a:rPr>
              <a:t>ANLAS manual section 4.5.]</a:t>
            </a:r>
          </a:p>
          <a:p>
            <a:pPr marL="0" marR="0" lvl="0" indent="0" algn="l" defTabSz="914400" rtl="0" eaLnBrk="1" fontAlgn="auto" latinLnBrk="0" hangingPunct="1">
              <a:lnSpc>
                <a:spcPct val="100000"/>
              </a:lnSpc>
              <a:spcBef>
                <a:spcPts val="600"/>
              </a:spcBef>
              <a:buClrTx/>
              <a:buSzTx/>
              <a:buFontTx/>
              <a:buNone/>
              <a:tabLst/>
              <a:defRPr/>
            </a:pPr>
            <a:endParaRPr lang="en-US" sz="1200" i="1" u="none" kern="1200" dirty="0" smtClean="0">
              <a:solidFill>
                <a:schemeClr val="tx1"/>
              </a:solidFill>
              <a:effectLst/>
              <a:latin typeface="+mn-lt"/>
              <a:ea typeface="+mn-ea"/>
              <a:cs typeface="+mn-cs"/>
            </a:endParaRPr>
          </a:p>
          <a:p>
            <a:pPr>
              <a:spcBef>
                <a:spcPts val="600"/>
              </a:spcBef>
            </a:pPr>
            <a:r>
              <a:rPr lang="en-US" sz="1200" kern="1200" dirty="0" smtClean="0">
                <a:solidFill>
                  <a:schemeClr val="tx1"/>
                </a:solidFill>
                <a:effectLst/>
                <a:latin typeface="+mn-lt"/>
                <a:ea typeface="+mn-ea"/>
                <a:cs typeface="+mn-cs"/>
              </a:rPr>
              <a:t>The following aspects should be considered for developing the </a:t>
            </a:r>
            <a:r>
              <a:rPr lang="en-US" sz="1200" u="none" kern="1200" dirty="0" smtClean="0">
                <a:solidFill>
                  <a:schemeClr val="tx1"/>
                </a:solidFill>
                <a:effectLst/>
                <a:latin typeface="+mn-lt"/>
                <a:ea typeface="+mn-ea"/>
                <a:cs typeface="+mn-cs"/>
              </a:rPr>
              <a:t>dissemination strategy, using the template</a:t>
            </a:r>
            <a:r>
              <a:rPr lang="en-US" sz="1200" u="none" kern="1200" baseline="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rPr>
              <a:t>provided as part of the ANLAS tools: </a:t>
            </a:r>
            <a:endParaRPr lang="en-AU" sz="1200" u="none"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stakeholders/audience to be targeted</a:t>
            </a:r>
            <a:endParaRPr lang="en-AU" sz="1200" kern="1200" dirty="0" smtClean="0">
              <a:solidFill>
                <a:schemeClr val="tx1"/>
              </a:solidFill>
              <a:effectLst/>
              <a:latin typeface="+mn-lt"/>
              <a:ea typeface="+mn-ea"/>
              <a:cs typeface="+mn-cs"/>
            </a:endParaRPr>
          </a:p>
          <a:p>
            <a:pPr marL="171450" lvl="0" indent="-171450">
              <a:spcBef>
                <a:spcPts val="600"/>
              </a:spcBef>
              <a:buFont typeface="Arial" panose="020B0604020202020204" pitchFamily="34" charset="0"/>
              <a:buChar char="•"/>
            </a:pPr>
            <a:r>
              <a:rPr lang="en-US" sz="1200" kern="1200" dirty="0" smtClean="0">
                <a:solidFill>
                  <a:schemeClr val="tx1"/>
                </a:solidFill>
                <a:effectLst/>
                <a:latin typeface="+mn-lt"/>
                <a:ea typeface="+mn-ea"/>
                <a:cs typeface="+mn-cs"/>
              </a:rPr>
              <a:t>The activities/modalities to disseminate the findings effectively (for example, a meeting or workshop)</a:t>
            </a:r>
            <a:endParaRPr lang="en-AU" sz="1200" kern="1200" dirty="0" smtClean="0">
              <a:solidFill>
                <a:schemeClr val="tx1"/>
              </a:solidFill>
              <a:effectLst/>
              <a:latin typeface="+mn-lt"/>
              <a:ea typeface="+mn-ea"/>
              <a:cs typeface="+mn-cs"/>
            </a:endParaRPr>
          </a:p>
          <a:p>
            <a:pPr marL="171450" lvl="0" indent="-171450">
              <a:spcBef>
                <a:spcPts val="600"/>
              </a:spcBef>
              <a:buFont typeface="Arial" panose="020B0604020202020204" pitchFamily="34" charset="0"/>
              <a:buChar char="•"/>
            </a:pPr>
            <a:r>
              <a:rPr lang="en-US" sz="1200" kern="1200" dirty="0" smtClean="0">
                <a:solidFill>
                  <a:schemeClr val="tx1"/>
                </a:solidFill>
                <a:effectLst/>
                <a:latin typeface="+mn-lt"/>
                <a:ea typeface="+mn-ea"/>
                <a:cs typeface="+mn-cs"/>
              </a:rPr>
              <a:t>The dissemination products used as part of the activities (for example, the ANLAS report, key findings document or presentation)</a:t>
            </a:r>
            <a:endParaRPr lang="en-AU" sz="1200" kern="1200" dirty="0" smtClean="0">
              <a:solidFill>
                <a:schemeClr val="tx1"/>
              </a:solidFill>
              <a:effectLst/>
              <a:latin typeface="+mn-lt"/>
              <a:ea typeface="+mn-ea"/>
              <a:cs typeface="+mn-cs"/>
            </a:endParaRPr>
          </a:p>
          <a:p>
            <a:pPr marL="171450" lvl="0" indent="-171450">
              <a:spcBef>
                <a:spcPts val="600"/>
              </a:spcBef>
              <a:buFont typeface="Arial" panose="020B0604020202020204" pitchFamily="34" charset="0"/>
              <a:buChar char="•"/>
            </a:pPr>
            <a:r>
              <a:rPr lang="en-US" sz="1200" kern="1200" dirty="0" smtClean="0">
                <a:solidFill>
                  <a:schemeClr val="tx1"/>
                </a:solidFill>
                <a:effectLst/>
                <a:latin typeface="+mn-lt"/>
                <a:ea typeface="+mn-ea"/>
                <a:cs typeface="+mn-cs"/>
              </a:rPr>
              <a:t>The timeline for each of the dissemination activities. </a:t>
            </a: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u="non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E4A8C5-FE95-48D6-9796-DAE80261D394}" type="slidenum">
              <a:rPr lang="en-AU" smtClean="0"/>
              <a:t>80</a:t>
            </a:fld>
            <a:endParaRPr lang="en-AU" dirty="0"/>
          </a:p>
        </p:txBody>
      </p:sp>
    </p:spTree>
    <p:extLst>
      <p:ext uri="{BB962C8B-B14F-4D97-AF65-F5344CB8AC3E}">
        <p14:creationId xmlns:p14="http://schemas.microsoft.com/office/powerpoint/2010/main" val="222350211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9290" y="4748927"/>
            <a:ext cx="5354320" cy="4797692"/>
          </a:xfrm>
        </p:spPr>
        <p:txBody>
          <a:bodyPr/>
          <a:lstStyle/>
          <a:p>
            <a:pPr marL="0" marR="0" lvl="0" indent="0" algn="l" defTabSz="914400" rtl="0" eaLnBrk="1" fontAlgn="auto" latinLnBrk="0" hangingPunct="1">
              <a:lnSpc>
                <a:spcPct val="100000"/>
              </a:lnSpc>
              <a:spcBef>
                <a:spcPts val="600"/>
              </a:spcBef>
              <a:buClrTx/>
              <a:buSzTx/>
              <a:buFontTx/>
              <a:buNone/>
              <a:tabLst/>
              <a:defRPr/>
            </a:pPr>
            <a:r>
              <a:rPr lang="en-US" sz="1200" i="1" kern="1200" baseline="0" dirty="0" smtClean="0">
                <a:solidFill>
                  <a:schemeClr val="tx1"/>
                </a:solidFill>
                <a:effectLst/>
                <a:latin typeface="+mn-lt"/>
                <a:ea typeface="+mn-ea"/>
                <a:cs typeface="+mn-cs"/>
              </a:rPr>
              <a:t>[For more information see </a:t>
            </a:r>
            <a:r>
              <a:rPr lang="en-US" sz="1200" i="1" u="none" kern="1200" dirty="0" smtClean="0">
                <a:solidFill>
                  <a:schemeClr val="tx1"/>
                </a:solidFill>
                <a:effectLst/>
                <a:latin typeface="+mn-lt"/>
                <a:ea typeface="+mn-ea"/>
                <a:cs typeface="+mn-cs"/>
              </a:rPr>
              <a:t>ANLAS manual section 4.5.]</a:t>
            </a:r>
          </a:p>
          <a:p>
            <a:pPr marL="0" marR="0" lvl="0" indent="0" algn="l" defTabSz="914400" rtl="0" eaLnBrk="1" fontAlgn="auto" latinLnBrk="0" hangingPunct="1">
              <a:lnSpc>
                <a:spcPct val="100000"/>
              </a:lnSpc>
              <a:spcBef>
                <a:spcPts val="600"/>
              </a:spcBef>
              <a:buClrTx/>
              <a:buSzTx/>
              <a:buFontTx/>
              <a:buNone/>
              <a:tabLst/>
              <a:defRPr/>
            </a:pPr>
            <a:endParaRPr lang="en-US" sz="1200" i="1" u="none"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en-US" sz="1200" u="none" kern="1200" dirty="0" smtClean="0">
                <a:solidFill>
                  <a:schemeClr val="tx1"/>
                </a:solidFill>
                <a:effectLst/>
                <a:latin typeface="+mn-lt"/>
                <a:ea typeface="+mn-ea"/>
                <a:cs typeface="+mn-cs"/>
              </a:rPr>
              <a:t>The stakeholders/audience to be targeted should include the key stakeholders who participated in the ANLAS process, as well as additional stakeholders. In particular, stakeholders in the education sector analysis and planning process, such as planning department or other key departments of the Ministries in charge of education, the GPE Focal Point, the Coordinating Agency, and the Local Education Group, should be targeted to ensure the ANLAS findings feed into </a:t>
            </a:r>
            <a:r>
              <a:rPr lang="en-GB" sz="1200" u="none" kern="1200" dirty="0" smtClean="0">
                <a:solidFill>
                  <a:schemeClr val="tx1"/>
                </a:solidFill>
                <a:effectLst/>
                <a:latin typeface="+mn-lt"/>
                <a:ea typeface="+mn-ea"/>
                <a:cs typeface="+mn-cs"/>
              </a:rPr>
              <a:t>the country’s education sector planning process, or other policy processes. This should include civil society, which has a vital role to play both in regard to the </a:t>
            </a:r>
            <a:r>
              <a:rPr lang="en-US" sz="1200" u="none" kern="1200" dirty="0" smtClean="0">
                <a:solidFill>
                  <a:schemeClr val="tx1"/>
                </a:solidFill>
                <a:effectLst/>
                <a:latin typeface="+mn-lt"/>
                <a:ea typeface="+mn-ea"/>
                <a:cs typeface="+mn-cs"/>
              </a:rPr>
              <a:t>Local Education Group </a:t>
            </a:r>
            <a:r>
              <a:rPr lang="en-GB" sz="1200" u="none" kern="1200" dirty="0" smtClean="0">
                <a:solidFill>
                  <a:schemeClr val="tx1"/>
                </a:solidFill>
                <a:effectLst/>
                <a:latin typeface="+mn-lt"/>
                <a:ea typeface="+mn-ea"/>
                <a:cs typeface="+mn-cs"/>
              </a:rPr>
              <a:t>and for the purpose of holding the government and development partners accountable in regard to these processes.</a:t>
            </a: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endParaRPr lang="en-AU" sz="1200" u="none" kern="1200" dirty="0" smtClean="0">
              <a:solidFill>
                <a:schemeClr val="tx1"/>
              </a:solidFill>
              <a:effectLst/>
              <a:latin typeface="+mn-lt"/>
              <a:ea typeface="+mn-ea"/>
              <a:cs typeface="+mn-cs"/>
            </a:endParaRPr>
          </a:p>
          <a:p>
            <a:pPr marL="171450" indent="-171450">
              <a:spcBef>
                <a:spcPts val="600"/>
              </a:spcBef>
              <a:buFont typeface="Arial" panose="020B0604020202020204" pitchFamily="34" charset="0"/>
              <a:buChar char="•"/>
            </a:pPr>
            <a:r>
              <a:rPr lang="en-US" sz="1200" u="none" kern="1200" dirty="0" smtClean="0">
                <a:solidFill>
                  <a:schemeClr val="tx1"/>
                </a:solidFill>
                <a:effectLst/>
                <a:latin typeface="+mn-lt"/>
                <a:ea typeface="+mn-ea"/>
                <a:cs typeface="+mn-cs"/>
              </a:rPr>
              <a:t>It is also important that the national team plans specific activities to disseminate the </a:t>
            </a:r>
            <a:r>
              <a:rPr lang="en-US" sz="1200" b="0" u="none" kern="1200" dirty="0" smtClean="0">
                <a:solidFill>
                  <a:schemeClr val="tx1"/>
                </a:solidFill>
                <a:effectLst/>
                <a:latin typeface="+mn-lt"/>
                <a:ea typeface="+mn-ea"/>
                <a:cs typeface="+mn-cs"/>
              </a:rPr>
              <a:t>ANLAS findings that are relevant to the stakeholders/ audience and purpose of applying</a:t>
            </a:r>
            <a:r>
              <a:rPr lang="en-US" sz="1200" b="0" u="none" kern="1200" baseline="0" dirty="0" smtClean="0">
                <a:solidFill>
                  <a:schemeClr val="tx1"/>
                </a:solidFill>
                <a:effectLst/>
                <a:latin typeface="+mn-lt"/>
                <a:ea typeface="+mn-ea"/>
                <a:cs typeface="+mn-cs"/>
              </a:rPr>
              <a:t> </a:t>
            </a:r>
            <a:r>
              <a:rPr lang="en-US" sz="1200" b="0" u="none" kern="1200" dirty="0" smtClean="0">
                <a:solidFill>
                  <a:schemeClr val="tx1"/>
                </a:solidFill>
                <a:effectLst/>
                <a:latin typeface="+mn-lt"/>
                <a:ea typeface="+mn-ea"/>
                <a:cs typeface="+mn-cs"/>
              </a:rPr>
              <a:t>the findings. </a:t>
            </a:r>
            <a:r>
              <a:rPr lang="en-US" sz="1200" u="none" kern="1200" dirty="0" smtClean="0">
                <a:solidFill>
                  <a:schemeClr val="tx1"/>
                </a:solidFill>
                <a:effectLst/>
                <a:latin typeface="+mn-lt"/>
                <a:ea typeface="+mn-ea"/>
                <a:cs typeface="+mn-cs"/>
              </a:rPr>
              <a:t>Dissemination activities may include, for example, sharing the ANLAS report and key findings with senior representatives of relevant ministries, development partners and donors, or presenting the key findings at different meetings, for example, during the education sector planning process, during a regular or special meeting of the Local Education Group and/or other coordination structure, or during a Joint Sector Review.</a:t>
            </a:r>
          </a:p>
          <a:p>
            <a:pPr marL="171450" indent="-171450">
              <a:spcBef>
                <a:spcPts val="600"/>
              </a:spcBef>
              <a:buFont typeface="Arial" panose="020B0604020202020204" pitchFamily="34" charset="0"/>
              <a:buChar char="•"/>
            </a:pPr>
            <a:endParaRPr lang="en-US" sz="1200" u="none" kern="1200" dirty="0" smtClean="0">
              <a:solidFill>
                <a:schemeClr val="tx1"/>
              </a:solidFill>
              <a:effectLst/>
              <a:latin typeface="+mn-lt"/>
              <a:ea typeface="+mn-ea"/>
              <a:cs typeface="+mn-cs"/>
            </a:endParaRPr>
          </a:p>
          <a:p>
            <a:pPr marL="171450" indent="-171450">
              <a:spcBef>
                <a:spcPts val="600"/>
              </a:spcBef>
              <a:buFont typeface="Arial" panose="020B0604020202020204" pitchFamily="34" charset="0"/>
              <a:buChar char="•"/>
            </a:pPr>
            <a:r>
              <a:rPr lang="en-US" sz="1200" u="none" kern="1200" dirty="0" smtClean="0">
                <a:solidFill>
                  <a:schemeClr val="tx1"/>
                </a:solidFill>
                <a:effectLst/>
                <a:latin typeface="+mn-lt"/>
                <a:ea typeface="+mn-ea"/>
                <a:cs typeface="+mn-cs"/>
              </a:rPr>
              <a:t>When planning the timelines for the dissemination, it is important to consider different education sector planning activities that should be targeted in the country, and the timing of these activities.</a:t>
            </a:r>
            <a:endParaRPr lang="en-US" sz="1200" i="1" u="non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E4A8C5-FE95-48D6-9796-DAE80261D394}" type="slidenum">
              <a:rPr lang="en-AU" smtClean="0"/>
              <a:t>81</a:t>
            </a:fld>
            <a:endParaRPr lang="en-AU" dirty="0"/>
          </a:p>
        </p:txBody>
      </p:sp>
    </p:spTree>
    <p:extLst>
      <p:ext uri="{BB962C8B-B14F-4D97-AF65-F5344CB8AC3E}">
        <p14:creationId xmlns:p14="http://schemas.microsoft.com/office/powerpoint/2010/main" val="108726127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AU" b="1" i="1" dirty="0" smtClean="0"/>
              <a:t>[Allow approximately 45 minutes for this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smtClean="0"/>
              <a:t>[Form four</a:t>
            </a:r>
            <a:r>
              <a:rPr lang="en-AU" i="1" baseline="0" dirty="0" smtClean="0"/>
              <a:t> groups (or adapt the number of groups as needed). Each group should </a:t>
            </a:r>
            <a:r>
              <a:rPr lang="en-AU" i="1" dirty="0" smtClean="0"/>
              <a:t>spend approximately 15 minutes to read</a:t>
            </a:r>
            <a:r>
              <a:rPr lang="en-AU" i="1" baseline="0" dirty="0" smtClean="0"/>
              <a:t> </a:t>
            </a:r>
            <a:r>
              <a:rPr lang="en-AU" i="1" dirty="0" smtClean="0"/>
              <a:t>through the tools</a:t>
            </a:r>
            <a:r>
              <a:rPr lang="en-AU" i="1" baseline="0" dirty="0" smtClean="0"/>
              <a:t> </a:t>
            </a:r>
            <a:r>
              <a:rPr lang="en-AU" i="1" dirty="0" smtClean="0"/>
              <a:t>as allocated. The groups should then present the tools to the plenary,</a:t>
            </a:r>
            <a:r>
              <a:rPr lang="en-AU" i="1" baseline="0" dirty="0" smtClean="0"/>
              <a:t> indicating</a:t>
            </a:r>
            <a:r>
              <a:rPr lang="en-AU" i="1" dirty="0" smtClean="0"/>
              <a:t> </a:t>
            </a:r>
            <a:r>
              <a:rPr lang="en-US" sz="1200" i="1" dirty="0" smtClean="0"/>
              <a:t>the </a:t>
            </a:r>
            <a:r>
              <a:rPr lang="en-AU" sz="1200" i="1" dirty="0" smtClean="0"/>
              <a:t>purpose of each tool and how it is completed.</a:t>
            </a:r>
            <a:r>
              <a:rPr lang="en-AU" sz="1200" i="1" baseline="0" dirty="0" smtClean="0"/>
              <a:t> Use the information provided in </a:t>
            </a:r>
            <a:r>
              <a:rPr lang="en-AU" sz="1200" i="1" dirty="0" smtClean="0"/>
              <a:t>section 4.6 of the ANLAS manual.</a:t>
            </a:r>
            <a:r>
              <a:rPr lang="en-AU" sz="1200" i="1" baseline="0" dirty="0" smtClean="0"/>
              <a:t> Discuss </a:t>
            </a:r>
            <a:r>
              <a:rPr lang="en-US" sz="1200" i="1" dirty="0" smtClean="0"/>
              <a:t>any adaptations that may be required to fit the local reporting and dissemination needs. </a:t>
            </a:r>
            <a:r>
              <a:rPr lang="en-AU" i="1" dirty="0" smtClean="0"/>
              <a:t>Take time to discuss</a:t>
            </a:r>
            <a:r>
              <a:rPr lang="en-AU" i="1" baseline="0" dirty="0" smtClean="0"/>
              <a:t> </a:t>
            </a:r>
            <a:r>
              <a:rPr lang="en-US" sz="1200" i="1" dirty="0" smtClean="0"/>
              <a:t>any questions that may arise about the</a:t>
            </a:r>
            <a:r>
              <a:rPr lang="en-US" sz="1200" i="1" baseline="0" dirty="0" smtClean="0"/>
              <a:t> tools</a:t>
            </a:r>
            <a:r>
              <a:rPr lang="en-US" sz="1200" i="1" dirty="0" smtClean="0"/>
              <a:t>. The reporting</a:t>
            </a:r>
            <a:r>
              <a:rPr lang="en-US" sz="1200" i="1" baseline="0" dirty="0" smtClean="0"/>
              <a:t> </a:t>
            </a:r>
            <a:r>
              <a:rPr lang="en-US" sz="1200" i="1" dirty="0" smtClean="0"/>
              <a:t>process will be planned as part of the planning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smtClean="0"/>
              <a:t>[Note that reporting</a:t>
            </a:r>
            <a:r>
              <a:rPr lang="en-US" sz="1200" i="1" baseline="0" dirty="0" smtClean="0"/>
              <a:t> and dissemination of ANLAS should be </a:t>
            </a:r>
            <a:r>
              <a:rPr lang="en-US" sz="1200" i="1" dirty="0" smtClean="0"/>
              <a:t>discussed further</a:t>
            </a:r>
            <a:r>
              <a:rPr lang="en-US" sz="1200" i="1" baseline="0" dirty="0" smtClean="0"/>
              <a:t> at the point when the report and the dissemination strategy are developed. This is also considered as part of the ANLAS implementation plan.]</a:t>
            </a:r>
            <a:endParaRPr lang="en-AU" i="1" dirty="0" smtClean="0"/>
          </a:p>
        </p:txBody>
      </p:sp>
      <p:sp>
        <p:nvSpPr>
          <p:cNvPr id="4" name="Slide Number Placeholder 3"/>
          <p:cNvSpPr>
            <a:spLocks noGrp="1"/>
          </p:cNvSpPr>
          <p:nvPr>
            <p:ph type="sldNum" sz="quarter" idx="10"/>
          </p:nvPr>
        </p:nvSpPr>
        <p:spPr/>
        <p:txBody>
          <a:bodyPr/>
          <a:lstStyle/>
          <a:p>
            <a:fld id="{24E4A8C5-FE95-48D6-9796-DAE80261D394}" type="slidenum">
              <a:rPr lang="en-AU" smtClean="0"/>
              <a:t>82</a:t>
            </a:fld>
            <a:endParaRPr lang="en-AU" dirty="0"/>
          </a:p>
        </p:txBody>
      </p:sp>
    </p:spTree>
    <p:extLst>
      <p:ext uri="{BB962C8B-B14F-4D97-AF65-F5344CB8AC3E}">
        <p14:creationId xmlns:p14="http://schemas.microsoft.com/office/powerpoint/2010/main" val="239114762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i="1" dirty="0" smtClean="0"/>
              <a:t>[The national team training agenda schedules a 15</a:t>
            </a:r>
            <a:r>
              <a:rPr lang="en-AU" b="1" i="1" baseline="0" dirty="0" smtClean="0"/>
              <a:t> minute</a:t>
            </a:r>
            <a:r>
              <a:rPr lang="en-AU" b="1" i="1" dirty="0" smtClean="0"/>
              <a:t> break at this stage. Adapt as needed.]</a:t>
            </a:r>
          </a:p>
          <a:p>
            <a:endParaRPr lang="en-AU" dirty="0"/>
          </a:p>
        </p:txBody>
      </p:sp>
      <p:sp>
        <p:nvSpPr>
          <p:cNvPr id="4" name="Slide Number Placeholder 3"/>
          <p:cNvSpPr>
            <a:spLocks noGrp="1"/>
          </p:cNvSpPr>
          <p:nvPr>
            <p:ph type="sldNum" sz="quarter" idx="10"/>
          </p:nvPr>
        </p:nvSpPr>
        <p:spPr/>
        <p:txBody>
          <a:bodyPr/>
          <a:lstStyle/>
          <a:p>
            <a:fld id="{24E4A8C5-FE95-48D6-9796-DAE80261D394}" type="slidenum">
              <a:rPr lang="en-AU" smtClean="0"/>
              <a:t>83</a:t>
            </a:fld>
            <a:endParaRPr lang="en-AU" dirty="0"/>
          </a:p>
        </p:txBody>
      </p:sp>
    </p:spTree>
    <p:extLst>
      <p:ext uri="{BB962C8B-B14F-4D97-AF65-F5344CB8AC3E}">
        <p14:creationId xmlns:p14="http://schemas.microsoft.com/office/powerpoint/2010/main" val="172461577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4E4A8C5-FE95-48D6-9796-DAE80261D394}" type="slidenum">
              <a:rPr lang="en-AU" smtClean="0"/>
              <a:t>84</a:t>
            </a:fld>
            <a:endParaRPr lang="en-AU" dirty="0"/>
          </a:p>
        </p:txBody>
      </p:sp>
    </p:spTree>
    <p:extLst>
      <p:ext uri="{BB962C8B-B14F-4D97-AF65-F5344CB8AC3E}">
        <p14:creationId xmlns:p14="http://schemas.microsoft.com/office/powerpoint/2010/main" val="299566549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AU" b="1" i="1" dirty="0" smtClean="0"/>
              <a:t>[Allow approximately 90 minutes for this activity.]</a:t>
            </a:r>
          </a:p>
          <a:p>
            <a:pPr marL="0" marR="0" lvl="0" indent="0" algn="l" defTabSz="914400" rtl="0" eaLnBrk="1" fontAlgn="auto" latinLnBrk="0" hangingPunct="1">
              <a:lnSpc>
                <a:spcPct val="100000"/>
              </a:lnSpc>
              <a:spcBef>
                <a:spcPts val="600"/>
              </a:spcBef>
              <a:spcAft>
                <a:spcPts val="1200"/>
              </a:spcAft>
              <a:buClrTx/>
              <a:buSzTx/>
              <a:buFontTx/>
              <a:buNone/>
              <a:tabLst/>
              <a:defRPr/>
            </a:pPr>
            <a:endParaRPr lang="en-AU" b="1" i="1" dirty="0" smtClean="0"/>
          </a:p>
          <a:p>
            <a:pPr marL="0" marR="0" lvl="0" indent="0" algn="l" defTabSz="914400" rtl="0" eaLnBrk="1" fontAlgn="auto" latinLnBrk="0" hangingPunct="1">
              <a:lnSpc>
                <a:spcPct val="100000"/>
              </a:lnSpc>
              <a:spcBef>
                <a:spcPts val="600"/>
              </a:spcBef>
              <a:spcAft>
                <a:spcPts val="0"/>
              </a:spcAft>
              <a:buClrTx/>
              <a:buSzTx/>
              <a:buFontTx/>
              <a:buNone/>
              <a:tabLst/>
              <a:defRPr/>
            </a:pPr>
            <a:r>
              <a:rPr lang="en-AU" b="0" i="1" baseline="0" dirty="0" smtClean="0"/>
              <a:t>[</a:t>
            </a:r>
            <a:r>
              <a:rPr lang="en-AU" i="1" dirty="0" smtClean="0"/>
              <a:t>Form four</a:t>
            </a:r>
            <a:r>
              <a:rPr lang="en-AU" i="1" baseline="0" dirty="0" smtClean="0"/>
              <a:t> groups (or adapt the number of groups as needed).</a:t>
            </a:r>
            <a:r>
              <a:rPr lang="en-AU" b="1" i="1" baseline="0" dirty="0" smtClean="0"/>
              <a:t> </a:t>
            </a:r>
            <a:r>
              <a:rPr lang="en-AU" i="1" dirty="0" smtClean="0"/>
              <a:t>Allow approximately</a:t>
            </a:r>
            <a:r>
              <a:rPr lang="en-AU" i="1" baseline="0" dirty="0" smtClean="0"/>
              <a:t> </a:t>
            </a:r>
            <a:r>
              <a:rPr lang="en-AU" b="1" i="1" baseline="0" dirty="0" smtClean="0"/>
              <a:t>15 minutes </a:t>
            </a:r>
            <a:r>
              <a:rPr lang="en-AU" i="1" baseline="0" dirty="0" smtClean="0"/>
              <a:t>to form the groups and to review the guidelines </a:t>
            </a:r>
            <a:r>
              <a:rPr lang="en-US" i="1" dirty="0" smtClean="0"/>
              <a:t>provided in sections 4.1.3b and 4.2.4 in the ANLAS manual</a:t>
            </a:r>
            <a:r>
              <a:rPr lang="en-AU" i="1" baseline="0" dirty="0" smtClean="0"/>
              <a:t> </a:t>
            </a:r>
            <a:r>
              <a:rPr lang="en-AU" i="1" dirty="0" smtClean="0"/>
              <a:t>to </a:t>
            </a:r>
            <a:r>
              <a:rPr lang="en-US" i="1" kern="1200" dirty="0" smtClean="0">
                <a:solidFill>
                  <a:schemeClr val="tx1"/>
                </a:solidFill>
                <a:effectLst/>
              </a:rPr>
              <a:t>identify the key stakeholder</a:t>
            </a:r>
            <a:r>
              <a:rPr lang="en-US" i="1" kern="1200" baseline="0" dirty="0" smtClean="0">
                <a:solidFill>
                  <a:schemeClr val="tx1"/>
                </a:solidFill>
                <a:effectLst/>
              </a:rPr>
              <a:t>s </a:t>
            </a:r>
            <a:r>
              <a:rPr lang="en-US" i="1" kern="1200" dirty="0" smtClean="0">
                <a:solidFill>
                  <a:schemeClr val="tx1"/>
                </a:solidFill>
                <a:effectLst/>
              </a:rPr>
              <a:t>to be consulted</a:t>
            </a:r>
            <a:r>
              <a:rPr lang="en-US" i="1" kern="1200" baseline="0" dirty="0" smtClean="0">
                <a:solidFill>
                  <a:schemeClr val="tx1"/>
                </a:solidFill>
                <a:effectLst/>
              </a:rPr>
              <a:t> during </a:t>
            </a:r>
            <a:r>
              <a:rPr lang="en-US" i="1" kern="1200" dirty="0" smtClean="0">
                <a:solidFill>
                  <a:schemeClr val="tx1"/>
                </a:solidFill>
                <a:effectLst/>
              </a:rPr>
              <a:t>the analysis.]</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AU" i="1" kern="1200" dirty="0" smtClean="0">
              <a:solidFill>
                <a:schemeClr val="tx1"/>
              </a:solidFill>
              <a:effectLst/>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i="1" u="none" kern="1200" dirty="0" smtClean="0">
                <a:solidFill>
                  <a:schemeClr val="tx1"/>
                </a:solidFill>
                <a:effectLst/>
              </a:rPr>
              <a:t>[The ANLAS dimensions 1 Context of the assessment system and 3 Coherence of the assessment system primarily involve </a:t>
            </a:r>
            <a:r>
              <a:rPr lang="en-US" b="1" i="1" u="none" kern="1200" dirty="0" smtClean="0">
                <a:solidFill>
                  <a:schemeClr val="tx1"/>
                </a:solidFill>
                <a:effectLst/>
              </a:rPr>
              <a:t>system level stakeholders and documents. </a:t>
            </a:r>
            <a:r>
              <a:rPr lang="en-US" b="0" i="1" u="none" kern="1200" dirty="0" smtClean="0">
                <a:solidFill>
                  <a:schemeClr val="tx1"/>
                </a:solidFill>
                <a:effectLst/>
              </a:rPr>
              <a:t>Groups 1 and 2 should therefore work together for this activity.]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b="0" i="1" u="none" kern="1200" dirty="0" smtClean="0">
              <a:solidFill>
                <a:schemeClr val="tx1"/>
              </a:solidFill>
              <a:effectLst/>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i="1" u="none" kern="1200" dirty="0" smtClean="0">
                <a:solidFill>
                  <a:schemeClr val="tx1"/>
                </a:solidFill>
                <a:effectLst/>
              </a:rPr>
              <a:t>[The quality dimensions 2A Quality of large-scale assessment and examination, and 2B Quality of classroom assessment, are designed to primarily involve </a:t>
            </a:r>
            <a:r>
              <a:rPr lang="en-US" b="1" i="1" u="none" kern="1200" dirty="0" smtClean="0">
                <a:solidFill>
                  <a:schemeClr val="tx1"/>
                </a:solidFill>
                <a:effectLst/>
              </a:rPr>
              <a:t>program level stakeholders and documents. </a:t>
            </a:r>
            <a:r>
              <a:rPr lang="en-US" b="0" i="1" u="none" kern="1200" dirty="0" smtClean="0">
                <a:solidFill>
                  <a:schemeClr val="tx1"/>
                </a:solidFill>
                <a:effectLst/>
              </a:rPr>
              <a:t>Group 3</a:t>
            </a:r>
            <a:r>
              <a:rPr lang="en-US" b="0" i="1" u="none" kern="1200" baseline="0" dirty="0" smtClean="0">
                <a:solidFill>
                  <a:schemeClr val="tx1"/>
                </a:solidFill>
                <a:effectLst/>
              </a:rPr>
              <a:t> should therefore identify the program level stakeholders and documents for the large-scale assessments and examinations that will be included in the analysis (dimension 2A) and group 4 the stakeholders and documents for classroom assessment (dimension 2B).]</a:t>
            </a:r>
          </a:p>
        </p:txBody>
      </p:sp>
      <p:sp>
        <p:nvSpPr>
          <p:cNvPr id="4" name="Slide Number Placeholder 3"/>
          <p:cNvSpPr>
            <a:spLocks noGrp="1"/>
          </p:cNvSpPr>
          <p:nvPr>
            <p:ph type="sldNum" sz="quarter" idx="10"/>
          </p:nvPr>
        </p:nvSpPr>
        <p:spPr/>
        <p:txBody>
          <a:bodyPr/>
          <a:lstStyle/>
          <a:p>
            <a:fld id="{24E4A8C5-FE95-48D6-9796-DAE80261D394}" type="slidenum">
              <a:rPr lang="en-AU" smtClean="0"/>
              <a:t>85</a:t>
            </a:fld>
            <a:endParaRPr lang="en-AU" dirty="0"/>
          </a:p>
        </p:txBody>
      </p:sp>
    </p:spTree>
    <p:extLst>
      <p:ext uri="{BB962C8B-B14F-4D97-AF65-F5344CB8AC3E}">
        <p14:creationId xmlns:p14="http://schemas.microsoft.com/office/powerpoint/2010/main" val="16032853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9290" y="4748927"/>
            <a:ext cx="5354320" cy="4623865"/>
          </a:xfrm>
        </p:spPr>
        <p: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AU" i="1" dirty="0" smtClean="0"/>
              <a:t>[</a:t>
            </a:r>
            <a:r>
              <a:rPr lang="en-US" sz="1200" b="0" i="1" dirty="0" smtClean="0"/>
              <a:t>Undertake the stakeholder</a:t>
            </a:r>
            <a:r>
              <a:rPr lang="en-US" sz="1200" b="0" i="1" baseline="0" dirty="0" smtClean="0"/>
              <a:t> and document mapping activities</a:t>
            </a:r>
            <a:r>
              <a:rPr lang="en-US" sz="1200" b="0" i="1" dirty="0" smtClean="0"/>
              <a:t>.</a:t>
            </a:r>
            <a:r>
              <a:rPr lang="en-US" sz="1200" b="0" i="1" baseline="0" dirty="0" smtClean="0"/>
              <a:t> Allow approximately </a:t>
            </a:r>
            <a:r>
              <a:rPr lang="en-US" sz="1200" b="1" i="1" baseline="0" dirty="0" smtClean="0"/>
              <a:t>60 minutes</a:t>
            </a:r>
            <a:r>
              <a:rPr lang="en-US" sz="1200" b="0" i="1" baseline="0" dirty="0" smtClean="0"/>
              <a:t>.</a:t>
            </a:r>
            <a:r>
              <a:rPr lang="en-US" sz="1200" b="0" i="1" dirty="0" smtClean="0"/>
              <a:t>]</a:t>
            </a:r>
          </a:p>
          <a:p>
            <a:pPr marL="0" marR="0" lvl="0" indent="0" algn="l" defTabSz="914400" rtl="0" eaLnBrk="1" fontAlgn="auto" latinLnBrk="0" hangingPunct="1">
              <a:lnSpc>
                <a:spcPct val="100000"/>
              </a:lnSpc>
              <a:spcBef>
                <a:spcPts val="600"/>
              </a:spcBef>
              <a:spcAft>
                <a:spcPts val="1200"/>
              </a:spcAft>
              <a:buClrTx/>
              <a:buSzTx/>
              <a:buFontTx/>
              <a:buNone/>
              <a:tabLst/>
              <a:defRPr/>
            </a:pPr>
            <a:endParaRPr lang="en-US" sz="1200" b="0" i="1" dirty="0" smtClean="0"/>
          </a:p>
          <a:p>
            <a:pPr>
              <a:spcBef>
                <a:spcPts val="600"/>
              </a:spcBef>
            </a:pPr>
            <a:r>
              <a:rPr lang="en-US" kern="1200" dirty="0" smtClean="0">
                <a:solidFill>
                  <a:schemeClr val="tx1"/>
                </a:solidFill>
                <a:effectLst/>
              </a:rPr>
              <a:t>In order to identify the relevant stakeholders and documents to be consulted for each dimension, the national team should:</a:t>
            </a: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en-US" kern="1200" dirty="0" smtClean="0">
                <a:solidFill>
                  <a:schemeClr val="tx1"/>
                </a:solidFill>
                <a:effectLst/>
              </a:rPr>
              <a:t>Review</a:t>
            </a:r>
            <a:r>
              <a:rPr lang="en-US" kern="1200" baseline="0" dirty="0" smtClean="0">
                <a:solidFill>
                  <a:schemeClr val="tx1"/>
                </a:solidFill>
                <a:effectLst/>
              </a:rPr>
              <a:t> </a:t>
            </a:r>
            <a:r>
              <a:rPr lang="en-GB" kern="1200" dirty="0" smtClean="0">
                <a:solidFill>
                  <a:schemeClr val="tx1"/>
                </a:solidFill>
                <a:effectLst/>
              </a:rPr>
              <a:t>the guiding questions in the analytical tables.</a:t>
            </a:r>
            <a:endParaRPr lang="en-AU" kern="1200" dirty="0" smtClean="0">
              <a:solidFill>
                <a:schemeClr val="tx1"/>
              </a:solidFill>
              <a:effectLst/>
            </a:endParaRPr>
          </a:p>
          <a:p>
            <a:pPr marL="171450" indent="-171450">
              <a:spcBef>
                <a:spcPts val="600"/>
              </a:spcBef>
              <a:buFont typeface="Arial" panose="020B0604020202020204" pitchFamily="34" charset="0"/>
              <a:buChar char="•"/>
            </a:pPr>
            <a:r>
              <a:rPr lang="en-US" kern="1200" dirty="0" smtClean="0">
                <a:solidFill>
                  <a:schemeClr val="tx1"/>
                </a:solidFill>
                <a:effectLst/>
              </a:rPr>
              <a:t>Consider the assessment programs to be included in the analysis.</a:t>
            </a:r>
          </a:p>
          <a:p>
            <a:pPr marL="171450" indent="-171450">
              <a:spcBef>
                <a:spcPts val="600"/>
              </a:spcBef>
              <a:buFont typeface="Arial" panose="020B0604020202020204" pitchFamily="34" charset="0"/>
              <a:buChar char="•"/>
            </a:pPr>
            <a:r>
              <a:rPr lang="en-US" u="none" kern="1200" dirty="0" smtClean="0">
                <a:solidFill>
                  <a:schemeClr val="tx1"/>
                </a:solidFill>
                <a:effectLst/>
              </a:rPr>
              <a:t>For dimension 2B Quality of classroom assessment, the stakeholder and document mapping also has to consider:</a:t>
            </a:r>
          </a:p>
          <a:p>
            <a:pPr marL="446088" indent="-265113">
              <a:spcBef>
                <a:spcPts val="600"/>
              </a:spcBef>
              <a:buFont typeface="Calibri" panose="020F0502020204030204" pitchFamily="34" charset="0"/>
              <a:buChar char="−"/>
            </a:pPr>
            <a:r>
              <a:rPr lang="en-US" u="none" kern="1200" dirty="0" smtClean="0">
                <a:solidFill>
                  <a:schemeClr val="tx1"/>
                </a:solidFill>
                <a:effectLst/>
              </a:rPr>
              <a:t>the relevant levels of school education that need to be analyzed.</a:t>
            </a:r>
          </a:p>
          <a:p>
            <a:pPr marL="446088" indent="-265113">
              <a:spcBef>
                <a:spcPts val="600"/>
              </a:spcBef>
              <a:buFont typeface="Calibri" panose="020F0502020204030204" pitchFamily="34" charset="0"/>
              <a:buChar char="−"/>
            </a:pPr>
            <a:r>
              <a:rPr lang="en-US" u="none" kern="1200" dirty="0" smtClean="0">
                <a:solidFill>
                  <a:schemeClr val="tx1"/>
                </a:solidFill>
                <a:effectLst/>
              </a:rPr>
              <a:t>different types of primary and secondary schools should be considered, for example, government schools, public schools, private schools or independent schools.</a:t>
            </a:r>
          </a:p>
          <a:p>
            <a:pPr marL="180975" indent="0">
              <a:spcBef>
                <a:spcPts val="600"/>
              </a:spcBef>
              <a:buFont typeface="Calibri" panose="020F0502020204030204" pitchFamily="34" charset="0"/>
              <a:buNone/>
            </a:pPr>
            <a:endParaRPr lang="en-US" u="none" kern="1200" dirty="0" smtClean="0">
              <a:solidFill>
                <a:schemeClr val="tx1"/>
              </a:solidFill>
              <a:effectLst/>
            </a:endParaRPr>
          </a:p>
          <a:p>
            <a:pPr marL="180975" indent="0">
              <a:spcBef>
                <a:spcPts val="600"/>
              </a:spcBef>
              <a:buFont typeface="Calibri" panose="020F0502020204030204" pitchFamily="34" charset="0"/>
              <a:buNone/>
            </a:pPr>
            <a:r>
              <a:rPr lang="en-US" u="none" kern="1200" dirty="0" smtClean="0">
                <a:solidFill>
                  <a:schemeClr val="tx1"/>
                </a:solidFill>
                <a:effectLst/>
              </a:rPr>
              <a:t>This is particularly important to identify school leader and teacher representatives to be consulted, as well as particular documents that may be of relevance. Remember that the purpose of ANLAS </a:t>
            </a:r>
            <a:r>
              <a:rPr lang="en-US" dirty="0" smtClean="0"/>
              <a:t>is </a:t>
            </a:r>
            <a:r>
              <a:rPr lang="en-US" u="none" kern="1200" dirty="0" smtClean="0">
                <a:solidFill>
                  <a:schemeClr val="tx1"/>
                </a:solidFill>
                <a:effectLst/>
              </a:rPr>
              <a:t>to gain a general sense of how classroom assessment is used at the system, school and classroom level to inform teaching and learning practice and aspects of education policy that are important to classroom assessment. </a:t>
            </a:r>
            <a:endParaRPr lang="en-AU" b="1" u="none"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24E4A8C5-FE95-48D6-9796-DAE80261D394}" type="slidenum">
              <a:rPr lang="en-AU" smtClean="0"/>
              <a:t>86</a:t>
            </a:fld>
            <a:endParaRPr lang="en-AU" dirty="0"/>
          </a:p>
        </p:txBody>
      </p:sp>
    </p:spTree>
    <p:extLst>
      <p:ext uri="{BB962C8B-B14F-4D97-AF65-F5344CB8AC3E}">
        <p14:creationId xmlns:p14="http://schemas.microsoft.com/office/powerpoint/2010/main" val="193440830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AU" i="1" dirty="0" smtClean="0"/>
              <a:t>[Follow</a:t>
            </a:r>
            <a:r>
              <a:rPr lang="en-AU" i="1" baseline="0" dirty="0" smtClean="0"/>
              <a:t> the g</a:t>
            </a:r>
            <a:r>
              <a:rPr lang="en-AU" i="1" dirty="0" smtClean="0"/>
              <a:t>uidelines </a:t>
            </a:r>
            <a:r>
              <a:rPr lang="en-US" i="1" kern="1200" dirty="0" smtClean="0">
                <a:solidFill>
                  <a:schemeClr val="tx1"/>
                </a:solidFill>
                <a:effectLst/>
              </a:rPr>
              <a:t>provided in sections 4.1.3b and 4.2.4</a:t>
            </a:r>
            <a:r>
              <a:rPr lang="en-US" i="1" kern="1200" baseline="0" dirty="0" smtClean="0">
                <a:solidFill>
                  <a:schemeClr val="tx1"/>
                </a:solidFill>
                <a:effectLst/>
              </a:rPr>
              <a:t> </a:t>
            </a:r>
            <a:r>
              <a:rPr lang="en-US" i="1" kern="1200" dirty="0" smtClean="0">
                <a:solidFill>
                  <a:schemeClr val="tx1"/>
                </a:solidFill>
                <a:effectLst/>
              </a:rPr>
              <a:t>in</a:t>
            </a:r>
            <a:r>
              <a:rPr lang="en-US" i="1" kern="1200" baseline="0" dirty="0" smtClean="0">
                <a:solidFill>
                  <a:schemeClr val="tx1"/>
                </a:solidFill>
                <a:effectLst/>
              </a:rPr>
              <a:t> the ANLAS manual</a:t>
            </a:r>
            <a:r>
              <a:rPr lang="en-US" i="1" kern="1200" dirty="0" smtClean="0">
                <a:solidFill>
                  <a:schemeClr val="tx1"/>
                </a:solidFill>
                <a:effectLst/>
              </a:rPr>
              <a:t>.]</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en-US" i="0" kern="1200" dirty="0" smtClean="0">
              <a:solidFill>
                <a:schemeClr val="tx1"/>
              </a:solidFill>
              <a:effectLst/>
            </a:endParaRPr>
          </a:p>
          <a:p>
            <a:pPr>
              <a:spcBef>
                <a:spcPts val="600"/>
              </a:spcBef>
            </a:pPr>
            <a:r>
              <a:rPr lang="en-AU" b="1" dirty="0" smtClean="0"/>
              <a:t>Stakeholder </a:t>
            </a:r>
            <a:r>
              <a:rPr lang="en-AU" b="1" dirty="0"/>
              <a:t>mapping:</a:t>
            </a:r>
          </a:p>
          <a:p>
            <a:pPr marL="446088" indent="-265113">
              <a:lnSpc>
                <a:spcPct val="100000"/>
              </a:lnSpc>
              <a:spcBef>
                <a:spcPts val="600"/>
              </a:spcBef>
              <a:buFont typeface="+mj-lt"/>
              <a:buAutoNum type="arabicPeriod"/>
            </a:pPr>
            <a:r>
              <a:rPr lang="en-AU" sz="1200" dirty="0" smtClean="0"/>
              <a:t>Identify the key stakeholder groups for each dimension and enter these in the mapping table.</a:t>
            </a:r>
          </a:p>
          <a:p>
            <a:pPr marL="446088" indent="-265113">
              <a:lnSpc>
                <a:spcPct val="100000"/>
              </a:lnSpc>
              <a:spcBef>
                <a:spcPts val="600"/>
              </a:spcBef>
              <a:buFont typeface="+mj-lt"/>
              <a:buAutoNum type="arabicPeriod"/>
            </a:pPr>
            <a:r>
              <a:rPr lang="en-AU" sz="1200" dirty="0" smtClean="0"/>
              <a:t>For each key stakeholder group, name individual stakeholders to be consulted. Enter the names in the stakeholder mapping table and start to complete the stakeholder database.</a:t>
            </a:r>
            <a:r>
              <a:rPr lang="en-AU" sz="1200" baseline="0" dirty="0" smtClean="0"/>
              <a:t> </a:t>
            </a:r>
            <a:r>
              <a:rPr lang="en-AU" sz="1200" i="1" baseline="0" dirty="0" smtClean="0"/>
              <a:t>[Note that this can also be completed/continued at a later stage of the planning phase.]</a:t>
            </a:r>
          </a:p>
          <a:p>
            <a:pPr marL="446088" indent="-265113">
              <a:lnSpc>
                <a:spcPct val="100000"/>
              </a:lnSpc>
              <a:spcBef>
                <a:spcPts val="600"/>
              </a:spcBef>
              <a:buFont typeface="+mj-lt"/>
              <a:buAutoNum type="arabicPeriod"/>
            </a:pPr>
            <a:endParaRPr lang="en-AU" sz="1200" i="1" dirty="0" smtClean="0"/>
          </a:p>
          <a:p>
            <a:pPr marL="0" indent="0">
              <a:lnSpc>
                <a:spcPct val="100000"/>
              </a:lnSpc>
              <a:spcBef>
                <a:spcPts val="600"/>
              </a:spcBef>
              <a:buNone/>
            </a:pPr>
            <a:r>
              <a:rPr lang="en-AU" sz="1200" b="1" dirty="0" smtClean="0"/>
              <a:t>Document mapping:</a:t>
            </a:r>
          </a:p>
          <a:p>
            <a:pPr marL="446088" indent="-265113">
              <a:lnSpc>
                <a:spcPct val="100000"/>
              </a:lnSpc>
              <a:spcBef>
                <a:spcPts val="600"/>
              </a:spcBef>
              <a:buFont typeface="+mj-lt"/>
              <a:buAutoNum type="arabicPeriod"/>
            </a:pPr>
            <a:r>
              <a:rPr lang="en-AU" sz="1200" dirty="0" smtClean="0"/>
              <a:t>Identify the relevant documents for each dimension and enter these in the document mapping table.</a:t>
            </a:r>
          </a:p>
          <a:p>
            <a:pPr marL="446088" indent="-265113">
              <a:lnSpc>
                <a:spcPct val="100000"/>
              </a:lnSpc>
              <a:spcBef>
                <a:spcPts val="600"/>
              </a:spcBef>
              <a:buFont typeface="+mj-lt"/>
              <a:buAutoNum type="arabicPeriod"/>
            </a:pPr>
            <a:r>
              <a:rPr lang="en-AU" sz="1200" dirty="0" smtClean="0"/>
              <a:t>Indicate how these documents can be accessed or sourced.</a:t>
            </a:r>
          </a:p>
        </p:txBody>
      </p:sp>
      <p:sp>
        <p:nvSpPr>
          <p:cNvPr id="4" name="Slide Number Placeholder 3"/>
          <p:cNvSpPr>
            <a:spLocks noGrp="1"/>
          </p:cNvSpPr>
          <p:nvPr>
            <p:ph type="sldNum" sz="quarter" idx="10"/>
          </p:nvPr>
        </p:nvSpPr>
        <p:spPr/>
        <p:txBody>
          <a:bodyPr/>
          <a:lstStyle/>
          <a:p>
            <a:fld id="{24E4A8C5-FE95-48D6-9796-DAE80261D394}" type="slidenum">
              <a:rPr lang="en-AU" smtClean="0"/>
              <a:t>87</a:t>
            </a:fld>
            <a:endParaRPr lang="en-AU" dirty="0"/>
          </a:p>
        </p:txBody>
      </p:sp>
    </p:spTree>
    <p:extLst>
      <p:ext uri="{BB962C8B-B14F-4D97-AF65-F5344CB8AC3E}">
        <p14:creationId xmlns:p14="http://schemas.microsoft.com/office/powerpoint/2010/main" val="364850290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AU" i="1" dirty="0" smtClean="0"/>
              <a:t>[Allow approximately</a:t>
            </a:r>
            <a:r>
              <a:rPr lang="en-AU" i="1" baseline="0" dirty="0" smtClean="0"/>
              <a:t> </a:t>
            </a:r>
            <a:r>
              <a:rPr lang="en-AU" b="1" i="1" baseline="0" dirty="0" smtClean="0"/>
              <a:t>15 minutes</a:t>
            </a:r>
            <a:r>
              <a:rPr lang="en-AU" i="1" baseline="0" dirty="0" smtClean="0"/>
              <a:t>.]</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en-AU"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kern="1200" dirty="0" smtClean="0">
                <a:solidFill>
                  <a:schemeClr val="tx1"/>
                </a:solidFill>
                <a:effectLst/>
              </a:rPr>
              <a:t>[It is recommended that the national team consults with the ANLAS steering committee about the completed stakeholder and document mapping tables. The steering committee can also provide support to source the required documents and contact the key stakeholders identified.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The </a:t>
            </a:r>
            <a:r>
              <a:rPr lang="en-AU" i="1" dirty="0" smtClean="0"/>
              <a:t>stakeholder and document mapping </a:t>
            </a:r>
            <a:r>
              <a:rPr lang="en-US" sz="1200" i="1" kern="1200" dirty="0" smtClean="0">
                <a:solidFill>
                  <a:schemeClr val="tx1"/>
                </a:solidFill>
                <a:effectLst/>
                <a:latin typeface="+mn-lt"/>
                <a:ea typeface="+mn-ea"/>
                <a:cs typeface="+mn-cs"/>
              </a:rPr>
              <a:t>tables should be updated throughout the analysis phase, in case additional stakeholders and documents are identified during the analysis process.]</a:t>
            </a: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[Detailed</a:t>
            </a:r>
            <a:r>
              <a:rPr lang="en-US" sz="1200" i="1" kern="1200" baseline="0" dirty="0" smtClean="0">
                <a:solidFill>
                  <a:schemeClr val="tx1"/>
                </a:solidFill>
                <a:effectLst/>
                <a:latin typeface="+mn-lt"/>
                <a:ea typeface="+mn-ea"/>
                <a:cs typeface="+mn-cs"/>
              </a:rPr>
              <a:t> planning of the implementation, including the sourcing of documents and arranging stakeholder consultations, are part of completing the ANLAS implementation plan.]</a:t>
            </a:r>
            <a:endParaRPr lang="en-AU" i="1" dirty="0" smtClean="0"/>
          </a:p>
        </p:txBody>
      </p:sp>
      <p:sp>
        <p:nvSpPr>
          <p:cNvPr id="4" name="Slide Number Placeholder 3"/>
          <p:cNvSpPr>
            <a:spLocks noGrp="1"/>
          </p:cNvSpPr>
          <p:nvPr>
            <p:ph type="sldNum" sz="quarter" idx="10"/>
          </p:nvPr>
        </p:nvSpPr>
        <p:spPr/>
        <p:txBody>
          <a:bodyPr/>
          <a:lstStyle/>
          <a:p>
            <a:fld id="{24E4A8C5-FE95-48D6-9796-DAE80261D394}" type="slidenum">
              <a:rPr lang="en-AU" smtClean="0"/>
              <a:t>88</a:t>
            </a:fld>
            <a:endParaRPr lang="en-AU" dirty="0"/>
          </a:p>
        </p:txBody>
      </p:sp>
    </p:spTree>
    <p:extLst>
      <p:ext uri="{BB962C8B-B14F-4D97-AF65-F5344CB8AC3E}">
        <p14:creationId xmlns:p14="http://schemas.microsoft.com/office/powerpoint/2010/main" val="133015431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i="1" dirty="0" smtClean="0"/>
              <a:t>[The national team training agenda schedules a 45</a:t>
            </a:r>
            <a:r>
              <a:rPr lang="en-AU" b="1" i="1" baseline="0" dirty="0" smtClean="0"/>
              <a:t> minute</a:t>
            </a:r>
            <a:r>
              <a:rPr lang="en-AU" b="1" i="1" dirty="0" smtClean="0"/>
              <a:t> lunch break at this stage. Adapt as needed.]</a:t>
            </a:r>
          </a:p>
          <a:p>
            <a:endParaRPr lang="en-AU" dirty="0"/>
          </a:p>
        </p:txBody>
      </p:sp>
      <p:sp>
        <p:nvSpPr>
          <p:cNvPr id="4" name="Slide Number Placeholder 3"/>
          <p:cNvSpPr>
            <a:spLocks noGrp="1"/>
          </p:cNvSpPr>
          <p:nvPr>
            <p:ph type="sldNum" sz="quarter" idx="10"/>
          </p:nvPr>
        </p:nvSpPr>
        <p:spPr/>
        <p:txBody>
          <a:bodyPr/>
          <a:lstStyle/>
          <a:p>
            <a:fld id="{24E4A8C5-FE95-48D6-9796-DAE80261D394}" type="slidenum">
              <a:rPr lang="en-AU" smtClean="0"/>
              <a:t>89</a:t>
            </a:fld>
            <a:endParaRPr lang="en-AU" dirty="0"/>
          </a:p>
        </p:txBody>
      </p:sp>
    </p:spTree>
    <p:extLst>
      <p:ext uri="{BB962C8B-B14F-4D97-AF65-F5344CB8AC3E}">
        <p14:creationId xmlns:p14="http://schemas.microsoft.com/office/powerpoint/2010/main" val="923379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smtClean="0">
                <a:solidFill>
                  <a:schemeClr val="tx1"/>
                </a:solidFill>
                <a:effectLst/>
                <a:latin typeface="+mn-lt"/>
                <a:ea typeface="+mn-ea"/>
                <a:cs typeface="+mn-cs"/>
              </a:rPr>
              <a:t>As the name indicates, the focus of ANLAS is on national learning assessment systems.</a:t>
            </a:r>
          </a:p>
          <a:p>
            <a:pPr marL="171450" indent="-171450">
              <a:buFont typeface="Arial" panose="020B0604020202020204" pitchFamily="34" charset="0"/>
              <a:buChar char="•"/>
            </a:pPr>
            <a:r>
              <a:rPr lang="en-US" sz="1200" i="1" u="none" kern="1200" dirty="0" smtClean="0">
                <a:solidFill>
                  <a:schemeClr val="tx1"/>
                </a:solidFill>
                <a:effectLst/>
                <a:latin typeface="+mn-lt"/>
                <a:ea typeface="+mn-ea"/>
                <a:cs typeface="+mn-cs"/>
              </a:rPr>
              <a:t>Learning assessment systems </a:t>
            </a:r>
            <a:r>
              <a:rPr lang="en-US" sz="1200" u="none" kern="1200" dirty="0" smtClean="0">
                <a:solidFill>
                  <a:schemeClr val="tx1"/>
                </a:solidFill>
                <a:effectLst/>
                <a:latin typeface="+mn-lt"/>
                <a:ea typeface="+mn-ea"/>
                <a:cs typeface="+mn-cs"/>
              </a:rPr>
              <a:t>are broadly defined as a group of policies, practices, structures, organizations and tools for generating sound, high quality data on learning and achievement that provide robust evidence for education policy and practice with the ultimate aim to improve education quality and learning outcomes</a:t>
            </a:r>
            <a:r>
              <a:rPr lang="en-US" sz="1200" u="none" kern="1200" baseline="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rPr>
              <a:t>Braun, et al. 2006; Clarke 2012; Ravela, et al. 2009).</a:t>
            </a:r>
            <a:endParaRPr lang="en-AU" sz="1200" u="non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BFC9F1-0093-40DD-8787-3AB2D04AB31E}" type="slidenum">
              <a:rPr lang="en-AU" smtClean="0"/>
              <a:t>9</a:t>
            </a:fld>
            <a:endParaRPr lang="en-AU" dirty="0"/>
          </a:p>
        </p:txBody>
      </p:sp>
    </p:spTree>
    <p:extLst>
      <p:ext uri="{BB962C8B-B14F-4D97-AF65-F5344CB8AC3E}">
        <p14:creationId xmlns:p14="http://schemas.microsoft.com/office/powerpoint/2010/main" val="162171673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1200"/>
              </a:spcAft>
              <a:buClrTx/>
              <a:buSzTx/>
              <a:buFont typeface="Arial" panose="020B0604020202020204" pitchFamily="34" charset="0"/>
              <a:buNone/>
              <a:tabLst/>
              <a:defRPr/>
            </a:pPr>
            <a:r>
              <a:rPr lang="en-US" sz="1200" i="1" kern="1200" dirty="0" smtClean="0">
                <a:solidFill>
                  <a:schemeClr val="tx1"/>
                </a:solidFill>
                <a:effectLst/>
                <a:latin typeface="+mn-lt"/>
                <a:ea typeface="+mn-ea"/>
                <a:cs typeface="+mn-cs"/>
              </a:rPr>
              <a:t>[In preparation for PA</a:t>
            </a:r>
            <a:r>
              <a:rPr lang="en-US" sz="1200" i="1" kern="1200" baseline="0" dirty="0" smtClean="0">
                <a:solidFill>
                  <a:schemeClr val="tx1"/>
                </a:solidFill>
                <a:effectLst/>
                <a:latin typeface="+mn-lt"/>
                <a:ea typeface="+mn-ea"/>
                <a:cs typeface="+mn-cs"/>
              </a:rPr>
              <a:t> 3: Completing the implementation plan, d</a:t>
            </a:r>
            <a:r>
              <a:rPr lang="en-US" sz="1200" i="1" kern="1200" dirty="0" smtClean="0">
                <a:solidFill>
                  <a:schemeClr val="tx1"/>
                </a:solidFill>
                <a:effectLst/>
                <a:latin typeface="+mn-lt"/>
                <a:ea typeface="+mn-ea"/>
                <a:cs typeface="+mn-cs"/>
              </a:rPr>
              <a:t>iscuss the indicative timeframe for ANLAS illustrated in Exhibit 7 in the ANLAS manual.]</a:t>
            </a:r>
          </a:p>
          <a:p>
            <a:pPr marL="0" marR="0" lvl="0" indent="0" algn="l" defTabSz="914400" rtl="0" eaLnBrk="1" fontAlgn="auto" latinLnBrk="0" hangingPunct="1">
              <a:lnSpc>
                <a:spcPct val="100000"/>
              </a:lnSpc>
              <a:spcBef>
                <a:spcPts val="600"/>
              </a:spcBef>
              <a:spcAft>
                <a:spcPts val="1200"/>
              </a:spcAft>
              <a:buClrTx/>
              <a:buSzTx/>
              <a:buFont typeface="Arial" panose="020B0604020202020204" pitchFamily="34" charset="0"/>
              <a:buNone/>
              <a:tabLst/>
              <a:defRPr/>
            </a:pPr>
            <a:endParaRPr lang="en-US" sz="1200" i="1"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en-US" sz="1200" i="0" kern="1200" dirty="0" smtClean="0">
                <a:solidFill>
                  <a:schemeClr val="tx1"/>
                </a:solidFill>
                <a:effectLst/>
                <a:latin typeface="+mn-lt"/>
                <a:ea typeface="+mn-ea"/>
                <a:cs typeface="+mn-cs"/>
              </a:rPr>
              <a:t>The indicative timeframe provided in the ANLAS manual (Exhibit 7) considers a period of six months, with a national team of eight to 12 members, working on ANLAS part-time.</a:t>
            </a:r>
          </a:p>
          <a:p>
            <a:pPr marL="171450" indent="-171450">
              <a:spcBef>
                <a:spcPts val="600"/>
              </a:spcBef>
              <a:buFont typeface="Arial" panose="020B0604020202020204" pitchFamily="34" charset="0"/>
              <a:buChar char="•"/>
            </a:pPr>
            <a:r>
              <a:rPr lang="en-US" sz="1200" kern="1200" dirty="0" smtClean="0">
                <a:solidFill>
                  <a:schemeClr val="tx1"/>
                </a:solidFill>
                <a:effectLst/>
                <a:latin typeface="+mn-lt"/>
                <a:ea typeface="+mn-ea"/>
                <a:cs typeface="+mn-cs"/>
              </a:rPr>
              <a:t>The timeframe for the implementation of ANLAS will depend on a number of factors, including:</a:t>
            </a:r>
            <a:endParaRPr lang="en-AU" sz="1200" kern="1200" dirty="0" smtClean="0">
              <a:solidFill>
                <a:schemeClr val="tx1"/>
              </a:solidFill>
              <a:effectLst/>
              <a:latin typeface="+mn-lt"/>
              <a:ea typeface="+mn-ea"/>
              <a:cs typeface="+mn-cs"/>
            </a:endParaRPr>
          </a:p>
          <a:p>
            <a:pPr marL="446088" lvl="0" indent="-265113">
              <a:spcBef>
                <a:spcPts val="600"/>
              </a:spcBef>
              <a:buFont typeface="Calibri" panose="020F0502020204030204" pitchFamily="34" charset="0"/>
              <a:buChar char="−"/>
            </a:pPr>
            <a:r>
              <a:rPr lang="en-US" sz="1200" kern="1200" dirty="0" smtClean="0">
                <a:solidFill>
                  <a:schemeClr val="tx1"/>
                </a:solidFill>
                <a:effectLst/>
                <a:latin typeface="+mn-lt"/>
                <a:ea typeface="+mn-ea"/>
                <a:cs typeface="+mn-cs"/>
              </a:rPr>
              <a:t>the size, composition and availability of the national team</a:t>
            </a:r>
            <a:endParaRPr lang="en-AU" sz="1200" kern="1200" dirty="0" smtClean="0">
              <a:solidFill>
                <a:schemeClr val="tx1"/>
              </a:solidFill>
              <a:effectLst/>
              <a:latin typeface="+mn-lt"/>
              <a:ea typeface="+mn-ea"/>
              <a:cs typeface="+mn-cs"/>
            </a:endParaRPr>
          </a:p>
          <a:p>
            <a:pPr marL="446088" lvl="0" indent="-265113">
              <a:spcBef>
                <a:spcPts val="600"/>
              </a:spcBef>
              <a:buFont typeface="Calibri" panose="020F0502020204030204" pitchFamily="34" charset="0"/>
              <a:buChar char="−"/>
            </a:pPr>
            <a:r>
              <a:rPr lang="en-US" sz="1200" kern="1200" dirty="0" smtClean="0">
                <a:solidFill>
                  <a:schemeClr val="tx1"/>
                </a:solidFill>
                <a:effectLst/>
                <a:latin typeface="+mn-lt"/>
                <a:ea typeface="+mn-ea"/>
                <a:cs typeface="+mn-cs"/>
              </a:rPr>
              <a:t>the scope of the analysis: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assessment programs included and the number of stakeholders consulted in the analysis phase</a:t>
            </a:r>
            <a:endParaRPr lang="en-AU" sz="1200" kern="1200" dirty="0" smtClean="0">
              <a:solidFill>
                <a:schemeClr val="tx1"/>
              </a:solidFill>
              <a:effectLst/>
              <a:latin typeface="+mn-lt"/>
              <a:ea typeface="+mn-ea"/>
              <a:cs typeface="+mn-cs"/>
            </a:endParaRPr>
          </a:p>
          <a:p>
            <a:pPr marL="446088" lvl="0" indent="-265113">
              <a:spcBef>
                <a:spcPts val="600"/>
              </a:spcBef>
              <a:buFont typeface="Calibri" panose="020F0502020204030204" pitchFamily="34" charset="0"/>
              <a:buChar char="−"/>
            </a:pPr>
            <a:r>
              <a:rPr lang="en-US" sz="1200" kern="1200" dirty="0" smtClean="0">
                <a:solidFill>
                  <a:schemeClr val="tx1"/>
                </a:solidFill>
                <a:effectLst/>
                <a:latin typeface="+mn-lt"/>
                <a:ea typeface="+mn-ea"/>
                <a:cs typeface="+mn-cs"/>
              </a:rPr>
              <a:t>the availability of stakeholders for the consultations</a:t>
            </a:r>
            <a:endParaRPr lang="en-AU" sz="1200" kern="1200" dirty="0" smtClean="0">
              <a:solidFill>
                <a:schemeClr val="tx1"/>
              </a:solidFill>
              <a:effectLst/>
              <a:latin typeface="+mn-lt"/>
              <a:ea typeface="+mn-ea"/>
              <a:cs typeface="+mn-cs"/>
            </a:endParaRPr>
          </a:p>
          <a:p>
            <a:pPr marL="446088" lvl="0" indent="-265113">
              <a:spcBef>
                <a:spcPts val="600"/>
              </a:spcBef>
              <a:buFont typeface="Calibri" panose="020F0502020204030204" pitchFamily="34" charset="0"/>
              <a:buChar char="−"/>
            </a:pPr>
            <a:r>
              <a:rPr lang="en-US" sz="1200" kern="1200" dirty="0" smtClean="0">
                <a:solidFill>
                  <a:schemeClr val="tx1"/>
                </a:solidFill>
                <a:effectLst/>
                <a:latin typeface="+mn-lt"/>
                <a:ea typeface="+mn-ea"/>
                <a:cs typeface="+mn-cs"/>
              </a:rPr>
              <a:t>the need to translate the ANLAS manual and tools.</a:t>
            </a: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buClrTx/>
              <a:buSzTx/>
              <a:buFontTx/>
              <a:buNone/>
              <a:tabLst/>
              <a:defRPr/>
            </a:pPr>
            <a:r>
              <a:rPr lang="en-US" sz="1200" i="0" kern="1200" dirty="0" smtClean="0">
                <a:solidFill>
                  <a:schemeClr val="tx1"/>
                </a:solidFill>
                <a:effectLst/>
                <a:latin typeface="+mn-lt"/>
                <a:ea typeface="+mn-ea"/>
                <a:cs typeface="+mn-cs"/>
              </a:rPr>
              <a:t>Planning and monitoring timelines, as well as strategies to secure availability of team members, are therefore essential to ensure the successful completion of ANLAS.</a:t>
            </a:r>
            <a:endParaRPr lang="en-AU" sz="1200" i="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4E4A8C5-FE95-48D6-9796-DAE80261D394}" type="slidenum">
              <a:rPr lang="en-AU" smtClean="0"/>
              <a:t>90</a:t>
            </a:fld>
            <a:endParaRPr lang="en-AU" dirty="0"/>
          </a:p>
        </p:txBody>
      </p:sp>
    </p:spTree>
    <p:extLst>
      <p:ext uri="{BB962C8B-B14F-4D97-AF65-F5344CB8AC3E}">
        <p14:creationId xmlns:p14="http://schemas.microsoft.com/office/powerpoint/2010/main" val="313645312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smtClean="0"/>
              <a:t>[Go</a:t>
            </a:r>
            <a:r>
              <a:rPr lang="en-AU" i="1" baseline="0" dirty="0" smtClean="0"/>
              <a:t> through </a:t>
            </a:r>
            <a:r>
              <a:rPr lang="en-AU" i="1" dirty="0" smtClean="0"/>
              <a:t>the indicative timeframe for ANLAS</a:t>
            </a:r>
            <a:r>
              <a:rPr lang="en-AU" i="1" baseline="0" dirty="0" smtClean="0"/>
              <a:t>. Some of these processes will already have been completed by the time of the team training, such as nominating a national team leader and establishing a national team.]</a:t>
            </a:r>
            <a:endParaRPr lang="en-AU" i="1" dirty="0" smtClean="0"/>
          </a:p>
          <a:p>
            <a:endParaRPr lang="en-AU" i="1"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The planning activities are key for the successful implementation of ANLAS, including the development of a detailed implementation plan for ANLAS (PA 3).</a:t>
            </a:r>
            <a:endParaRPr lang="en-AU" dirty="0"/>
          </a:p>
        </p:txBody>
      </p:sp>
      <p:sp>
        <p:nvSpPr>
          <p:cNvPr id="4" name="Slide Number Placeholder 3"/>
          <p:cNvSpPr>
            <a:spLocks noGrp="1"/>
          </p:cNvSpPr>
          <p:nvPr>
            <p:ph type="sldNum" sz="quarter" idx="10"/>
          </p:nvPr>
        </p:nvSpPr>
        <p:spPr/>
        <p:txBody>
          <a:bodyPr/>
          <a:lstStyle/>
          <a:p>
            <a:fld id="{24E4A8C5-FE95-48D6-9796-DAE80261D394}" type="slidenum">
              <a:rPr lang="en-AU" smtClean="0"/>
              <a:t>91</a:t>
            </a:fld>
            <a:endParaRPr lang="en-AU" dirty="0"/>
          </a:p>
        </p:txBody>
      </p:sp>
    </p:spTree>
    <p:extLst>
      <p:ext uri="{BB962C8B-B14F-4D97-AF65-F5344CB8AC3E}">
        <p14:creationId xmlns:p14="http://schemas.microsoft.com/office/powerpoint/2010/main" val="157740641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4E4A8C5-FE95-48D6-9796-DAE80261D394}" type="slidenum">
              <a:rPr lang="en-AU" smtClean="0"/>
              <a:t>92</a:t>
            </a:fld>
            <a:endParaRPr lang="en-AU" dirty="0"/>
          </a:p>
        </p:txBody>
      </p:sp>
    </p:spTree>
    <p:extLst>
      <p:ext uri="{BB962C8B-B14F-4D97-AF65-F5344CB8AC3E}">
        <p14:creationId xmlns:p14="http://schemas.microsoft.com/office/powerpoint/2010/main" val="167200856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4E4A8C5-FE95-48D6-9796-DAE80261D394}" type="slidenum">
              <a:rPr lang="en-AU" smtClean="0"/>
              <a:t>93</a:t>
            </a:fld>
            <a:endParaRPr lang="en-AU" dirty="0"/>
          </a:p>
        </p:txBody>
      </p:sp>
    </p:spTree>
    <p:extLst>
      <p:ext uri="{BB962C8B-B14F-4D97-AF65-F5344CB8AC3E}">
        <p14:creationId xmlns:p14="http://schemas.microsoft.com/office/powerpoint/2010/main" val="52768145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en-AU" b="1" i="1" dirty="0" smtClean="0"/>
              <a:t>[Allow approximately 90 minutes for this activity.]</a:t>
            </a:r>
          </a:p>
          <a:p>
            <a:pPr marL="0" marR="0" lvl="0" indent="0" algn="l" defTabSz="914400" rtl="0" eaLnBrk="1" fontAlgn="auto" latinLnBrk="0" hangingPunct="1">
              <a:lnSpc>
                <a:spcPct val="100000"/>
              </a:lnSpc>
              <a:spcBef>
                <a:spcPts val="1200"/>
              </a:spcBef>
              <a:spcAft>
                <a:spcPts val="0"/>
              </a:spcAft>
              <a:buClrTx/>
              <a:buSzTx/>
              <a:buFontTx/>
              <a:buNone/>
              <a:tabLst/>
              <a:defRPr/>
            </a:pPr>
            <a:endParaRPr lang="en-AU" b="1" i="1" dirty="0" smtClean="0"/>
          </a:p>
          <a:p>
            <a:pPr marL="0" marR="0" lvl="0" indent="0" algn="l" defTabSz="914400" rtl="0" eaLnBrk="1" fontAlgn="auto" latinLnBrk="0" hangingPunct="1">
              <a:lnSpc>
                <a:spcPct val="100000"/>
              </a:lnSpc>
              <a:spcBef>
                <a:spcPts val="1200"/>
              </a:spcBef>
              <a:spcAft>
                <a:spcPts val="0"/>
              </a:spcAft>
              <a:buClrTx/>
              <a:buSzTx/>
              <a:buFontTx/>
              <a:buNone/>
              <a:tabLst/>
              <a:defRPr/>
            </a:pPr>
            <a:r>
              <a:rPr lang="en-AU" b="0" i="1" baseline="0" dirty="0" smtClean="0"/>
              <a:t>[</a:t>
            </a:r>
            <a:r>
              <a:rPr lang="en-AU" i="1" dirty="0" smtClean="0"/>
              <a:t>Form four</a:t>
            </a:r>
            <a:r>
              <a:rPr lang="en-AU" i="1" baseline="0" dirty="0" smtClean="0"/>
              <a:t> groups (or adapt the number of groups as needed). </a:t>
            </a:r>
            <a:r>
              <a:rPr lang="en-AU" i="1" dirty="0" smtClean="0"/>
              <a:t>Allow approximately</a:t>
            </a:r>
            <a:r>
              <a:rPr lang="en-AU" i="1" baseline="0" dirty="0" smtClean="0"/>
              <a:t> </a:t>
            </a:r>
            <a:r>
              <a:rPr lang="en-AU" b="1" i="1" baseline="0" dirty="0" smtClean="0"/>
              <a:t>15 minutes </a:t>
            </a:r>
            <a:r>
              <a:rPr lang="en-AU" i="1" baseline="0" dirty="0" smtClean="0"/>
              <a:t>to form the groups and to review the implementation plan and the guidelines </a:t>
            </a:r>
            <a:r>
              <a:rPr lang="en-US" i="1" dirty="0" smtClean="0"/>
              <a:t>provided in sections 4.1.3c and 4.2.5 in the ANLAS manual</a:t>
            </a:r>
            <a:r>
              <a:rPr lang="en-AU" i="1" baseline="0" dirty="0" smtClean="0"/>
              <a:t>.]</a:t>
            </a:r>
            <a:endParaRPr lang="en-AU" i="1" dirty="0" smtClean="0"/>
          </a:p>
        </p:txBody>
      </p:sp>
      <p:sp>
        <p:nvSpPr>
          <p:cNvPr id="4" name="Slide Number Placeholder 3"/>
          <p:cNvSpPr>
            <a:spLocks noGrp="1"/>
          </p:cNvSpPr>
          <p:nvPr>
            <p:ph type="sldNum" sz="quarter" idx="10"/>
          </p:nvPr>
        </p:nvSpPr>
        <p:spPr/>
        <p:txBody>
          <a:bodyPr/>
          <a:lstStyle/>
          <a:p>
            <a:fld id="{24E4A8C5-FE95-48D6-9796-DAE80261D394}" type="slidenum">
              <a:rPr lang="en-AU" smtClean="0"/>
              <a:t>94</a:t>
            </a:fld>
            <a:endParaRPr lang="en-AU" dirty="0"/>
          </a:p>
        </p:txBody>
      </p:sp>
    </p:spTree>
    <p:extLst>
      <p:ext uri="{BB962C8B-B14F-4D97-AF65-F5344CB8AC3E}">
        <p14:creationId xmlns:p14="http://schemas.microsoft.com/office/powerpoint/2010/main" val="143852438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9290" y="4748926"/>
            <a:ext cx="5354320" cy="4623867"/>
          </a:xfrm>
        </p:spPr>
        <p: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AU" i="1" dirty="0" smtClean="0"/>
              <a:t>[</a:t>
            </a:r>
            <a:r>
              <a:rPr lang="en-US" sz="1200" i="1" dirty="0" smtClean="0"/>
              <a:t>Start the detailed planning of the ANLAS tasks and record this in the implementation plan. </a:t>
            </a:r>
            <a:r>
              <a:rPr lang="en-AU" sz="1200" i="1" dirty="0" smtClean="0"/>
              <a:t>Follow</a:t>
            </a:r>
            <a:r>
              <a:rPr lang="en-AU" sz="1200" i="1" baseline="0" dirty="0" smtClean="0"/>
              <a:t> the g</a:t>
            </a:r>
            <a:r>
              <a:rPr lang="en-AU" sz="1200" i="1" dirty="0" smtClean="0"/>
              <a:t>uidelines </a:t>
            </a:r>
            <a:r>
              <a:rPr lang="en-US" sz="1200" i="1" kern="1200" dirty="0" smtClean="0">
                <a:solidFill>
                  <a:schemeClr val="tx1"/>
                </a:solidFill>
                <a:effectLst/>
                <a:latin typeface="+mn-lt"/>
                <a:ea typeface="+mn-ea"/>
                <a:cs typeface="+mn-cs"/>
              </a:rPr>
              <a:t>provided in sections 4.1.3c and 4.2.5</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in</a:t>
            </a:r>
            <a:r>
              <a:rPr lang="en-US" sz="1200" i="1" kern="1200" baseline="0" dirty="0" smtClean="0">
                <a:solidFill>
                  <a:schemeClr val="tx1"/>
                </a:solidFill>
                <a:effectLst/>
                <a:latin typeface="+mn-lt"/>
                <a:ea typeface="+mn-ea"/>
                <a:cs typeface="+mn-cs"/>
              </a:rPr>
              <a:t> the ANLAS manual</a:t>
            </a:r>
            <a:r>
              <a:rPr lang="en-US" sz="1200" i="1" kern="1200" dirty="0" smtClean="0">
                <a:solidFill>
                  <a:schemeClr val="tx1"/>
                </a:solidFill>
                <a:effectLst/>
                <a:latin typeface="+mn-lt"/>
                <a:ea typeface="+mn-ea"/>
                <a:cs typeface="+mn-cs"/>
              </a:rPr>
              <a:t>. </a:t>
            </a:r>
            <a:r>
              <a:rPr lang="en-US" sz="1200" b="0" i="1" baseline="0" dirty="0" smtClean="0"/>
              <a:t>Allow approximately </a:t>
            </a:r>
            <a:r>
              <a:rPr lang="en-US" sz="1200" b="1" i="1" baseline="0" dirty="0" smtClean="0"/>
              <a:t>60 minutes</a:t>
            </a:r>
            <a:r>
              <a:rPr lang="en-US" sz="1200" b="0" i="1" baseline="0" dirty="0" smtClean="0"/>
              <a:t>. </a:t>
            </a:r>
            <a:r>
              <a:rPr lang="en-US" sz="1200" i="1" kern="1200" dirty="0" smtClean="0">
                <a:solidFill>
                  <a:schemeClr val="tx1"/>
                </a:solidFill>
                <a:effectLst/>
                <a:latin typeface="+mn-lt"/>
                <a:ea typeface="+mn-ea"/>
                <a:cs typeface="+mn-cs"/>
              </a:rPr>
              <a:t>Continue to complete the implementation plan</a:t>
            </a:r>
            <a:r>
              <a:rPr lang="en-US" sz="1200" i="1" kern="1200" baseline="0" dirty="0" smtClean="0">
                <a:solidFill>
                  <a:schemeClr val="tx1"/>
                </a:solidFill>
                <a:effectLst/>
                <a:latin typeface="+mn-lt"/>
                <a:ea typeface="+mn-ea"/>
                <a:cs typeface="+mn-cs"/>
              </a:rPr>
              <a:t> following the training activities.</a:t>
            </a:r>
            <a:r>
              <a:rPr lang="en-US" sz="1200" i="1"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600"/>
              </a:spcBef>
              <a:spcAft>
                <a:spcPts val="1200"/>
              </a:spcAft>
              <a:buClrTx/>
              <a:buSzTx/>
              <a:buFontTx/>
              <a:buNone/>
              <a:tabLst/>
              <a:defRPr/>
            </a:pPr>
            <a:endParaRPr lang="en-US" sz="1200" i="1" kern="1200" dirty="0" smtClean="0">
              <a:solidFill>
                <a:schemeClr val="tx1"/>
              </a:solidFill>
              <a:effectLst/>
              <a:latin typeface="+mn-lt"/>
              <a:ea typeface="+mn-ea"/>
              <a:cs typeface="+mn-cs"/>
            </a:endParaRPr>
          </a:p>
          <a:p>
            <a:pPr marL="171450" lvl="0" indent="-171450">
              <a:spcBef>
                <a:spcPts val="600"/>
              </a:spcBef>
              <a:buFont typeface="Arial" panose="020B0604020202020204" pitchFamily="34" charset="0"/>
              <a:buChar char="•"/>
            </a:pPr>
            <a:r>
              <a:rPr lang="en-US" sz="1200" kern="1200" dirty="0" smtClean="0">
                <a:solidFill>
                  <a:schemeClr val="tx1"/>
                </a:solidFill>
                <a:effectLst/>
                <a:latin typeface="+mn-lt"/>
                <a:ea typeface="+mn-ea"/>
                <a:cs typeface="+mn-cs"/>
              </a:rPr>
              <a:t>Review the tasks listed in the implementation plan, and modify these tasks as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needed:</a:t>
            </a:r>
            <a:endParaRPr lang="en-AU" sz="1200" kern="1200" dirty="0" smtClean="0">
              <a:solidFill>
                <a:schemeClr val="tx1"/>
              </a:solidFill>
              <a:effectLst/>
              <a:latin typeface="+mn-lt"/>
              <a:ea typeface="+mn-ea"/>
              <a:cs typeface="+mn-cs"/>
            </a:endParaRPr>
          </a:p>
          <a:p>
            <a:pPr marL="446088" lvl="0" indent="-265113">
              <a:spcBef>
                <a:spcPts val="600"/>
              </a:spcBef>
              <a:buFont typeface="Calibri" panose="020F0502020204030204" pitchFamily="34" charset="0"/>
              <a:buChar char="−"/>
            </a:pPr>
            <a:r>
              <a:rPr lang="en-US" sz="1200" kern="1200" dirty="0" smtClean="0">
                <a:solidFill>
                  <a:schemeClr val="tx1"/>
                </a:solidFill>
                <a:effectLst/>
                <a:latin typeface="+mn-lt"/>
                <a:ea typeface="+mn-ea"/>
                <a:cs typeface="+mn-cs"/>
              </a:rPr>
              <a:t>Add additional tasks as required</a:t>
            </a:r>
            <a:endParaRPr lang="en-AU" sz="1200" kern="1200" dirty="0" smtClean="0">
              <a:solidFill>
                <a:schemeClr val="tx1"/>
              </a:solidFill>
              <a:effectLst/>
              <a:latin typeface="+mn-lt"/>
              <a:ea typeface="+mn-ea"/>
              <a:cs typeface="+mn-cs"/>
            </a:endParaRPr>
          </a:p>
          <a:p>
            <a:pPr marL="446088" lvl="0" indent="-265113">
              <a:spcBef>
                <a:spcPts val="600"/>
              </a:spcBef>
              <a:buFont typeface="Calibri" panose="020F0502020204030204" pitchFamily="34" charset="0"/>
              <a:buChar char="−"/>
            </a:pPr>
            <a:r>
              <a:rPr lang="en-US" sz="1200" kern="1200" dirty="0" smtClean="0">
                <a:solidFill>
                  <a:schemeClr val="tx1"/>
                </a:solidFill>
                <a:effectLst/>
                <a:latin typeface="+mn-lt"/>
                <a:ea typeface="+mn-ea"/>
                <a:cs typeface="+mn-cs"/>
              </a:rPr>
              <a:t>Remove tasks that are not relevant</a:t>
            </a:r>
            <a:endParaRPr lang="en-AU" sz="1200" kern="1200" dirty="0" smtClean="0">
              <a:solidFill>
                <a:schemeClr val="tx1"/>
              </a:solidFill>
              <a:effectLst/>
              <a:latin typeface="+mn-lt"/>
              <a:ea typeface="+mn-ea"/>
              <a:cs typeface="+mn-cs"/>
            </a:endParaRPr>
          </a:p>
          <a:p>
            <a:pPr marL="446088" indent="-265113">
              <a:spcBef>
                <a:spcPts val="600"/>
              </a:spcBef>
              <a:buFont typeface="Calibri" panose="020F0502020204030204" pitchFamily="34" charset="0"/>
              <a:buChar char="−"/>
            </a:pPr>
            <a:r>
              <a:rPr lang="en-US" sz="1200" kern="1200" dirty="0" smtClean="0">
                <a:solidFill>
                  <a:schemeClr val="tx1"/>
                </a:solidFill>
                <a:effectLst/>
                <a:latin typeface="+mn-lt"/>
                <a:ea typeface="+mn-ea"/>
                <a:cs typeface="+mn-cs"/>
              </a:rPr>
              <a:t>Change the order of tasks as required</a:t>
            </a:r>
          </a:p>
          <a:p>
            <a:pPr marL="171450" lvl="0" indent="-171450">
              <a:spcBef>
                <a:spcPts val="600"/>
              </a:spcBef>
              <a:buFont typeface="Arial" panose="020B0604020202020204" pitchFamily="34" charset="0"/>
              <a:buChar char="•"/>
            </a:pPr>
            <a:r>
              <a:rPr lang="en-US" dirty="0" smtClean="0"/>
              <a:t>Plan the timeframes for each task: </a:t>
            </a:r>
            <a:r>
              <a:rPr lang="en-US" sz="1200" kern="1200" dirty="0" smtClean="0">
                <a:solidFill>
                  <a:schemeClr val="tx1"/>
                </a:solidFill>
                <a:effectLst/>
                <a:latin typeface="+mn-lt"/>
                <a:ea typeface="+mn-ea"/>
                <a:cs typeface="+mn-cs"/>
              </a:rPr>
              <a:t>Add the start date, end date and duration for each of the tasks. Exhibit 7 in the ANLAS manual provides an overview of the general ANLAS timeframe.</a:t>
            </a:r>
          </a:p>
          <a:p>
            <a:pPr marL="171450" lvl="0" indent="-171450">
              <a:spcBef>
                <a:spcPts val="600"/>
              </a:spcBef>
              <a:buFont typeface="Arial" panose="020B0604020202020204" pitchFamily="34" charset="0"/>
              <a:buChar char="•"/>
            </a:pPr>
            <a:r>
              <a:rPr lang="en-US" dirty="0" smtClean="0"/>
              <a:t>Identify who will be responsible for each task: </a:t>
            </a:r>
            <a:r>
              <a:rPr lang="en-US" sz="1200" kern="1200" dirty="0" smtClean="0">
                <a:solidFill>
                  <a:schemeClr val="tx1"/>
                </a:solidFill>
                <a:effectLst/>
                <a:latin typeface="+mn-lt"/>
                <a:ea typeface="+mn-ea"/>
                <a:cs typeface="+mn-cs"/>
              </a:rPr>
              <a:t>Add the name of the task owner, that is, the person who will be responsible for ensuring that the task is completed.</a:t>
            </a: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en-US" dirty="0" smtClean="0"/>
              <a:t>Identify the resources required: Complete</a:t>
            </a:r>
            <a:r>
              <a:rPr lang="en-US" baseline="0" dirty="0" smtClean="0"/>
              <a:t> </a:t>
            </a:r>
            <a:r>
              <a:rPr lang="en-US" sz="1200" kern="1200" dirty="0" smtClean="0">
                <a:solidFill>
                  <a:schemeClr val="tx1"/>
                </a:solidFill>
                <a:effectLst/>
                <a:latin typeface="+mn-lt"/>
                <a:ea typeface="+mn-ea"/>
                <a:cs typeface="+mn-cs"/>
              </a:rPr>
              <a:t>the list of personnel and physical resources required (for example, budget, hardware, software, facilities).</a:t>
            </a:r>
          </a:p>
          <a:p>
            <a:pPr marL="171450" lvl="0" indent="-171450">
              <a:spcBef>
                <a:spcPts val="600"/>
              </a:spcBef>
              <a:buFont typeface="Arial" panose="020B0604020202020204" pitchFamily="34" charset="0"/>
              <a:buChar char="•"/>
            </a:pPr>
            <a:r>
              <a:rPr lang="en-US" sz="1200" kern="1200" dirty="0" smtClean="0">
                <a:solidFill>
                  <a:schemeClr val="tx1"/>
                </a:solidFill>
                <a:effectLst/>
                <a:latin typeface="+mn-lt"/>
                <a:ea typeface="+mn-ea"/>
                <a:cs typeface="+mn-cs"/>
              </a:rPr>
              <a:t>Indicate and update the task status to </a:t>
            </a:r>
            <a:r>
              <a:rPr lang="en-US" sz="1200" i="1" kern="1200" dirty="0" smtClean="0">
                <a:solidFill>
                  <a:schemeClr val="tx1"/>
                </a:solidFill>
                <a:effectLst/>
                <a:latin typeface="+mn-lt"/>
                <a:ea typeface="+mn-ea"/>
                <a:cs typeface="+mn-cs"/>
              </a:rPr>
              <a:t>in progress</a:t>
            </a:r>
            <a:r>
              <a:rPr lang="en-US" sz="1200" kern="1200" dirty="0" smtClean="0">
                <a:solidFill>
                  <a:schemeClr val="tx1"/>
                </a:solidFill>
                <a:effectLst/>
                <a:latin typeface="+mn-lt"/>
                <a:ea typeface="+mn-ea"/>
                <a:cs typeface="+mn-cs"/>
              </a:rPr>
              <a:t> or </a:t>
            </a:r>
            <a:r>
              <a:rPr lang="en-US" sz="1200" i="1" kern="1200" dirty="0" smtClean="0">
                <a:solidFill>
                  <a:schemeClr val="tx1"/>
                </a:solidFill>
                <a:effectLst/>
                <a:latin typeface="+mn-lt"/>
                <a:ea typeface="+mn-ea"/>
                <a:cs typeface="+mn-cs"/>
              </a:rPr>
              <a:t>complete</a:t>
            </a:r>
            <a:r>
              <a:rPr lang="en-US" sz="1200" kern="1200" dirty="0" smtClean="0">
                <a:solidFill>
                  <a:schemeClr val="tx1"/>
                </a:solidFill>
                <a:effectLst/>
                <a:latin typeface="+mn-lt"/>
                <a:ea typeface="+mn-ea"/>
                <a:cs typeface="+mn-cs"/>
              </a:rPr>
              <a:t>. </a:t>
            </a:r>
            <a:r>
              <a:rPr lang="en-US" dirty="0" smtClean="0"/>
              <a:t>For example, some </a:t>
            </a:r>
            <a:r>
              <a:rPr lang="en-US" dirty="0"/>
              <a:t>tasks of phase 1 may already have been completed. </a:t>
            </a:r>
            <a:endParaRPr lang="en-AU" dirty="0"/>
          </a:p>
        </p:txBody>
      </p:sp>
      <p:sp>
        <p:nvSpPr>
          <p:cNvPr id="4" name="Slide Number Placeholder 3"/>
          <p:cNvSpPr>
            <a:spLocks noGrp="1"/>
          </p:cNvSpPr>
          <p:nvPr>
            <p:ph type="sldNum" sz="quarter" idx="10"/>
          </p:nvPr>
        </p:nvSpPr>
        <p:spPr/>
        <p:txBody>
          <a:bodyPr/>
          <a:lstStyle/>
          <a:p>
            <a:fld id="{24E4A8C5-FE95-48D6-9796-DAE80261D394}" type="slidenum">
              <a:rPr lang="en-AU" smtClean="0"/>
              <a:t>95</a:t>
            </a:fld>
            <a:endParaRPr lang="en-AU" dirty="0"/>
          </a:p>
        </p:txBody>
      </p:sp>
    </p:spTree>
    <p:extLst>
      <p:ext uri="{BB962C8B-B14F-4D97-AF65-F5344CB8AC3E}">
        <p14:creationId xmlns:p14="http://schemas.microsoft.com/office/powerpoint/2010/main" val="343584083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AU" i="1" dirty="0" smtClean="0"/>
              <a:t>[Allow approximately</a:t>
            </a:r>
            <a:r>
              <a:rPr lang="en-AU" i="1" baseline="0" dirty="0" smtClean="0"/>
              <a:t> </a:t>
            </a:r>
            <a:r>
              <a:rPr lang="en-AU" b="1" i="1" baseline="0" dirty="0" smtClean="0"/>
              <a:t>15 minutes</a:t>
            </a:r>
            <a:r>
              <a:rPr lang="en-AU" i="1" baseline="0" dirty="0" smtClean="0"/>
              <a:t>.]</a:t>
            </a:r>
          </a:p>
          <a:p>
            <a:pPr marL="0" marR="0" lvl="0" indent="0" algn="l" defTabSz="914400" rtl="0" eaLnBrk="1" fontAlgn="auto" latinLnBrk="0" hangingPunct="1">
              <a:lnSpc>
                <a:spcPct val="100000"/>
              </a:lnSpc>
              <a:spcBef>
                <a:spcPts val="600"/>
              </a:spcBef>
              <a:spcAft>
                <a:spcPts val="1200"/>
              </a:spcAft>
              <a:buClrTx/>
              <a:buSzTx/>
              <a:buFontTx/>
              <a:buNone/>
              <a:tabLst/>
              <a:defRPr/>
            </a:pPr>
            <a:endParaRPr lang="en-AU" i="1" baseline="0" dirty="0" smtClean="0"/>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en-US" sz="1200" i="0" kern="1200" dirty="0" smtClean="0">
                <a:solidFill>
                  <a:schemeClr val="tx1"/>
                </a:solidFill>
                <a:effectLst/>
                <a:latin typeface="+mn-lt"/>
                <a:ea typeface="+mn-ea"/>
                <a:cs typeface="+mn-cs"/>
              </a:rPr>
              <a:t>Discuss in the plenary how the implementation plan</a:t>
            </a:r>
            <a:r>
              <a:rPr lang="en-US" sz="1200" i="0" kern="1200" baseline="0" dirty="0" smtClean="0">
                <a:solidFill>
                  <a:schemeClr val="tx1"/>
                </a:solidFill>
                <a:effectLst/>
                <a:latin typeface="+mn-lt"/>
                <a:ea typeface="+mn-ea"/>
                <a:cs typeface="+mn-cs"/>
              </a:rPr>
              <a:t> will be completed following the training activities. </a:t>
            </a:r>
            <a:r>
              <a:rPr lang="en-US" sz="1200" i="1" kern="1200" baseline="0" dirty="0" smtClean="0">
                <a:solidFill>
                  <a:schemeClr val="tx1"/>
                </a:solidFill>
                <a:effectLst/>
                <a:latin typeface="+mn-lt"/>
                <a:ea typeface="+mn-ea"/>
                <a:cs typeface="+mn-cs"/>
              </a:rPr>
              <a:t>[Make sure </a:t>
            </a:r>
            <a:r>
              <a:rPr lang="en-AU" i="1" baseline="0" dirty="0" smtClean="0"/>
              <a:t>each team member knows which tasks she/he is responsible for and by when the tasks need to be completed.</a:t>
            </a:r>
            <a:r>
              <a:rPr lang="en-AU" i="1" dirty="0" smtClean="0"/>
              <a:t>]</a:t>
            </a: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endParaRPr lang="en-AU" i="1" dirty="0" smtClean="0"/>
          </a:p>
          <a:p>
            <a:pPr marL="171450" indent="-171450">
              <a:spcBef>
                <a:spcPts val="600"/>
              </a:spcBef>
              <a:buFont typeface="Arial" panose="020B0604020202020204" pitchFamily="34" charset="0"/>
              <a:buChar char="•"/>
            </a:pPr>
            <a:r>
              <a:rPr lang="en-US" sz="1200" kern="1200" dirty="0" smtClean="0">
                <a:solidFill>
                  <a:schemeClr val="tx1"/>
                </a:solidFill>
                <a:effectLst/>
                <a:latin typeface="+mn-lt"/>
                <a:ea typeface="+mn-ea"/>
                <a:cs typeface="+mn-cs"/>
              </a:rPr>
              <a:t>It is recommended that the implementation plan is shared with the ANLAS steering committee for information and input.</a:t>
            </a:r>
          </a:p>
          <a:p>
            <a:pPr marL="0" indent="0">
              <a:spcBef>
                <a:spcPts val="600"/>
              </a:spcBef>
              <a:buFont typeface="Arial" panose="020B0604020202020204" pitchFamily="34" charset="0"/>
              <a:buNone/>
            </a:pPr>
            <a:endParaRPr lang="en-US" sz="1200" kern="1200" dirty="0" smtClean="0">
              <a:solidFill>
                <a:schemeClr val="tx1"/>
              </a:solidFill>
              <a:effectLst/>
              <a:latin typeface="+mn-lt"/>
              <a:ea typeface="+mn-ea"/>
              <a:cs typeface="+mn-cs"/>
            </a:endParaRPr>
          </a:p>
          <a:p>
            <a:pPr marL="171450" indent="-171450">
              <a:spcBef>
                <a:spcPts val="600"/>
              </a:spcBef>
              <a:buFont typeface="Arial" panose="020B0604020202020204" pitchFamily="34" charset="0"/>
              <a:buChar char="•"/>
            </a:pPr>
            <a:r>
              <a:rPr lang="en-GB" sz="1200" kern="1200" dirty="0" smtClean="0">
                <a:solidFill>
                  <a:schemeClr val="tx1"/>
                </a:solidFill>
                <a:effectLst/>
                <a:latin typeface="+mn-lt"/>
                <a:ea typeface="+mn-ea"/>
                <a:cs typeface="+mn-cs"/>
              </a:rPr>
              <a:t>The implementation plan should be regularly updated throughout the ANLAS implementation process, to reflect any changes to the implementation plan or status of tasks.</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4E4A8C5-FE95-48D6-9796-DAE80261D394}" type="slidenum">
              <a:rPr lang="en-AU" smtClean="0"/>
              <a:t>96</a:t>
            </a:fld>
            <a:endParaRPr lang="en-AU" dirty="0"/>
          </a:p>
        </p:txBody>
      </p:sp>
    </p:spTree>
    <p:extLst>
      <p:ext uri="{BB962C8B-B14F-4D97-AF65-F5344CB8AC3E}">
        <p14:creationId xmlns:p14="http://schemas.microsoft.com/office/powerpoint/2010/main" val="14894280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i="1" dirty="0" smtClean="0"/>
              <a:t>[The national team training agenda schedules a 20</a:t>
            </a:r>
            <a:r>
              <a:rPr lang="en-AU" b="1" i="1" baseline="0" dirty="0" smtClean="0"/>
              <a:t> minute</a:t>
            </a:r>
            <a:r>
              <a:rPr lang="en-AU" b="1" i="1" dirty="0" smtClean="0"/>
              <a:t> break at this stage. Adapt as needed.]</a:t>
            </a:r>
          </a:p>
          <a:p>
            <a:endParaRPr lang="en-AU" dirty="0"/>
          </a:p>
        </p:txBody>
      </p:sp>
      <p:sp>
        <p:nvSpPr>
          <p:cNvPr id="4" name="Slide Number Placeholder 3"/>
          <p:cNvSpPr>
            <a:spLocks noGrp="1"/>
          </p:cNvSpPr>
          <p:nvPr>
            <p:ph type="sldNum" sz="quarter" idx="10"/>
          </p:nvPr>
        </p:nvSpPr>
        <p:spPr/>
        <p:txBody>
          <a:bodyPr/>
          <a:lstStyle/>
          <a:p>
            <a:fld id="{24E4A8C5-FE95-48D6-9796-DAE80261D394}" type="slidenum">
              <a:rPr lang="en-AU" smtClean="0"/>
              <a:t>97</a:t>
            </a:fld>
            <a:endParaRPr lang="en-AU" dirty="0"/>
          </a:p>
        </p:txBody>
      </p:sp>
    </p:spTree>
    <p:extLst>
      <p:ext uri="{BB962C8B-B14F-4D97-AF65-F5344CB8AC3E}">
        <p14:creationId xmlns:p14="http://schemas.microsoft.com/office/powerpoint/2010/main" val="101716926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1" dirty="0" smtClean="0"/>
              <a:t>[Allow approximately 60 minutes for this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1" dirty="0" smtClean="0"/>
          </a:p>
          <a:p>
            <a:pPr marL="0" marR="0" lvl="0" indent="0" algn="l" defTabSz="914400" rtl="0" eaLnBrk="1" fontAlgn="auto" latinLnBrk="0" hangingPunct="1">
              <a:lnSpc>
                <a:spcPct val="100000"/>
              </a:lnSpc>
              <a:spcBef>
                <a:spcPts val="1200"/>
              </a:spcBef>
              <a:spcAft>
                <a:spcPts val="0"/>
              </a:spcAft>
              <a:buClrTx/>
              <a:buSzTx/>
              <a:buFontTx/>
              <a:buNone/>
              <a:tabLst/>
              <a:defRPr/>
            </a:pPr>
            <a:r>
              <a:rPr lang="en-AU" i="1" dirty="0" smtClean="0"/>
              <a:t>[Form three</a:t>
            </a:r>
            <a:r>
              <a:rPr lang="en-AU" i="1" baseline="0" dirty="0" smtClean="0"/>
              <a:t> groups (or adapt the number of groups as needed). </a:t>
            </a:r>
            <a:r>
              <a:rPr lang="en-AU" sz="1200" i="1" dirty="0" smtClean="0"/>
              <a:t>Allow approximately</a:t>
            </a:r>
            <a:r>
              <a:rPr lang="en-AU" sz="1200" i="1" baseline="0" dirty="0" smtClean="0"/>
              <a:t> </a:t>
            </a:r>
            <a:r>
              <a:rPr lang="en-AU" sz="1200" b="1" i="1" baseline="0" dirty="0" smtClean="0"/>
              <a:t>15 minutes </a:t>
            </a:r>
            <a:r>
              <a:rPr lang="en-AU" sz="1200" i="1" baseline="0" dirty="0" smtClean="0"/>
              <a:t>to form the groups and to review the risks and mitigation strategies template and the guidelines </a:t>
            </a:r>
            <a:r>
              <a:rPr lang="en-US" sz="1200" i="1" dirty="0" smtClean="0"/>
              <a:t>provided in sections 4.1.3d and 4.2.6 in the ANLAS manual</a:t>
            </a:r>
            <a:r>
              <a:rPr lang="en-AU" sz="1200" i="1" baseline="0" dirty="0" smtClean="0"/>
              <a:t>. </a:t>
            </a:r>
            <a:r>
              <a:rPr lang="en-US" sz="1200" i="1" kern="1200" dirty="0" smtClean="0">
                <a:solidFill>
                  <a:schemeClr val="tx1"/>
                </a:solidFill>
                <a:effectLst/>
                <a:latin typeface="+mn-lt"/>
                <a:ea typeface="+mn-ea"/>
                <a:cs typeface="+mn-cs"/>
              </a:rPr>
              <a:t>Continue to complete the </a:t>
            </a:r>
            <a:r>
              <a:rPr lang="en-AU" sz="1200" i="1" baseline="0" dirty="0" smtClean="0"/>
              <a:t>risks and mitigation strategies </a:t>
            </a:r>
            <a:r>
              <a:rPr lang="en-US" sz="1200" i="1" kern="1200" baseline="0" dirty="0" smtClean="0">
                <a:solidFill>
                  <a:schemeClr val="tx1"/>
                </a:solidFill>
                <a:effectLst/>
                <a:latin typeface="+mn-lt"/>
                <a:ea typeface="+mn-ea"/>
                <a:cs typeface="+mn-cs"/>
              </a:rPr>
              <a:t>following the training activities.</a:t>
            </a:r>
            <a:r>
              <a:rPr lang="en-US" sz="1200" i="1" kern="1200" dirty="0" smtClean="0">
                <a:solidFill>
                  <a:schemeClr val="tx1"/>
                </a:solidFill>
                <a:effectLst/>
                <a:latin typeface="+mn-lt"/>
                <a:ea typeface="+mn-ea"/>
                <a:cs typeface="+mn-cs"/>
              </a:rPr>
              <a:t>]</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i="1" dirty="0" smtClean="0"/>
          </a:p>
        </p:txBody>
      </p:sp>
      <p:sp>
        <p:nvSpPr>
          <p:cNvPr id="4" name="Slide Number Placeholder 3"/>
          <p:cNvSpPr>
            <a:spLocks noGrp="1"/>
          </p:cNvSpPr>
          <p:nvPr>
            <p:ph type="sldNum" sz="quarter" idx="10"/>
          </p:nvPr>
        </p:nvSpPr>
        <p:spPr/>
        <p:txBody>
          <a:bodyPr/>
          <a:lstStyle/>
          <a:p>
            <a:fld id="{24E4A8C5-FE95-48D6-9796-DAE80261D394}" type="slidenum">
              <a:rPr lang="en-AU" smtClean="0"/>
              <a:t>98</a:t>
            </a:fld>
            <a:endParaRPr lang="en-AU" dirty="0"/>
          </a:p>
        </p:txBody>
      </p:sp>
    </p:spTree>
    <p:extLst>
      <p:ext uri="{BB962C8B-B14F-4D97-AF65-F5344CB8AC3E}">
        <p14:creationId xmlns:p14="http://schemas.microsoft.com/office/powerpoint/2010/main" val="124880051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1200"/>
              </a:spcAft>
              <a:buClrTx/>
              <a:buSzTx/>
              <a:buFont typeface="Arial" panose="020B0604020202020204" pitchFamily="34" charset="0"/>
              <a:buNone/>
              <a:tabLst/>
              <a:defRPr/>
            </a:pPr>
            <a:r>
              <a:rPr lang="en-AU" i="1" dirty="0" smtClean="0"/>
              <a:t>[Complete</a:t>
            </a:r>
            <a:r>
              <a:rPr lang="en-AU" i="1" baseline="0" dirty="0" smtClean="0"/>
              <a:t> the risks and mitigation strategies template following</a:t>
            </a:r>
            <a:r>
              <a:rPr lang="en-AU" sz="1200" i="1" baseline="0" dirty="0" smtClean="0"/>
              <a:t> the g</a:t>
            </a:r>
            <a:r>
              <a:rPr lang="en-AU" sz="1200" i="1" dirty="0" smtClean="0"/>
              <a:t>uidelines </a:t>
            </a:r>
            <a:r>
              <a:rPr lang="en-US" sz="1200" i="1" kern="1200" dirty="0" smtClean="0">
                <a:solidFill>
                  <a:schemeClr val="tx1"/>
                </a:solidFill>
                <a:effectLst/>
                <a:latin typeface="+mn-lt"/>
                <a:ea typeface="+mn-ea"/>
                <a:cs typeface="+mn-cs"/>
              </a:rPr>
              <a:t>provided in section 4.2.6</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in</a:t>
            </a:r>
            <a:r>
              <a:rPr lang="en-US" sz="1200" i="1" kern="1200" baseline="0" dirty="0" smtClean="0">
                <a:solidFill>
                  <a:schemeClr val="tx1"/>
                </a:solidFill>
                <a:effectLst/>
                <a:latin typeface="+mn-lt"/>
                <a:ea typeface="+mn-ea"/>
                <a:cs typeface="+mn-cs"/>
              </a:rPr>
              <a:t> the ANLAS manual</a:t>
            </a:r>
            <a:r>
              <a:rPr lang="en-US" sz="1200" i="1" kern="1200" dirty="0" smtClean="0">
                <a:solidFill>
                  <a:schemeClr val="tx1"/>
                </a:solidFill>
                <a:effectLst/>
                <a:latin typeface="+mn-lt"/>
                <a:ea typeface="+mn-ea"/>
                <a:cs typeface="+mn-cs"/>
              </a:rPr>
              <a:t>. </a:t>
            </a:r>
            <a:r>
              <a:rPr lang="en-US" sz="1200" b="0" i="1" baseline="0" dirty="0" smtClean="0"/>
              <a:t>Allow approximately </a:t>
            </a:r>
            <a:r>
              <a:rPr lang="en-US" sz="1200" b="1" i="1" baseline="0" dirty="0" smtClean="0"/>
              <a:t>30 minutes</a:t>
            </a:r>
            <a:r>
              <a:rPr lang="en-US" sz="1200" b="0" i="1" baseline="0" dirty="0" smtClean="0"/>
              <a:t>. </a:t>
            </a:r>
            <a:r>
              <a:rPr lang="en-US" sz="1200" i="1" kern="1200" dirty="0" smtClean="0">
                <a:solidFill>
                  <a:schemeClr val="tx1"/>
                </a:solidFill>
                <a:effectLst/>
                <a:latin typeface="+mn-lt"/>
                <a:ea typeface="+mn-ea"/>
                <a:cs typeface="+mn-cs"/>
              </a:rPr>
              <a:t>Continue to complete the </a:t>
            </a:r>
            <a:r>
              <a:rPr lang="en-AU" i="1" baseline="0" dirty="0" smtClean="0"/>
              <a:t>risks and mitigation strategies template </a:t>
            </a:r>
            <a:r>
              <a:rPr lang="en-US" sz="1200" i="1" kern="1200" baseline="0" dirty="0" smtClean="0">
                <a:solidFill>
                  <a:schemeClr val="tx1"/>
                </a:solidFill>
                <a:effectLst/>
                <a:latin typeface="+mn-lt"/>
                <a:ea typeface="+mn-ea"/>
                <a:cs typeface="+mn-cs"/>
              </a:rPr>
              <a:t>following the training activities.</a:t>
            </a:r>
            <a:r>
              <a:rPr lang="en-US" sz="1200" i="1"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600"/>
              </a:spcBef>
              <a:spcAft>
                <a:spcPts val="1200"/>
              </a:spcAft>
              <a:buClrTx/>
              <a:buSzTx/>
              <a:buFont typeface="Arial" panose="020B0604020202020204" pitchFamily="34" charset="0"/>
              <a:buNone/>
              <a:tabLst/>
              <a:defRPr/>
            </a:pPr>
            <a:endParaRPr lang="en-US" sz="1200" i="1" kern="1200" dirty="0" smtClean="0">
              <a:solidFill>
                <a:schemeClr val="tx1"/>
              </a:solidFill>
              <a:effectLst/>
              <a:latin typeface="+mn-lt"/>
              <a:ea typeface="+mn-ea"/>
              <a:cs typeface="+mn-cs"/>
            </a:endParaRPr>
          </a:p>
          <a:p>
            <a:pPr marL="171450" indent="-171450">
              <a:spcBef>
                <a:spcPts val="600"/>
              </a:spcBef>
              <a:buFont typeface="Arial" panose="020B0604020202020204" pitchFamily="34" charset="0"/>
              <a:buChar char="•"/>
            </a:pPr>
            <a:r>
              <a:rPr lang="en-US" sz="1200" dirty="0" smtClean="0"/>
              <a:t>For each phase, each group should identify the</a:t>
            </a:r>
            <a:r>
              <a:rPr lang="en-US" sz="1200" baseline="0" dirty="0" smtClean="0"/>
              <a:t> main </a:t>
            </a:r>
            <a:r>
              <a:rPr lang="en-US" sz="1200" dirty="0" smtClean="0"/>
              <a:t>risks and document these in the risks and mitigation strategies template following the guidelines in section 4.2.6 of</a:t>
            </a:r>
            <a:r>
              <a:rPr lang="en-US" sz="1200" baseline="0" dirty="0" smtClean="0"/>
              <a:t> the ANLAS manual</a:t>
            </a:r>
            <a:r>
              <a:rPr lang="en-US" sz="1200" dirty="0" smtClean="0"/>
              <a:t>.</a:t>
            </a: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Examples of risks and mitigation strategies are provided in the template. These are based on the experiences of the ANLAS pilot countries.</a:t>
            </a: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If these examples are applicable, they can be modified according to the country context. If they are not applicable they should be deleted from the template.</a:t>
            </a:r>
            <a:endParaRPr lang="en-AU" dirty="0" smtClean="0"/>
          </a:p>
        </p:txBody>
      </p:sp>
      <p:sp>
        <p:nvSpPr>
          <p:cNvPr id="4" name="Slide Number Placeholder 3"/>
          <p:cNvSpPr>
            <a:spLocks noGrp="1"/>
          </p:cNvSpPr>
          <p:nvPr>
            <p:ph type="sldNum" sz="quarter" idx="10"/>
          </p:nvPr>
        </p:nvSpPr>
        <p:spPr/>
        <p:txBody>
          <a:bodyPr/>
          <a:lstStyle/>
          <a:p>
            <a:fld id="{24E4A8C5-FE95-48D6-9796-DAE80261D394}" type="slidenum">
              <a:rPr lang="en-AU" smtClean="0"/>
              <a:t>99</a:t>
            </a:fld>
            <a:endParaRPr lang="en-AU" dirty="0"/>
          </a:p>
        </p:txBody>
      </p:sp>
    </p:spTree>
    <p:extLst>
      <p:ext uri="{BB962C8B-B14F-4D97-AF65-F5344CB8AC3E}">
        <p14:creationId xmlns:p14="http://schemas.microsoft.com/office/powerpoint/2010/main" val="35580743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4" name="Picture 1023"/>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50895" y="-642363"/>
            <a:ext cx="8275094" cy="8210220"/>
          </a:xfrm>
          <a:prstGeom prst="rect">
            <a:avLst/>
          </a:prstGeom>
        </p:spPr>
      </p:pic>
      <p:sp>
        <p:nvSpPr>
          <p:cNvPr id="2" name="Title 1"/>
          <p:cNvSpPr>
            <a:spLocks noGrp="1"/>
          </p:cNvSpPr>
          <p:nvPr>
            <p:ph type="ctrTitle" hasCustomPrompt="1"/>
          </p:nvPr>
        </p:nvSpPr>
        <p:spPr>
          <a:xfrm>
            <a:off x="3862320" y="1681923"/>
            <a:ext cx="7424382" cy="2387600"/>
          </a:xfrm>
        </p:spPr>
        <p:txBody>
          <a:bodyPr anchor="b">
            <a:normAutofit/>
          </a:bodyPr>
          <a:lstStyle>
            <a:lvl1pPr algn="ctr">
              <a:defRPr sz="4800">
                <a:solidFill>
                  <a:schemeClr val="bg1"/>
                </a:solidFill>
              </a:defRPr>
            </a:lvl1pPr>
          </a:lstStyle>
          <a:p>
            <a:r>
              <a:rPr lang="en-US" dirty="0"/>
              <a:t>Presentation Heading </a:t>
            </a:r>
            <a:endParaRPr lang="en-AU" dirty="0"/>
          </a:p>
        </p:txBody>
      </p:sp>
      <p:sp>
        <p:nvSpPr>
          <p:cNvPr id="3" name="Subtitle 2"/>
          <p:cNvSpPr>
            <a:spLocks noGrp="1"/>
          </p:cNvSpPr>
          <p:nvPr>
            <p:ph type="subTitle" idx="1" hasCustomPrompt="1"/>
          </p:nvPr>
        </p:nvSpPr>
        <p:spPr>
          <a:xfrm>
            <a:off x="3862320" y="4420903"/>
            <a:ext cx="7424382" cy="778893"/>
          </a:xfrm>
        </p:spPr>
        <p:txBody>
          <a:bodyPr/>
          <a:lstStyle>
            <a:lvl1pPr marL="0" indent="0" algn="ctr">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 </a:t>
            </a:r>
            <a:endParaRPr lang="en-AU" dirty="0"/>
          </a:p>
        </p:txBody>
      </p:sp>
      <p:pic>
        <p:nvPicPr>
          <p:cNvPr id="36" name="Picture 35"/>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358631" y="5950417"/>
            <a:ext cx="928071" cy="37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28367" y="2609668"/>
            <a:ext cx="2099003" cy="14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363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2011669" y="346604"/>
            <a:ext cx="9514586" cy="1325563"/>
          </a:xfrm>
        </p:spPr>
        <p:txBody>
          <a:bodyPr>
            <a:normAutofit/>
          </a:bodyPr>
          <a:lstStyle>
            <a:lvl1pPr>
              <a:defRPr sz="3600"/>
            </a:lvl1pPr>
          </a:lstStyle>
          <a:p>
            <a:r>
              <a:rPr lang="en-US" dirty="0"/>
              <a:t>Click to edit Master title style</a:t>
            </a:r>
            <a:endParaRPr lang="en-AU" dirty="0"/>
          </a:p>
        </p:txBody>
      </p:sp>
      <p:pic>
        <p:nvPicPr>
          <p:cNvPr id="7" name="Picture 6"/>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18704"/>
            <a:ext cx="1273422" cy="1515979"/>
          </a:xfrm>
          <a:prstGeom prst="rect">
            <a:avLst/>
          </a:prstGeom>
        </p:spPr>
      </p:pic>
      <p:pic>
        <p:nvPicPr>
          <p:cNvPr id="8" name="Picture 7"/>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3313" y="418793"/>
            <a:ext cx="821925" cy="978482"/>
          </a:xfrm>
          <a:prstGeom prst="rect">
            <a:avLst/>
          </a:prstGeom>
        </p:spPr>
      </p:pic>
      <p:cxnSp>
        <p:nvCxnSpPr>
          <p:cNvPr id="15" name="Straight Connector 14"/>
          <p:cNvCxnSpPr/>
          <p:nvPr userDrawn="1"/>
        </p:nvCxnSpPr>
        <p:spPr>
          <a:xfrm>
            <a:off x="2011669" y="1672167"/>
            <a:ext cx="10453047"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4455" y="5938735"/>
            <a:ext cx="1189331" cy="7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1136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18704"/>
            <a:ext cx="1273422" cy="1515979"/>
          </a:xfrm>
          <a:prstGeom prst="rect">
            <a:avLst/>
          </a:prstGeom>
        </p:spPr>
      </p:pic>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3313" y="418793"/>
            <a:ext cx="821925" cy="978482"/>
          </a:xfrm>
          <a:prstGeom prst="rect">
            <a:avLst/>
          </a:prstGeom>
        </p:spPr>
      </p:pic>
      <p:pic>
        <p:nvPicPr>
          <p:cNvPr id="4" name="Picture 3"/>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4455" y="5938735"/>
            <a:ext cx="1189331" cy="7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1246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14398"/>
            <a:ext cx="3932237" cy="1600200"/>
          </a:xfrm>
        </p:spPr>
        <p:txBody>
          <a:bodyPr anchor="b"/>
          <a:lstStyle>
            <a:lvl1pPr>
              <a:defRPr sz="3200"/>
            </a:lvl1pPr>
          </a:lstStyle>
          <a:p>
            <a:r>
              <a:rPr lang="en-US" dirty="0"/>
              <a:t>Click to edit Master title style</a:t>
            </a:r>
            <a:endParaRPr lang="en-AU" dirty="0"/>
          </a:p>
        </p:txBody>
      </p:sp>
      <p:sp>
        <p:nvSpPr>
          <p:cNvPr id="3" name="Content Placeholder 2"/>
          <p:cNvSpPr>
            <a:spLocks noGrp="1"/>
          </p:cNvSpPr>
          <p:nvPr>
            <p:ph idx="1"/>
          </p:nvPr>
        </p:nvSpPr>
        <p:spPr>
          <a:xfrm>
            <a:off x="5689827" y="1290662"/>
            <a:ext cx="6172200" cy="4873625"/>
          </a:xfrm>
          <a:ln>
            <a:noFill/>
          </a:ln>
        </p:spPr>
        <p:style>
          <a:lnRef idx="2">
            <a:schemeClr val="accent2"/>
          </a:lnRef>
          <a:fillRef idx="1">
            <a:schemeClr val="lt1"/>
          </a:fillRef>
          <a:effectRef idx="0">
            <a:schemeClr val="accent2"/>
          </a:effectRef>
          <a:fontRef idx="none"/>
        </p:style>
        <p:txBody>
          <a:bodyPr/>
          <a:lstStyle>
            <a:lvl1pPr marL="0" indent="0">
              <a:buNone/>
              <a:defRPr sz="2400"/>
            </a:lvl1pPr>
            <a:lvl2pPr>
              <a:defRPr sz="22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p:cNvSpPr>
            <a:spLocks noGrp="1"/>
          </p:cNvSpPr>
          <p:nvPr>
            <p:ph type="body" sz="half" idx="2"/>
          </p:nvPr>
        </p:nvSpPr>
        <p:spPr>
          <a:xfrm>
            <a:off x="839788" y="273117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18704"/>
            <a:ext cx="1273422" cy="1515979"/>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3313" y="418793"/>
            <a:ext cx="821925" cy="978482"/>
          </a:xfrm>
          <a:prstGeom prst="rect">
            <a:avLst/>
          </a:prstGeom>
        </p:spPr>
      </p:pic>
      <p:cxnSp>
        <p:nvCxnSpPr>
          <p:cNvPr id="10" name="Straight Connector 9"/>
          <p:cNvCxnSpPr/>
          <p:nvPr userDrawn="1"/>
        </p:nvCxnSpPr>
        <p:spPr>
          <a:xfrm>
            <a:off x="-3323414" y="2595478"/>
            <a:ext cx="8173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5197642" y="1488572"/>
            <a:ext cx="0" cy="4155658"/>
          </a:xfrm>
          <a:prstGeom prst="line">
            <a:avLst/>
          </a:prstGeom>
        </p:spPr>
        <p:style>
          <a:lnRef idx="1">
            <a:schemeClr val="dk1"/>
          </a:lnRef>
          <a:fillRef idx="0">
            <a:schemeClr val="dk1"/>
          </a:fillRef>
          <a:effectRef idx="0">
            <a:schemeClr val="dk1"/>
          </a:effectRef>
          <a:fontRef idx="minor">
            <a:schemeClr val="tx1"/>
          </a:fontRef>
        </p:style>
      </p:cxnSp>
      <p:pic>
        <p:nvPicPr>
          <p:cNvPr id="12" name="Picture 1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4455" y="5938735"/>
            <a:ext cx="1189331" cy="7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052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839788" y="2731168"/>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itle 1"/>
          <p:cNvSpPr>
            <a:spLocks noGrp="1"/>
          </p:cNvSpPr>
          <p:nvPr>
            <p:ph type="title"/>
          </p:nvPr>
        </p:nvSpPr>
        <p:spPr>
          <a:xfrm>
            <a:off x="839788" y="914398"/>
            <a:ext cx="3932237" cy="1600200"/>
          </a:xfrm>
        </p:spPr>
        <p:txBody>
          <a:bodyPr anchor="b"/>
          <a:lstStyle>
            <a:lvl1pPr>
              <a:defRPr sz="3200"/>
            </a:lvl1pPr>
          </a:lstStyle>
          <a:p>
            <a:r>
              <a:rPr lang="en-US" dirty="0"/>
              <a:t>Click to edit Master title style</a:t>
            </a:r>
            <a:endParaRPr lang="en-AU"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18704"/>
            <a:ext cx="1273422" cy="1515979"/>
          </a:xfrm>
          <a:prstGeom prst="rect">
            <a:avLst/>
          </a:prstGeom>
        </p:spPr>
      </p:pic>
      <p:pic>
        <p:nvPicPr>
          <p:cNvPr id="10" name="Picture 9"/>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3313" y="418793"/>
            <a:ext cx="821925" cy="978482"/>
          </a:xfrm>
          <a:prstGeom prst="rect">
            <a:avLst/>
          </a:prstGeom>
        </p:spPr>
      </p:pic>
      <p:cxnSp>
        <p:nvCxnSpPr>
          <p:cNvPr id="11" name="Straight Connector 10"/>
          <p:cNvCxnSpPr/>
          <p:nvPr userDrawn="1"/>
        </p:nvCxnSpPr>
        <p:spPr>
          <a:xfrm>
            <a:off x="-3323414" y="2595478"/>
            <a:ext cx="8173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4455" y="5938735"/>
            <a:ext cx="1189331" cy="7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323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85238" y="-664864"/>
            <a:ext cx="8275094" cy="8210220"/>
          </a:xfrm>
          <a:prstGeom prst="rect">
            <a:avLst/>
          </a:prstGeom>
        </p:spPr>
      </p:pic>
      <p:sp>
        <p:nvSpPr>
          <p:cNvPr id="8" name="Title 1"/>
          <p:cNvSpPr>
            <a:spLocks noGrp="1"/>
          </p:cNvSpPr>
          <p:nvPr>
            <p:ph type="ctrTitle" hasCustomPrompt="1"/>
          </p:nvPr>
        </p:nvSpPr>
        <p:spPr>
          <a:xfrm>
            <a:off x="2191599" y="1397275"/>
            <a:ext cx="7424382" cy="2387600"/>
          </a:xfrm>
        </p:spPr>
        <p:txBody>
          <a:bodyPr anchor="b">
            <a:normAutofit/>
          </a:bodyPr>
          <a:lstStyle>
            <a:lvl1pPr algn="ctr">
              <a:defRPr sz="4800">
                <a:solidFill>
                  <a:schemeClr val="bg1"/>
                </a:solidFill>
              </a:defRPr>
            </a:lvl1pPr>
          </a:lstStyle>
          <a:p>
            <a:r>
              <a:rPr lang="en-US" dirty="0"/>
              <a:t>Presentation Finale </a:t>
            </a:r>
            <a:endParaRPr lang="en-AU" dirty="0"/>
          </a:p>
        </p:txBody>
      </p:sp>
      <p:pic>
        <p:nvPicPr>
          <p:cNvPr id="9" name="Picture 8"/>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3883" y="5683180"/>
            <a:ext cx="1420783" cy="92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682257" y="6146318"/>
            <a:ext cx="816050" cy="268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4538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378870" y="885448"/>
            <a:ext cx="6730916" cy="2852737"/>
          </a:xfrm>
        </p:spPr>
        <p:txBody>
          <a:bodyPr anchor="b">
            <a:normAutofit/>
          </a:bodyPr>
          <a:lstStyle>
            <a:lvl1pPr>
              <a:defRPr sz="5400">
                <a:solidFill>
                  <a:schemeClr val="tx1">
                    <a:lumMod val="95000"/>
                    <a:lumOff val="5000"/>
                  </a:schemeClr>
                </a:solidFill>
              </a:defRPr>
            </a:lvl1pPr>
          </a:lstStyle>
          <a:p>
            <a:r>
              <a:rPr lang="en-US" dirty="0"/>
              <a:t>Click to edit Master title style</a:t>
            </a:r>
            <a:endParaRPr lang="en-AU" dirty="0"/>
          </a:p>
        </p:txBody>
      </p:sp>
      <p:sp>
        <p:nvSpPr>
          <p:cNvPr id="3" name="Text Placeholder 2"/>
          <p:cNvSpPr>
            <a:spLocks noGrp="1"/>
          </p:cNvSpPr>
          <p:nvPr>
            <p:ph type="body" idx="1"/>
          </p:nvPr>
        </p:nvSpPr>
        <p:spPr>
          <a:xfrm>
            <a:off x="4378870" y="4266326"/>
            <a:ext cx="6730916"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30" name="Picture 29"/>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6580" y="-281862"/>
            <a:ext cx="5505450" cy="6048375"/>
          </a:xfrm>
          <a:prstGeom prst="rect">
            <a:avLst/>
          </a:prstGeom>
        </p:spPr>
      </p:pic>
      <p:cxnSp>
        <p:nvCxnSpPr>
          <p:cNvPr id="23" name="Straight Connector 22"/>
          <p:cNvCxnSpPr/>
          <p:nvPr userDrawn="1"/>
        </p:nvCxnSpPr>
        <p:spPr>
          <a:xfrm>
            <a:off x="3657602" y="4020971"/>
            <a:ext cx="8173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4455" y="5938735"/>
            <a:ext cx="1189331" cy="7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437807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4_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378870" y="885448"/>
            <a:ext cx="6730916" cy="2852737"/>
          </a:xfrm>
        </p:spPr>
        <p:txBody>
          <a:bodyPr anchor="b">
            <a:normAutofit/>
          </a:bodyPr>
          <a:lstStyle>
            <a:lvl1pPr>
              <a:defRPr sz="5400">
                <a:solidFill>
                  <a:schemeClr val="tx1">
                    <a:lumMod val="95000"/>
                    <a:lumOff val="5000"/>
                  </a:schemeClr>
                </a:solidFill>
              </a:defRPr>
            </a:lvl1pPr>
          </a:lstStyle>
          <a:p>
            <a:r>
              <a:rPr lang="en-US" dirty="0"/>
              <a:t>Click to edit Master title style</a:t>
            </a:r>
            <a:endParaRPr lang="en-AU" dirty="0"/>
          </a:p>
        </p:txBody>
      </p:sp>
      <p:sp>
        <p:nvSpPr>
          <p:cNvPr id="3" name="Text Placeholder 2"/>
          <p:cNvSpPr>
            <a:spLocks noGrp="1"/>
          </p:cNvSpPr>
          <p:nvPr>
            <p:ph type="body" idx="1"/>
          </p:nvPr>
        </p:nvSpPr>
        <p:spPr>
          <a:xfrm>
            <a:off x="4378870" y="4266326"/>
            <a:ext cx="6730916"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4" name="Picture 3"/>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8187" y="-252786"/>
            <a:ext cx="5476875" cy="6067425"/>
          </a:xfrm>
          <a:prstGeom prst="rect">
            <a:avLst/>
          </a:prstGeom>
        </p:spPr>
      </p:pic>
      <p:cxnSp>
        <p:nvCxnSpPr>
          <p:cNvPr id="23" name="Straight Connector 22"/>
          <p:cNvCxnSpPr/>
          <p:nvPr userDrawn="1"/>
        </p:nvCxnSpPr>
        <p:spPr>
          <a:xfrm>
            <a:off x="3657602" y="4020971"/>
            <a:ext cx="8173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4455" y="5938735"/>
            <a:ext cx="1189331" cy="7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690503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378870" y="885448"/>
            <a:ext cx="6730916" cy="2852737"/>
          </a:xfrm>
        </p:spPr>
        <p:txBody>
          <a:bodyPr anchor="b">
            <a:normAutofit/>
          </a:bodyPr>
          <a:lstStyle>
            <a:lvl1pPr>
              <a:defRPr sz="5400">
                <a:solidFill>
                  <a:schemeClr val="tx1">
                    <a:lumMod val="95000"/>
                    <a:lumOff val="5000"/>
                  </a:schemeClr>
                </a:solidFill>
              </a:defRPr>
            </a:lvl1pPr>
          </a:lstStyle>
          <a:p>
            <a:r>
              <a:rPr lang="en-US" dirty="0"/>
              <a:t>Click to edit Master title style</a:t>
            </a:r>
            <a:endParaRPr lang="en-AU" dirty="0"/>
          </a:p>
        </p:txBody>
      </p:sp>
      <p:sp>
        <p:nvSpPr>
          <p:cNvPr id="3" name="Text Placeholder 2"/>
          <p:cNvSpPr>
            <a:spLocks noGrp="1"/>
          </p:cNvSpPr>
          <p:nvPr>
            <p:ph type="body" idx="1"/>
          </p:nvPr>
        </p:nvSpPr>
        <p:spPr>
          <a:xfrm>
            <a:off x="4378870" y="4266326"/>
            <a:ext cx="6730916"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4" name="Picture 3"/>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4820" y="-303050"/>
            <a:ext cx="5486400" cy="6096000"/>
          </a:xfrm>
          <a:prstGeom prst="rect">
            <a:avLst/>
          </a:prstGeom>
        </p:spPr>
      </p:pic>
      <p:cxnSp>
        <p:nvCxnSpPr>
          <p:cNvPr id="23" name="Straight Connector 22"/>
          <p:cNvCxnSpPr/>
          <p:nvPr userDrawn="1"/>
        </p:nvCxnSpPr>
        <p:spPr>
          <a:xfrm>
            <a:off x="3657602" y="4020971"/>
            <a:ext cx="8173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4455" y="5938735"/>
            <a:ext cx="1189331" cy="7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221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378870" y="885448"/>
            <a:ext cx="6730916" cy="2852737"/>
          </a:xfrm>
        </p:spPr>
        <p:txBody>
          <a:bodyPr anchor="b">
            <a:normAutofit/>
          </a:bodyPr>
          <a:lstStyle>
            <a:lvl1pPr>
              <a:defRPr sz="5400">
                <a:solidFill>
                  <a:schemeClr val="tx1">
                    <a:lumMod val="95000"/>
                    <a:lumOff val="5000"/>
                  </a:schemeClr>
                </a:solidFill>
              </a:defRPr>
            </a:lvl1pPr>
          </a:lstStyle>
          <a:p>
            <a:r>
              <a:rPr lang="en-US" dirty="0"/>
              <a:t>Click to edit Master title style</a:t>
            </a:r>
            <a:endParaRPr lang="en-AU" dirty="0"/>
          </a:p>
        </p:txBody>
      </p:sp>
      <p:sp>
        <p:nvSpPr>
          <p:cNvPr id="3" name="Text Placeholder 2"/>
          <p:cNvSpPr>
            <a:spLocks noGrp="1"/>
          </p:cNvSpPr>
          <p:nvPr>
            <p:ph type="body" idx="1"/>
          </p:nvPr>
        </p:nvSpPr>
        <p:spPr>
          <a:xfrm>
            <a:off x="4378870" y="4266326"/>
            <a:ext cx="6730916"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5" name="Picture 4"/>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4054" y="-276348"/>
            <a:ext cx="5429250" cy="6115050"/>
          </a:xfrm>
          <a:prstGeom prst="rect">
            <a:avLst/>
          </a:prstGeom>
        </p:spPr>
      </p:pic>
      <p:cxnSp>
        <p:nvCxnSpPr>
          <p:cNvPr id="23" name="Straight Connector 22"/>
          <p:cNvCxnSpPr/>
          <p:nvPr userDrawn="1"/>
        </p:nvCxnSpPr>
        <p:spPr>
          <a:xfrm>
            <a:off x="3657602" y="4020971"/>
            <a:ext cx="8173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4455" y="5938735"/>
            <a:ext cx="1189331" cy="7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313963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5_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378870" y="885448"/>
            <a:ext cx="6730916" cy="2852737"/>
          </a:xfrm>
        </p:spPr>
        <p:txBody>
          <a:bodyPr anchor="b">
            <a:normAutofit/>
          </a:bodyPr>
          <a:lstStyle>
            <a:lvl1pPr>
              <a:defRPr sz="5400">
                <a:solidFill>
                  <a:schemeClr val="tx1">
                    <a:lumMod val="95000"/>
                    <a:lumOff val="5000"/>
                  </a:schemeClr>
                </a:solidFill>
              </a:defRPr>
            </a:lvl1pPr>
          </a:lstStyle>
          <a:p>
            <a:r>
              <a:rPr lang="en-US" dirty="0"/>
              <a:t>Click to edit Master title style</a:t>
            </a:r>
            <a:endParaRPr lang="en-AU" dirty="0"/>
          </a:p>
        </p:txBody>
      </p:sp>
      <p:sp>
        <p:nvSpPr>
          <p:cNvPr id="3" name="Text Placeholder 2"/>
          <p:cNvSpPr>
            <a:spLocks noGrp="1"/>
          </p:cNvSpPr>
          <p:nvPr>
            <p:ph type="body" idx="1"/>
          </p:nvPr>
        </p:nvSpPr>
        <p:spPr>
          <a:xfrm>
            <a:off x="4378870" y="4266326"/>
            <a:ext cx="6730916"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4" name="Picture 3"/>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1330" y="-300912"/>
            <a:ext cx="5410200" cy="6067425"/>
          </a:xfrm>
          <a:prstGeom prst="rect">
            <a:avLst/>
          </a:prstGeom>
        </p:spPr>
      </p:pic>
      <p:cxnSp>
        <p:nvCxnSpPr>
          <p:cNvPr id="23" name="Straight Connector 22"/>
          <p:cNvCxnSpPr/>
          <p:nvPr userDrawn="1"/>
        </p:nvCxnSpPr>
        <p:spPr>
          <a:xfrm>
            <a:off x="3657602" y="4020971"/>
            <a:ext cx="8173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4455" y="5938735"/>
            <a:ext cx="1189331" cy="7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093907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2_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378870" y="885448"/>
            <a:ext cx="6730916" cy="2852737"/>
          </a:xfrm>
        </p:spPr>
        <p:txBody>
          <a:bodyPr anchor="b">
            <a:normAutofit/>
          </a:bodyPr>
          <a:lstStyle>
            <a:lvl1pPr>
              <a:defRPr sz="5400">
                <a:solidFill>
                  <a:schemeClr val="tx1">
                    <a:lumMod val="95000"/>
                    <a:lumOff val="5000"/>
                  </a:schemeClr>
                </a:solidFill>
              </a:defRPr>
            </a:lvl1pPr>
          </a:lstStyle>
          <a:p>
            <a:r>
              <a:rPr lang="en-US" dirty="0"/>
              <a:t>Click to edit Master title style</a:t>
            </a:r>
            <a:endParaRPr lang="en-AU" dirty="0"/>
          </a:p>
        </p:txBody>
      </p:sp>
      <p:sp>
        <p:nvSpPr>
          <p:cNvPr id="3" name="Text Placeholder 2"/>
          <p:cNvSpPr>
            <a:spLocks noGrp="1"/>
          </p:cNvSpPr>
          <p:nvPr>
            <p:ph type="body" idx="1"/>
          </p:nvPr>
        </p:nvSpPr>
        <p:spPr>
          <a:xfrm>
            <a:off x="4378870" y="4266326"/>
            <a:ext cx="6730916"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4" name="Picture 3"/>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9430" y="-291387"/>
            <a:ext cx="5448300" cy="6057900"/>
          </a:xfrm>
          <a:prstGeom prst="rect">
            <a:avLst/>
          </a:prstGeom>
        </p:spPr>
      </p:pic>
      <p:cxnSp>
        <p:nvCxnSpPr>
          <p:cNvPr id="23" name="Straight Connector 22"/>
          <p:cNvCxnSpPr/>
          <p:nvPr userDrawn="1"/>
        </p:nvCxnSpPr>
        <p:spPr>
          <a:xfrm>
            <a:off x="3657602" y="4020971"/>
            <a:ext cx="8173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4455" y="5938735"/>
            <a:ext cx="1189331" cy="7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405700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05263" y="365124"/>
            <a:ext cx="9348537" cy="1325563"/>
          </a:xfrm>
        </p:spPr>
        <p:txBody>
          <a:bodyPr>
            <a:normAutofit/>
          </a:bodyPr>
          <a:lstStyle>
            <a:lvl1pPr>
              <a:defRPr sz="3600"/>
            </a:lvl1pPr>
          </a:lstStyle>
          <a:p>
            <a:r>
              <a:rPr lang="en-US" dirty="0"/>
              <a:t>Click to edit Master title style</a:t>
            </a:r>
            <a:endParaRPr lang="en-AU" dirty="0"/>
          </a:p>
        </p:txBody>
      </p:sp>
      <p:sp>
        <p:nvSpPr>
          <p:cNvPr id="3" name="Content Placeholder 2"/>
          <p:cNvSpPr>
            <a:spLocks noGrp="1"/>
          </p:cNvSpPr>
          <p:nvPr>
            <p:ph idx="1"/>
          </p:nvPr>
        </p:nvSpPr>
        <p:spPr>
          <a:xfrm>
            <a:off x="2005263" y="2213811"/>
            <a:ext cx="9348537" cy="39631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10" name="Picture 9"/>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18704"/>
            <a:ext cx="1273422" cy="1515979"/>
          </a:xfrm>
          <a:prstGeom prst="rect">
            <a:avLst/>
          </a:prstGeom>
        </p:spPr>
      </p:pic>
      <p:pic>
        <p:nvPicPr>
          <p:cNvPr id="11" name="Picture 10"/>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3313" y="418793"/>
            <a:ext cx="821925" cy="978482"/>
          </a:xfrm>
          <a:prstGeom prst="rect">
            <a:avLst/>
          </a:prstGeom>
        </p:spPr>
      </p:pic>
      <p:cxnSp>
        <p:nvCxnSpPr>
          <p:cNvPr id="16" name="Straight Connector 15"/>
          <p:cNvCxnSpPr/>
          <p:nvPr userDrawn="1"/>
        </p:nvCxnSpPr>
        <p:spPr>
          <a:xfrm>
            <a:off x="2011669" y="1672167"/>
            <a:ext cx="10453047"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64455" y="5938735"/>
            <a:ext cx="1189331" cy="7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6250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11669" y="346604"/>
            <a:ext cx="9514586" cy="1325563"/>
          </a:xfrm>
        </p:spPr>
        <p:txBody>
          <a:bodyPr>
            <a:normAutofit/>
          </a:bodyPr>
          <a:lstStyle>
            <a:lvl1pPr>
              <a:defRPr sz="3600"/>
            </a:lvl1pPr>
          </a:lstStyle>
          <a:p>
            <a:r>
              <a:rPr lang="en-US" dirty="0"/>
              <a:t>Click to edit Master title style</a:t>
            </a:r>
            <a:endParaRPr lang="en-AU" dirty="0"/>
          </a:p>
        </p:txBody>
      </p:sp>
      <p:sp>
        <p:nvSpPr>
          <p:cNvPr id="3" name="Content Placeholder 2"/>
          <p:cNvSpPr>
            <a:spLocks noGrp="1"/>
          </p:cNvSpPr>
          <p:nvPr>
            <p:ph sz="half" idx="1"/>
          </p:nvPr>
        </p:nvSpPr>
        <p:spPr>
          <a:xfrm>
            <a:off x="763312" y="1994067"/>
            <a:ext cx="513216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6400800" y="1994067"/>
            <a:ext cx="512545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8" name="Picture 7"/>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18704"/>
            <a:ext cx="1273422" cy="1515979"/>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3313" y="418793"/>
            <a:ext cx="821925" cy="978482"/>
          </a:xfrm>
          <a:prstGeom prst="rect">
            <a:avLst/>
          </a:prstGeom>
        </p:spPr>
      </p:pic>
      <p:cxnSp>
        <p:nvCxnSpPr>
          <p:cNvPr id="11" name="Straight Connector 10"/>
          <p:cNvCxnSpPr/>
          <p:nvPr userDrawn="1"/>
        </p:nvCxnSpPr>
        <p:spPr>
          <a:xfrm>
            <a:off x="2011669" y="1672167"/>
            <a:ext cx="10453047"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a:off x="6136105" y="2189747"/>
            <a:ext cx="0" cy="4155658"/>
          </a:xfrm>
          <a:prstGeom prst="line">
            <a:avLst/>
          </a:prstGeom>
        </p:spPr>
        <p:style>
          <a:lnRef idx="1">
            <a:schemeClr val="dk1"/>
          </a:lnRef>
          <a:fillRef idx="0">
            <a:schemeClr val="dk1"/>
          </a:fillRef>
          <a:effectRef idx="0">
            <a:schemeClr val="dk1"/>
          </a:effectRef>
          <a:fontRef idx="minor">
            <a:schemeClr val="tx1"/>
          </a:fontRef>
        </p:style>
      </p:cxnSp>
      <p:pic>
        <p:nvPicPr>
          <p:cNvPr id="10" name="Picture 9"/>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4455" y="5938735"/>
            <a:ext cx="1189331" cy="7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4056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DC4A64-6284-44D1-9AF8-03920C75FB4A}" type="datetimeFigureOut">
              <a:rPr lang="en-AU" smtClean="0"/>
              <a:t>16/10/2019</a:t>
            </a:fld>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027EF-509A-4761-AEF3-51EE6BB32511}" type="slidenum">
              <a:rPr lang="en-AU" smtClean="0"/>
              <a:t>‹#›</a:t>
            </a:fld>
            <a:endParaRPr lang="en-AU" dirty="0"/>
          </a:p>
        </p:txBody>
      </p:sp>
    </p:spTree>
    <p:extLst>
      <p:ext uri="{BB962C8B-B14F-4D97-AF65-F5344CB8AC3E}">
        <p14:creationId xmlns:p14="http://schemas.microsoft.com/office/powerpoint/2010/main" val="126951846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3" r:id="rId3"/>
    <p:sldLayoutId id="2147483660" r:id="rId4"/>
    <p:sldLayoutId id="2147483662" r:id="rId5"/>
    <p:sldLayoutId id="2147483664" r:id="rId6"/>
    <p:sldLayoutId id="2147483661" r:id="rId7"/>
    <p:sldLayoutId id="2147483650" r:id="rId8"/>
    <p:sldLayoutId id="2147483652" r:id="rId9"/>
    <p:sldLayoutId id="2147483654" r:id="rId10"/>
    <p:sldLayoutId id="2147483655" r:id="rId11"/>
    <p:sldLayoutId id="2147483656" r:id="rId12"/>
    <p:sldLayoutId id="2147483657"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3" Type="http://schemas.openxmlformats.org/officeDocument/2006/relationships/hyperlink" Target="https://www.globalpartnership.org/content/how-gpe-works-partner-countries" TargetMode="External"/><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s://www.globalpartnership.org/"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1.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2.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3.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3862320" y="2219937"/>
            <a:ext cx="7424382" cy="2200966"/>
          </a:xfrm>
        </p:spPr>
        <p:txBody>
          <a:bodyPr/>
          <a:lstStyle/>
          <a:p>
            <a:r>
              <a:rPr lang="en-US" dirty="0" smtClean="0"/>
              <a:t>National team training</a:t>
            </a:r>
            <a:endParaRPr lang="en-US" dirty="0"/>
          </a:p>
        </p:txBody>
      </p:sp>
      <p:sp>
        <p:nvSpPr>
          <p:cNvPr id="8" name="Subtitle 2"/>
          <p:cNvSpPr>
            <a:spLocks noGrp="1"/>
          </p:cNvSpPr>
          <p:nvPr>
            <p:ph type="subTitle" idx="1"/>
          </p:nvPr>
        </p:nvSpPr>
        <p:spPr>
          <a:xfrm>
            <a:off x="3862320" y="4738955"/>
            <a:ext cx="7424382" cy="1516759"/>
          </a:xfrm>
        </p:spPr>
        <p:txBody>
          <a:bodyPr>
            <a:normAutofit/>
          </a:bodyPr>
          <a:lstStyle/>
          <a:p>
            <a:r>
              <a:rPr lang="en-US" sz="2800" dirty="0" smtClean="0"/>
              <a:t>&lt;Facilitator(s)&gt;</a:t>
            </a:r>
            <a:endParaRPr lang="en-US" sz="2800" dirty="0"/>
          </a:p>
          <a:p>
            <a:r>
              <a:rPr lang="en-US" sz="2800" dirty="0"/>
              <a:t>&lt;</a:t>
            </a:r>
            <a:r>
              <a:rPr lang="en-US" sz="2800" dirty="0" smtClean="0"/>
              <a:t>Date(s)&gt;</a:t>
            </a:r>
            <a:endParaRPr lang="en-US" sz="2800" dirty="0"/>
          </a:p>
        </p:txBody>
      </p:sp>
      <p:sp>
        <p:nvSpPr>
          <p:cNvPr id="10" name="TextBox 9"/>
          <p:cNvSpPr txBox="1"/>
          <p:nvPr/>
        </p:nvSpPr>
        <p:spPr>
          <a:xfrm>
            <a:off x="4399722" y="2230376"/>
            <a:ext cx="6546573" cy="1477328"/>
          </a:xfrm>
          <a:prstGeom prst="rect">
            <a:avLst/>
          </a:prstGeom>
          <a:noFill/>
        </p:spPr>
        <p:txBody>
          <a:bodyPr wrap="square" rtlCol="0">
            <a:spAutoFit/>
          </a:bodyPr>
          <a:lstStyle/>
          <a:p>
            <a:pPr algn="ctr"/>
            <a:r>
              <a:rPr lang="en-US" sz="3600" dirty="0">
                <a:solidFill>
                  <a:schemeClr val="bg1"/>
                </a:solidFill>
                <a:latin typeface="+mj-lt"/>
                <a:ea typeface="+mj-ea"/>
                <a:cs typeface="+mj-cs"/>
              </a:rPr>
              <a:t>Analysis of National Learning Assessment Systems [ANLAS]</a:t>
            </a:r>
          </a:p>
          <a:p>
            <a:pPr algn="ctr"/>
            <a:endParaRPr lang="en-US" dirty="0"/>
          </a:p>
        </p:txBody>
      </p:sp>
    </p:spTree>
    <p:extLst>
      <p:ext uri="{BB962C8B-B14F-4D97-AF65-F5344CB8AC3E}">
        <p14:creationId xmlns:p14="http://schemas.microsoft.com/office/powerpoint/2010/main" val="4289182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Quality of an assessment system</a:t>
            </a:r>
            <a:endParaRPr lang="en-AU" dirty="0"/>
          </a:p>
        </p:txBody>
      </p:sp>
      <p:sp>
        <p:nvSpPr>
          <p:cNvPr id="3" name="Content Placeholder 2"/>
          <p:cNvSpPr>
            <a:spLocks noGrp="1"/>
          </p:cNvSpPr>
          <p:nvPr>
            <p:ph idx="1"/>
          </p:nvPr>
        </p:nvSpPr>
        <p:spPr>
          <a:xfrm>
            <a:off x="1573968" y="1988958"/>
            <a:ext cx="9779832" cy="3994747"/>
          </a:xfrm>
        </p:spPr>
        <p:txBody>
          <a:bodyPr>
            <a:noAutofit/>
          </a:bodyPr>
          <a:lstStyle/>
          <a:p>
            <a:pPr marL="0" indent="0">
              <a:spcBef>
                <a:spcPts val="1200"/>
              </a:spcBef>
              <a:buNone/>
            </a:pPr>
            <a:r>
              <a:rPr lang="en-US" dirty="0" smtClean="0"/>
              <a:t>Determined </a:t>
            </a:r>
            <a:r>
              <a:rPr lang="en-US" dirty="0"/>
              <a:t>by:</a:t>
            </a:r>
          </a:p>
          <a:p>
            <a:pPr marL="715963" lvl="1" indent="-258763">
              <a:spcBef>
                <a:spcPts val="1200"/>
              </a:spcBef>
            </a:pPr>
            <a:r>
              <a:rPr lang="en-US" sz="2800" dirty="0"/>
              <a:t>the quality of each single element (e.g., the policies, practices, structures, organizations and tools of the system)</a:t>
            </a:r>
          </a:p>
          <a:p>
            <a:pPr marL="715963" lvl="1" indent="-258763">
              <a:spcBef>
                <a:spcPts val="1200"/>
              </a:spcBef>
            </a:pPr>
            <a:r>
              <a:rPr lang="en-US" sz="2800" dirty="0"/>
              <a:t>their combined quality – through the linkages and interactions between </a:t>
            </a:r>
            <a:r>
              <a:rPr lang="en-US" sz="2800" dirty="0" smtClean="0"/>
              <a:t>them.</a:t>
            </a:r>
          </a:p>
        </p:txBody>
      </p:sp>
      <p:sp>
        <p:nvSpPr>
          <p:cNvPr id="4" name="TextBox 3"/>
          <p:cNvSpPr txBox="1"/>
          <p:nvPr/>
        </p:nvSpPr>
        <p:spPr>
          <a:xfrm>
            <a:off x="4984955" y="6164826"/>
            <a:ext cx="6710516" cy="369332"/>
          </a:xfrm>
          <a:prstGeom prst="rect">
            <a:avLst/>
          </a:prstGeom>
          <a:noFill/>
        </p:spPr>
        <p:txBody>
          <a:bodyPr wrap="square" rtlCol="0">
            <a:spAutoFit/>
          </a:bodyPr>
          <a:lstStyle/>
          <a:p>
            <a:pPr algn="r"/>
            <a:r>
              <a:rPr lang="en-US" dirty="0" smtClean="0"/>
              <a:t>(Clarke 2012)</a:t>
            </a:r>
            <a:endParaRPr lang="en-US" dirty="0"/>
          </a:p>
        </p:txBody>
      </p:sp>
    </p:spTree>
    <p:extLst>
      <p:ext uri="{BB962C8B-B14F-4D97-AF65-F5344CB8AC3E}">
        <p14:creationId xmlns:p14="http://schemas.microsoft.com/office/powerpoint/2010/main" val="170723808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solidFill>
                  <a:srgbClr val="784194"/>
                </a:solidFill>
              </a:rPr>
              <a:t>PA 4:</a:t>
            </a:r>
            <a:r>
              <a:rPr lang="en-AU" dirty="0"/>
              <a:t> </a:t>
            </a:r>
            <a:r>
              <a:rPr lang="en-US" dirty="0">
                <a:solidFill>
                  <a:srgbClr val="784194"/>
                </a:solidFill>
              </a:rPr>
              <a:t>Identifying risks and mitigation strategies </a:t>
            </a:r>
            <a:r>
              <a:rPr lang="en-US" dirty="0" smtClean="0">
                <a:solidFill>
                  <a:srgbClr val="784194"/>
                </a:solidFill>
              </a:rPr>
              <a:t>(3)</a:t>
            </a:r>
            <a:endParaRPr lang="en-AU" dirty="0"/>
          </a:p>
        </p:txBody>
      </p:sp>
      <p:sp>
        <p:nvSpPr>
          <p:cNvPr id="6" name="Content Placeholder 5"/>
          <p:cNvSpPr>
            <a:spLocks noGrp="1"/>
          </p:cNvSpPr>
          <p:nvPr>
            <p:ph idx="1"/>
          </p:nvPr>
        </p:nvSpPr>
        <p:spPr>
          <a:xfrm>
            <a:off x="2005263" y="2220685"/>
            <a:ext cx="9348537" cy="4247021"/>
          </a:xfrm>
        </p:spPr>
        <p:txBody>
          <a:bodyPr>
            <a:normAutofit/>
          </a:bodyPr>
          <a:lstStyle/>
          <a:p>
            <a:pPr marL="0" indent="0">
              <a:lnSpc>
                <a:spcPct val="100000"/>
              </a:lnSpc>
              <a:buNone/>
            </a:pPr>
            <a:r>
              <a:rPr lang="en-US" dirty="0"/>
              <a:t>Discuss </a:t>
            </a:r>
            <a:r>
              <a:rPr lang="en-US" dirty="0" smtClean="0"/>
              <a:t>in the plenary:</a:t>
            </a:r>
          </a:p>
          <a:p>
            <a:pPr marL="274638" indent="-274638">
              <a:lnSpc>
                <a:spcPct val="100000"/>
              </a:lnSpc>
            </a:pPr>
            <a:r>
              <a:rPr lang="en-US" dirty="0"/>
              <a:t>H</a:t>
            </a:r>
            <a:r>
              <a:rPr lang="en-US" dirty="0" smtClean="0"/>
              <a:t>ow the </a:t>
            </a:r>
            <a:r>
              <a:rPr lang="en-US" dirty="0"/>
              <a:t>risks and mitigation strategies template </a:t>
            </a:r>
            <a:r>
              <a:rPr lang="en-US" dirty="0" smtClean="0"/>
              <a:t>will </a:t>
            </a:r>
            <a:r>
              <a:rPr lang="en-US" dirty="0"/>
              <a:t>be completed following the training </a:t>
            </a:r>
            <a:r>
              <a:rPr lang="en-US" dirty="0" smtClean="0"/>
              <a:t>activities.</a:t>
            </a:r>
            <a:endParaRPr lang="en-US" dirty="0"/>
          </a:p>
          <a:p>
            <a:pPr marL="274638" indent="-274638">
              <a:lnSpc>
                <a:spcPct val="100000"/>
              </a:lnSpc>
            </a:pPr>
            <a:r>
              <a:rPr lang="en-US" dirty="0"/>
              <a:t>H</a:t>
            </a:r>
            <a:r>
              <a:rPr lang="en-US" dirty="0" smtClean="0"/>
              <a:t>ow the </a:t>
            </a:r>
            <a:r>
              <a:rPr lang="en-US" dirty="0"/>
              <a:t>risks and mitigation strategies template </a:t>
            </a:r>
            <a:r>
              <a:rPr lang="en-US" dirty="0" smtClean="0"/>
              <a:t>will be shared with the </a:t>
            </a:r>
            <a:r>
              <a:rPr lang="en-US" dirty="0"/>
              <a:t>ANLAS steering committee for information and </a:t>
            </a:r>
            <a:r>
              <a:rPr lang="en-US" dirty="0" smtClean="0"/>
              <a:t>input.</a:t>
            </a:r>
          </a:p>
          <a:p>
            <a:pPr marL="274638" indent="-274638">
              <a:lnSpc>
                <a:spcPct val="100000"/>
              </a:lnSpc>
            </a:pPr>
            <a:r>
              <a:rPr lang="en-US" dirty="0"/>
              <a:t>H</a:t>
            </a:r>
            <a:r>
              <a:rPr lang="en-US" dirty="0" smtClean="0"/>
              <a:t>ow the </a:t>
            </a:r>
            <a:r>
              <a:rPr lang="en-US" dirty="0"/>
              <a:t>risks and mitigation strategies template </a:t>
            </a:r>
            <a:r>
              <a:rPr lang="en-US" dirty="0" smtClean="0"/>
              <a:t>will be </a:t>
            </a:r>
            <a:r>
              <a:rPr lang="en-GB" dirty="0"/>
              <a:t>regularly </a:t>
            </a:r>
            <a:r>
              <a:rPr lang="en-GB" dirty="0" smtClean="0"/>
              <a:t>updated.</a:t>
            </a:r>
            <a:endParaRPr lang="en-AU" dirty="0"/>
          </a:p>
        </p:txBody>
      </p:sp>
    </p:spTree>
    <p:extLst>
      <p:ext uri="{BB962C8B-B14F-4D97-AF65-F5344CB8AC3E}">
        <p14:creationId xmlns:p14="http://schemas.microsoft.com/office/powerpoint/2010/main" val="386761785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smtClean="0"/>
              <a:t>Time for a break!</a:t>
            </a:r>
            <a:endParaRPr lang="en-AU" dirty="0"/>
          </a:p>
        </p:txBody>
      </p:sp>
    </p:spTree>
    <p:extLst>
      <p:ext uri="{BB962C8B-B14F-4D97-AF65-F5344CB8AC3E}">
        <p14:creationId xmlns:p14="http://schemas.microsoft.com/office/powerpoint/2010/main" val="419022000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solidFill>
                  <a:srgbClr val="784194"/>
                </a:solidFill>
              </a:rPr>
              <a:t>PA 5: </a:t>
            </a:r>
            <a:r>
              <a:rPr lang="en-US" dirty="0">
                <a:solidFill>
                  <a:srgbClr val="784194"/>
                </a:solidFill>
              </a:rPr>
              <a:t>Developing a detailed </a:t>
            </a:r>
            <a:r>
              <a:rPr lang="en-US" dirty="0" smtClean="0">
                <a:solidFill>
                  <a:srgbClr val="784194"/>
                </a:solidFill>
              </a:rPr>
              <a:t>budget (</a:t>
            </a:r>
            <a:r>
              <a:rPr lang="en-US" dirty="0">
                <a:solidFill>
                  <a:srgbClr val="784194"/>
                </a:solidFill>
              </a:rPr>
              <a:t>1</a:t>
            </a:r>
            <a:r>
              <a:rPr lang="en-US" dirty="0" smtClean="0">
                <a:solidFill>
                  <a:srgbClr val="784194"/>
                </a:solidFill>
              </a:rPr>
              <a:t>)</a:t>
            </a:r>
            <a:endParaRPr lang="en-AU" dirty="0">
              <a:solidFill>
                <a:srgbClr val="784194"/>
              </a:solidFill>
            </a:endParaRPr>
          </a:p>
        </p:txBody>
      </p:sp>
      <p:sp>
        <p:nvSpPr>
          <p:cNvPr id="3" name="Content Placeholder 2"/>
          <p:cNvSpPr>
            <a:spLocks noGrp="1"/>
          </p:cNvSpPr>
          <p:nvPr>
            <p:ph sz="half" idx="1"/>
          </p:nvPr>
        </p:nvSpPr>
        <p:spPr/>
        <p:txBody>
          <a:bodyPr>
            <a:normAutofit lnSpcReduction="10000"/>
          </a:bodyPr>
          <a:lstStyle/>
          <a:p>
            <a:pPr>
              <a:lnSpc>
                <a:spcPct val="110000"/>
              </a:lnSpc>
              <a:spcAft>
                <a:spcPts val="1000"/>
              </a:spcAft>
            </a:pPr>
            <a:r>
              <a:rPr lang="en-US" dirty="0"/>
              <a:t>Form </a:t>
            </a:r>
            <a:r>
              <a:rPr lang="en-US" dirty="0" smtClean="0"/>
              <a:t>three </a:t>
            </a:r>
            <a:r>
              <a:rPr lang="en-US" dirty="0"/>
              <a:t>groups</a:t>
            </a:r>
          </a:p>
          <a:p>
            <a:pPr>
              <a:lnSpc>
                <a:spcPct val="110000"/>
              </a:lnSpc>
              <a:spcAft>
                <a:spcPts val="1000"/>
              </a:spcAft>
            </a:pPr>
            <a:r>
              <a:rPr lang="en-US" dirty="0"/>
              <a:t>Review the </a:t>
            </a:r>
            <a:r>
              <a:rPr lang="en-US" dirty="0" smtClean="0"/>
              <a:t>budget template</a:t>
            </a:r>
          </a:p>
          <a:p>
            <a:pPr>
              <a:lnSpc>
                <a:spcPct val="110000"/>
              </a:lnSpc>
              <a:spcAft>
                <a:spcPts val="1000"/>
              </a:spcAft>
            </a:pPr>
            <a:r>
              <a:rPr lang="en-US" dirty="0" smtClean="0"/>
              <a:t>Review </a:t>
            </a:r>
            <a:r>
              <a:rPr lang="en-US" dirty="0"/>
              <a:t>the guidelines provided in sections </a:t>
            </a:r>
            <a:r>
              <a:rPr lang="en-US" dirty="0" smtClean="0"/>
              <a:t>4.1.1d, 4.1.3e </a:t>
            </a:r>
            <a:r>
              <a:rPr lang="en-US" dirty="0"/>
              <a:t>and </a:t>
            </a:r>
            <a:r>
              <a:rPr lang="en-US" dirty="0" smtClean="0"/>
              <a:t>4.2.7 </a:t>
            </a:r>
            <a:r>
              <a:rPr lang="en-US" dirty="0"/>
              <a:t>in the ANLAS </a:t>
            </a:r>
            <a:r>
              <a:rPr lang="en-US" dirty="0" smtClean="0"/>
              <a:t>manual</a:t>
            </a:r>
            <a:endParaRPr lang="en-US" dirty="0"/>
          </a:p>
        </p:txBody>
      </p:sp>
      <p:sp>
        <p:nvSpPr>
          <p:cNvPr id="5" name="TextBox 4"/>
          <p:cNvSpPr txBox="1"/>
          <p:nvPr/>
        </p:nvSpPr>
        <p:spPr>
          <a:xfrm>
            <a:off x="4235117" y="6345405"/>
            <a:ext cx="7502352" cy="369332"/>
          </a:xfrm>
          <a:prstGeom prst="rect">
            <a:avLst/>
          </a:prstGeom>
          <a:noFill/>
        </p:spPr>
        <p:txBody>
          <a:bodyPr wrap="square" rtlCol="0">
            <a:spAutoFit/>
          </a:bodyPr>
          <a:lstStyle/>
          <a:p>
            <a:pPr algn="r"/>
            <a:r>
              <a:rPr lang="en-AU" dirty="0" smtClean="0"/>
              <a:t>ANLAS manual, sections 4.1.1d, 4.1.3e and 4.2.7 (ACER 2019)</a:t>
            </a:r>
            <a:endParaRPr lang="en-AU" dirty="0"/>
          </a:p>
        </p:txBody>
      </p:sp>
      <p:sp>
        <p:nvSpPr>
          <p:cNvPr id="6" name="Content Placeholder 5"/>
          <p:cNvSpPr>
            <a:spLocks noGrp="1"/>
          </p:cNvSpPr>
          <p:nvPr>
            <p:ph sz="half" idx="2"/>
          </p:nvPr>
        </p:nvSpPr>
        <p:spPr/>
        <p:txBody>
          <a:bodyPr>
            <a:normAutofit lnSpcReduction="10000"/>
          </a:bodyPr>
          <a:lstStyle/>
          <a:p>
            <a:pPr marL="0" indent="0">
              <a:lnSpc>
                <a:spcPct val="120000"/>
              </a:lnSpc>
              <a:buNone/>
            </a:pPr>
            <a:r>
              <a:rPr lang="en-AU" b="1" dirty="0"/>
              <a:t>Group 1:</a:t>
            </a:r>
          </a:p>
          <a:p>
            <a:pPr>
              <a:lnSpc>
                <a:spcPct val="120000"/>
              </a:lnSpc>
              <a:spcBef>
                <a:spcPts val="600"/>
              </a:spcBef>
            </a:pPr>
            <a:r>
              <a:rPr lang="en-AU" dirty="0"/>
              <a:t>Phase </a:t>
            </a:r>
            <a:r>
              <a:rPr lang="en-AU" dirty="0" smtClean="0"/>
              <a:t>1: Initiation, training and planning</a:t>
            </a:r>
          </a:p>
          <a:p>
            <a:pPr marL="0" indent="0">
              <a:lnSpc>
                <a:spcPct val="120000"/>
              </a:lnSpc>
              <a:spcBef>
                <a:spcPts val="600"/>
              </a:spcBef>
              <a:buNone/>
            </a:pPr>
            <a:r>
              <a:rPr lang="en-AU" b="1" dirty="0" smtClean="0"/>
              <a:t>Group 2:</a:t>
            </a:r>
            <a:endParaRPr lang="en-AU" b="1" dirty="0"/>
          </a:p>
          <a:p>
            <a:pPr>
              <a:lnSpc>
                <a:spcPct val="120000"/>
              </a:lnSpc>
              <a:spcBef>
                <a:spcPts val="600"/>
              </a:spcBef>
            </a:pPr>
            <a:r>
              <a:rPr lang="en-AU" dirty="0"/>
              <a:t>Phase </a:t>
            </a:r>
            <a:r>
              <a:rPr lang="en-AU" dirty="0" smtClean="0"/>
              <a:t>2: Analysis</a:t>
            </a:r>
          </a:p>
          <a:p>
            <a:pPr marL="0" indent="0">
              <a:lnSpc>
                <a:spcPct val="120000"/>
              </a:lnSpc>
              <a:spcBef>
                <a:spcPts val="600"/>
              </a:spcBef>
              <a:buNone/>
            </a:pPr>
            <a:r>
              <a:rPr lang="en-AU" b="1" dirty="0" smtClean="0"/>
              <a:t>Group 3:</a:t>
            </a:r>
          </a:p>
          <a:p>
            <a:pPr>
              <a:lnSpc>
                <a:spcPct val="120000"/>
              </a:lnSpc>
              <a:spcBef>
                <a:spcPts val="600"/>
              </a:spcBef>
            </a:pPr>
            <a:r>
              <a:rPr lang="en-AU" dirty="0" smtClean="0"/>
              <a:t>Phase 3: Reporting and dissemination</a:t>
            </a:r>
            <a:endParaRPr lang="en-AU" dirty="0"/>
          </a:p>
        </p:txBody>
      </p:sp>
    </p:spTree>
    <p:extLst>
      <p:ext uri="{BB962C8B-B14F-4D97-AF65-F5344CB8AC3E}">
        <p14:creationId xmlns:p14="http://schemas.microsoft.com/office/powerpoint/2010/main" val="98646440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solidFill>
                  <a:srgbClr val="784194"/>
                </a:solidFill>
              </a:rPr>
              <a:t>PA 5: </a:t>
            </a:r>
            <a:r>
              <a:rPr lang="en-US" dirty="0">
                <a:solidFill>
                  <a:srgbClr val="784194"/>
                </a:solidFill>
              </a:rPr>
              <a:t>Developing a detailed budget </a:t>
            </a:r>
            <a:r>
              <a:rPr lang="en-US" dirty="0" smtClean="0">
                <a:solidFill>
                  <a:srgbClr val="784194"/>
                </a:solidFill>
              </a:rPr>
              <a:t>(2)</a:t>
            </a:r>
            <a:endParaRPr lang="en-AU" dirty="0"/>
          </a:p>
        </p:txBody>
      </p:sp>
      <p:sp>
        <p:nvSpPr>
          <p:cNvPr id="6" name="Content Placeholder 5"/>
          <p:cNvSpPr>
            <a:spLocks noGrp="1"/>
          </p:cNvSpPr>
          <p:nvPr>
            <p:ph idx="1"/>
          </p:nvPr>
        </p:nvSpPr>
        <p:spPr/>
        <p:txBody>
          <a:bodyPr/>
          <a:lstStyle/>
          <a:p>
            <a:pPr marL="274638" indent="-274638">
              <a:lnSpc>
                <a:spcPct val="100000"/>
              </a:lnSpc>
            </a:pPr>
            <a:r>
              <a:rPr lang="en-US" dirty="0"/>
              <a:t>For each phase, each group should identify the main tasks that will incur </a:t>
            </a:r>
            <a:r>
              <a:rPr lang="en-US" dirty="0" smtClean="0"/>
              <a:t>expenses.</a:t>
            </a:r>
          </a:p>
          <a:p>
            <a:pPr marL="274638" indent="-274638">
              <a:lnSpc>
                <a:spcPct val="100000"/>
              </a:lnSpc>
            </a:pPr>
            <a:r>
              <a:rPr lang="en-US" dirty="0"/>
              <a:t>C</a:t>
            </a:r>
            <a:r>
              <a:rPr lang="en-US" dirty="0" smtClean="0"/>
              <a:t>omplete the budget template, indicating the information required (see section 4.2.7 in the ANLAS manual).</a:t>
            </a:r>
          </a:p>
          <a:p>
            <a:pPr marL="274638" indent="-274638">
              <a:lnSpc>
                <a:spcPct val="100000"/>
              </a:lnSpc>
            </a:pPr>
            <a:r>
              <a:rPr lang="en-US" dirty="0" smtClean="0"/>
              <a:t>Customize the budget template as needed.</a:t>
            </a:r>
          </a:p>
          <a:p>
            <a:pPr marL="274638" indent="-274638">
              <a:lnSpc>
                <a:spcPct val="100000"/>
              </a:lnSpc>
            </a:pPr>
            <a:r>
              <a:rPr lang="en-US" dirty="0"/>
              <a:t>Consider any updates to the original budget estimate provided at the pre-approval </a:t>
            </a:r>
            <a:r>
              <a:rPr lang="en-US" dirty="0" smtClean="0"/>
              <a:t>stage.</a:t>
            </a:r>
            <a:endParaRPr lang="en-AU" dirty="0"/>
          </a:p>
        </p:txBody>
      </p:sp>
      <p:sp>
        <p:nvSpPr>
          <p:cNvPr id="8" name="TextBox 7"/>
          <p:cNvSpPr txBox="1"/>
          <p:nvPr/>
        </p:nvSpPr>
        <p:spPr>
          <a:xfrm>
            <a:off x="4235117" y="6221835"/>
            <a:ext cx="7502352" cy="369332"/>
          </a:xfrm>
          <a:prstGeom prst="rect">
            <a:avLst/>
          </a:prstGeom>
          <a:noFill/>
        </p:spPr>
        <p:txBody>
          <a:bodyPr wrap="square" rtlCol="0">
            <a:spAutoFit/>
          </a:bodyPr>
          <a:lstStyle/>
          <a:p>
            <a:pPr algn="r"/>
            <a:r>
              <a:rPr lang="en-AU" dirty="0" smtClean="0"/>
              <a:t>ANLAS manual, sections 4.1.1d, 4.1.3e and 4.2.7 (ACER 2019)</a:t>
            </a:r>
            <a:endParaRPr lang="en-AU" dirty="0"/>
          </a:p>
        </p:txBody>
      </p:sp>
    </p:spTree>
    <p:extLst>
      <p:ext uri="{BB962C8B-B14F-4D97-AF65-F5344CB8AC3E}">
        <p14:creationId xmlns:p14="http://schemas.microsoft.com/office/powerpoint/2010/main" val="288630463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solidFill>
                  <a:srgbClr val="784194"/>
                </a:solidFill>
              </a:rPr>
              <a:t>PA 5: </a:t>
            </a:r>
            <a:r>
              <a:rPr lang="en-US" dirty="0">
                <a:solidFill>
                  <a:srgbClr val="784194"/>
                </a:solidFill>
              </a:rPr>
              <a:t>Developing a detailed budget </a:t>
            </a:r>
            <a:r>
              <a:rPr lang="en-US" dirty="0" smtClean="0">
                <a:solidFill>
                  <a:srgbClr val="784194"/>
                </a:solidFill>
              </a:rPr>
              <a:t>(3)</a:t>
            </a:r>
            <a:endParaRPr lang="en-AU" dirty="0"/>
          </a:p>
        </p:txBody>
      </p:sp>
      <p:sp>
        <p:nvSpPr>
          <p:cNvPr id="6" name="Content Placeholder 5"/>
          <p:cNvSpPr>
            <a:spLocks noGrp="1"/>
          </p:cNvSpPr>
          <p:nvPr>
            <p:ph idx="1"/>
          </p:nvPr>
        </p:nvSpPr>
        <p:spPr>
          <a:xfrm>
            <a:off x="2005263" y="2220685"/>
            <a:ext cx="9348537" cy="4247021"/>
          </a:xfrm>
        </p:spPr>
        <p:txBody>
          <a:bodyPr>
            <a:normAutofit/>
          </a:bodyPr>
          <a:lstStyle/>
          <a:p>
            <a:pPr marL="0" indent="0">
              <a:lnSpc>
                <a:spcPct val="100000"/>
              </a:lnSpc>
              <a:buNone/>
            </a:pPr>
            <a:r>
              <a:rPr lang="en-US" dirty="0"/>
              <a:t>Discuss </a:t>
            </a:r>
            <a:r>
              <a:rPr lang="en-US" dirty="0" smtClean="0"/>
              <a:t>in the plenary:</a:t>
            </a:r>
          </a:p>
          <a:p>
            <a:pPr marL="274638" indent="-274638">
              <a:lnSpc>
                <a:spcPct val="100000"/>
              </a:lnSpc>
            </a:pPr>
            <a:r>
              <a:rPr lang="en-US" dirty="0"/>
              <a:t>H</a:t>
            </a:r>
            <a:r>
              <a:rPr lang="en-US" dirty="0" smtClean="0"/>
              <a:t>ow the budget template will </a:t>
            </a:r>
            <a:r>
              <a:rPr lang="en-US" dirty="0"/>
              <a:t>be completed following the training </a:t>
            </a:r>
            <a:r>
              <a:rPr lang="en-US" dirty="0" smtClean="0"/>
              <a:t>activities.</a:t>
            </a:r>
            <a:endParaRPr lang="en-US" dirty="0"/>
          </a:p>
          <a:p>
            <a:pPr marL="274638" indent="-274638">
              <a:lnSpc>
                <a:spcPct val="100000"/>
              </a:lnSpc>
            </a:pPr>
            <a:r>
              <a:rPr lang="en-US" dirty="0"/>
              <a:t>H</a:t>
            </a:r>
            <a:r>
              <a:rPr lang="en-US" dirty="0" smtClean="0"/>
              <a:t>ow the steering committee will be consulted about the final budget.</a:t>
            </a:r>
          </a:p>
        </p:txBody>
      </p:sp>
    </p:spTree>
    <p:extLst>
      <p:ext uri="{BB962C8B-B14F-4D97-AF65-F5344CB8AC3E}">
        <p14:creationId xmlns:p14="http://schemas.microsoft.com/office/powerpoint/2010/main" val="350100977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9725" y="2664602"/>
            <a:ext cx="7424382" cy="1827188"/>
          </a:xfrm>
        </p:spPr>
        <p:txBody>
          <a:bodyPr>
            <a:normAutofit fontScale="90000"/>
          </a:bodyPr>
          <a:lstStyle/>
          <a:p>
            <a:pPr>
              <a:lnSpc>
                <a:spcPct val="100000"/>
              </a:lnSpc>
              <a:spcAft>
                <a:spcPts val="600"/>
              </a:spcAft>
            </a:pPr>
            <a:r>
              <a:rPr lang="en-AU" dirty="0" smtClean="0"/>
              <a:t>Feedback on day 2</a:t>
            </a:r>
            <a:br>
              <a:rPr lang="en-AU" dirty="0" smtClean="0"/>
            </a:br>
            <a:r>
              <a:rPr lang="en-AU" dirty="0" smtClean="0"/>
              <a:t>Outlook on completing the</a:t>
            </a:r>
            <a:br>
              <a:rPr lang="en-AU" dirty="0" smtClean="0"/>
            </a:br>
            <a:r>
              <a:rPr lang="en-AU" dirty="0" smtClean="0"/>
              <a:t>planning activities</a:t>
            </a:r>
            <a:endParaRPr lang="en-AU" dirty="0"/>
          </a:p>
        </p:txBody>
      </p:sp>
    </p:spTree>
    <p:extLst>
      <p:ext uri="{BB962C8B-B14F-4D97-AF65-F5344CB8AC3E}">
        <p14:creationId xmlns:p14="http://schemas.microsoft.com/office/powerpoint/2010/main" val="56937741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R</a:t>
            </a:r>
            <a:r>
              <a:rPr lang="en-AU" dirty="0" smtClean="0"/>
              <a:t>eferences</a:t>
            </a:r>
            <a:endParaRPr lang="en-AU" dirty="0"/>
          </a:p>
        </p:txBody>
      </p:sp>
      <p:sp>
        <p:nvSpPr>
          <p:cNvPr id="4" name="Content Placeholder 3"/>
          <p:cNvSpPr>
            <a:spLocks noGrp="1"/>
          </p:cNvSpPr>
          <p:nvPr>
            <p:ph idx="1"/>
          </p:nvPr>
        </p:nvSpPr>
        <p:spPr>
          <a:xfrm>
            <a:off x="2005263" y="1885605"/>
            <a:ext cx="9946105" cy="4627489"/>
          </a:xfrm>
        </p:spPr>
        <p:txBody>
          <a:bodyPr>
            <a:noAutofit/>
          </a:bodyPr>
          <a:lstStyle/>
          <a:p>
            <a:pPr marL="176213" indent="-176213">
              <a:lnSpc>
                <a:spcPct val="100000"/>
              </a:lnSpc>
              <a:spcBef>
                <a:spcPts val="0"/>
              </a:spcBef>
              <a:spcAft>
                <a:spcPts val="600"/>
              </a:spcAft>
              <a:buNone/>
            </a:pPr>
            <a:r>
              <a:rPr lang="en-AU" sz="1200" dirty="0"/>
              <a:t>Australian Council for Educational Research</a:t>
            </a:r>
            <a:r>
              <a:rPr lang="en-AU" sz="1200" dirty="0" smtClean="0"/>
              <a:t>. </a:t>
            </a:r>
            <a:r>
              <a:rPr lang="en-AU" sz="1200" i="1" dirty="0"/>
              <a:t>Analysis of National </a:t>
            </a:r>
            <a:r>
              <a:rPr lang="en-AU" sz="1200" i="1" dirty="0" smtClean="0"/>
              <a:t>Learning </a:t>
            </a:r>
            <a:r>
              <a:rPr lang="en-AU" sz="1200" i="1" dirty="0"/>
              <a:t>Assessment Systems (ANLAS): Manual.</a:t>
            </a:r>
            <a:r>
              <a:rPr lang="en-AU" sz="1200" dirty="0"/>
              <a:t> Washington, DC: Global Partnership for </a:t>
            </a:r>
            <a:r>
              <a:rPr lang="en-AU" sz="1200" dirty="0" smtClean="0"/>
              <a:t>Education, 2019.</a:t>
            </a:r>
            <a:endParaRPr lang="en-US" sz="1200" dirty="0"/>
          </a:p>
          <a:p>
            <a:pPr marL="176213" indent="-176213">
              <a:lnSpc>
                <a:spcPct val="100000"/>
              </a:lnSpc>
              <a:spcBef>
                <a:spcPts val="0"/>
              </a:spcBef>
              <a:spcAft>
                <a:spcPts val="600"/>
              </a:spcAft>
              <a:buNone/>
            </a:pPr>
            <a:r>
              <a:rPr lang="en-US" sz="1200" dirty="0" smtClean="0"/>
              <a:t>Braun</a:t>
            </a:r>
            <a:r>
              <a:rPr lang="en-US" sz="1200" dirty="0"/>
              <a:t>, Henry, Anil Kanjee, Eric Bettiner, and Michael Kremer. "Improving Education through Assessment, Innovation, and Evaluation." Cambridge, MA: American Academy of Arts and Sciences, 2006.</a:t>
            </a:r>
            <a:endParaRPr lang="en-AU" sz="1200" dirty="0"/>
          </a:p>
          <a:p>
            <a:pPr marL="176213" indent="-176213">
              <a:lnSpc>
                <a:spcPct val="100000"/>
              </a:lnSpc>
              <a:spcBef>
                <a:spcPts val="0"/>
              </a:spcBef>
              <a:spcAft>
                <a:spcPts val="600"/>
              </a:spcAft>
              <a:buNone/>
            </a:pPr>
            <a:r>
              <a:rPr lang="en-US" sz="1200" dirty="0"/>
              <a:t>Care, Esther, and Rebekah Luo. "Assessment of Transversal Competencies: Policy and Practice in the Asia-Pacific Region." Paris &amp; Bangkok: UNESCO, 2016.</a:t>
            </a:r>
            <a:endParaRPr lang="en-AU" sz="1200" dirty="0"/>
          </a:p>
          <a:p>
            <a:pPr marL="176213" indent="-176213">
              <a:lnSpc>
                <a:spcPct val="100000"/>
              </a:lnSpc>
              <a:spcBef>
                <a:spcPts val="0"/>
              </a:spcBef>
              <a:spcAft>
                <a:spcPts val="600"/>
              </a:spcAft>
              <a:buNone/>
            </a:pPr>
            <a:r>
              <a:rPr lang="en-US" sz="1200" dirty="0"/>
              <a:t>Clarke, Marguerite. "What Matters Most for Student Assessment Systems: A Framework Paper: Systems Approach for Better Education Results (SABER) Student Assessment Working Paper No. 1." Washington, DC: World Bank, 2012.</a:t>
            </a:r>
            <a:endParaRPr lang="en-AU" sz="1200" dirty="0"/>
          </a:p>
          <a:p>
            <a:pPr marL="176213" indent="-176213">
              <a:lnSpc>
                <a:spcPct val="100000"/>
              </a:lnSpc>
              <a:spcBef>
                <a:spcPts val="0"/>
              </a:spcBef>
              <a:spcAft>
                <a:spcPts val="600"/>
              </a:spcAft>
              <a:buNone/>
            </a:pPr>
            <a:r>
              <a:rPr lang="en-AU" sz="1200" dirty="0"/>
              <a:t>Datnow, Amanda, Vicki Park, and Priscilla Wohlstetter. "Achieving with Data: How High-Performing School Systems Use Data to Improve Instruction for Elementary Students." California: Center on Educational Governance, University of Southern California, 2007.</a:t>
            </a:r>
          </a:p>
          <a:p>
            <a:pPr marL="176213" indent="-176213">
              <a:lnSpc>
                <a:spcPct val="100000"/>
              </a:lnSpc>
              <a:spcBef>
                <a:spcPts val="0"/>
              </a:spcBef>
              <a:spcAft>
                <a:spcPts val="600"/>
              </a:spcAft>
              <a:buNone/>
            </a:pPr>
            <a:r>
              <a:rPr lang="en-US" sz="1200" dirty="0"/>
              <a:t>Global Partnership for Education. "Concept Note: Analysis of National Learning Assessment Systems (ANLAS)." Washington, DC: GPE, 2018.</a:t>
            </a:r>
            <a:endParaRPr lang="en-AU" sz="1200" dirty="0"/>
          </a:p>
          <a:p>
            <a:pPr marL="176213" indent="-176213">
              <a:lnSpc>
                <a:spcPct val="100000"/>
              </a:lnSpc>
              <a:spcBef>
                <a:spcPts val="0"/>
              </a:spcBef>
              <a:spcAft>
                <a:spcPts val="600"/>
              </a:spcAft>
              <a:buNone/>
            </a:pPr>
            <a:r>
              <a:rPr lang="en-US" sz="1200" dirty="0"/>
              <a:t>———. "How GPE Works in Partner Countries."  </a:t>
            </a:r>
            <a:r>
              <a:rPr lang="en-US" sz="1200" u="sng" dirty="0">
                <a:hlinkClick r:id="rId3"/>
              </a:rPr>
              <a:t>https://www.globalpartnership.org/content/how-gpe-works-partner-countries</a:t>
            </a:r>
            <a:r>
              <a:rPr lang="en-US" sz="1200" dirty="0"/>
              <a:t>, 2017.</a:t>
            </a:r>
            <a:endParaRPr lang="en-AU" sz="1200" dirty="0"/>
          </a:p>
          <a:p>
            <a:pPr marL="176213" indent="-176213">
              <a:lnSpc>
                <a:spcPct val="100000"/>
              </a:lnSpc>
              <a:spcBef>
                <a:spcPts val="0"/>
              </a:spcBef>
              <a:spcAft>
                <a:spcPts val="600"/>
              </a:spcAft>
              <a:buNone/>
            </a:pPr>
            <a:r>
              <a:rPr lang="en-US" sz="1200" dirty="0"/>
              <a:t>Lietz, Petra, John C Cresswell, Keith F Rust, and Raymond J Adams. "Implementation of Large-Scale Education Assessments." Chap. 1 In </a:t>
            </a:r>
            <a:r>
              <a:rPr lang="en-US" sz="1200" i="1" dirty="0"/>
              <a:t>Implementation of Large-Scale Education Assessments</a:t>
            </a:r>
            <a:r>
              <a:rPr lang="en-US" sz="1200" dirty="0"/>
              <a:t>, edited by Petra Lietz, John C Cresswell, Raymond J Adams and Keith F Rust. New York: Wiley, 2017.</a:t>
            </a:r>
            <a:endParaRPr lang="en-AU" sz="1200" dirty="0"/>
          </a:p>
          <a:p>
            <a:pPr marL="176213" indent="-176213">
              <a:lnSpc>
                <a:spcPct val="100000"/>
              </a:lnSpc>
              <a:spcBef>
                <a:spcPts val="0"/>
              </a:spcBef>
              <a:spcAft>
                <a:spcPts val="600"/>
              </a:spcAft>
              <a:buNone/>
            </a:pPr>
            <a:r>
              <a:rPr lang="en-US" sz="1200" dirty="0"/>
              <a:t>Ravela, Pedro, Patricia Arregui, Gilbert Valverde, Richard Wolfe, Guillermo Ferrer, Felipe Martínez Rizo, Mariana Aylwin, and Laurence Wolff. </a:t>
            </a:r>
            <a:r>
              <a:rPr lang="en-US" sz="1200" i="1" dirty="0"/>
              <a:t>The Educational Assessments That Latin America Needs</a:t>
            </a:r>
            <a:r>
              <a:rPr lang="en-US" sz="1200" dirty="0"/>
              <a:t>.  Washington, DC: PREAL, 2009.</a:t>
            </a:r>
            <a:endParaRPr lang="en-AU" sz="1200" dirty="0"/>
          </a:p>
          <a:p>
            <a:pPr marL="176213" indent="-176213">
              <a:lnSpc>
                <a:spcPct val="100000"/>
              </a:lnSpc>
              <a:spcBef>
                <a:spcPts val="0"/>
              </a:spcBef>
              <a:spcAft>
                <a:spcPts val="600"/>
              </a:spcAft>
              <a:buNone/>
            </a:pPr>
            <a:r>
              <a:rPr lang="en-US" sz="1200" dirty="0"/>
              <a:t>Scoular, Claire, and Esther Care. "Teaching of Twenty-First Century Skills: Implications at System Levels in Australia ". In </a:t>
            </a:r>
            <a:r>
              <a:rPr lang="en-US" sz="1200" i="1" dirty="0"/>
              <a:t>Assessment and Teaching of 21st Century Skills: Research and Applications</a:t>
            </a:r>
            <a:r>
              <a:rPr lang="en-US" sz="1200" dirty="0"/>
              <a:t>, edited by Esther Care, Patrick Griffin and Mark Wilson, 145-62. Dordrecht: Springer Science and Business Media, 2017</a:t>
            </a:r>
            <a:r>
              <a:rPr lang="en-US" sz="1200" dirty="0" smtClean="0"/>
              <a:t>.</a:t>
            </a:r>
            <a:endParaRPr lang="en-AU" sz="1200" dirty="0"/>
          </a:p>
        </p:txBody>
      </p:sp>
    </p:spTree>
    <p:extLst>
      <p:ext uri="{BB962C8B-B14F-4D97-AF65-F5344CB8AC3E}">
        <p14:creationId xmlns:p14="http://schemas.microsoft.com/office/powerpoint/2010/main" val="1202256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Focus of ANLAS</a:t>
            </a:r>
            <a:endParaRPr lang="en-AU" dirty="0"/>
          </a:p>
        </p:txBody>
      </p:sp>
      <p:sp>
        <p:nvSpPr>
          <p:cNvPr id="3" name="Content Placeholder 2"/>
          <p:cNvSpPr>
            <a:spLocks noGrp="1"/>
          </p:cNvSpPr>
          <p:nvPr>
            <p:ph idx="1"/>
          </p:nvPr>
        </p:nvSpPr>
        <p:spPr>
          <a:xfrm>
            <a:off x="2005263" y="2076773"/>
            <a:ext cx="9348537" cy="4100190"/>
          </a:xfrm>
        </p:spPr>
        <p:txBody>
          <a:bodyPr>
            <a:noAutofit/>
          </a:bodyPr>
          <a:lstStyle/>
          <a:p>
            <a:pPr marL="274638" lvl="0" indent="-274638">
              <a:lnSpc>
                <a:spcPct val="110000"/>
              </a:lnSpc>
              <a:spcBef>
                <a:spcPts val="600"/>
              </a:spcBef>
              <a:spcAft>
                <a:spcPts val="600"/>
              </a:spcAft>
            </a:pPr>
            <a:r>
              <a:rPr lang="en-US" dirty="0"/>
              <a:t>The comprehensive, qualitative analysis focuses on three dimensions:</a:t>
            </a:r>
            <a:endParaRPr lang="en-AU" dirty="0"/>
          </a:p>
          <a:p>
            <a:pPr marL="625475" lvl="0" indent="-350838">
              <a:lnSpc>
                <a:spcPct val="110000"/>
              </a:lnSpc>
              <a:spcBef>
                <a:spcPts val="600"/>
              </a:spcBef>
              <a:spcAft>
                <a:spcPts val="600"/>
              </a:spcAft>
              <a:buFont typeface="+mj-lt"/>
              <a:buAutoNum type="arabicPeriod"/>
            </a:pPr>
            <a:r>
              <a:rPr lang="en-US" dirty="0"/>
              <a:t>Context of the assessment system</a:t>
            </a:r>
            <a:endParaRPr lang="en-AU" dirty="0"/>
          </a:p>
          <a:p>
            <a:pPr marL="625475" lvl="0" indent="-350838">
              <a:lnSpc>
                <a:spcPct val="110000"/>
              </a:lnSpc>
              <a:spcBef>
                <a:spcPts val="600"/>
              </a:spcBef>
              <a:spcAft>
                <a:spcPts val="600"/>
              </a:spcAft>
              <a:buFont typeface="+mj-lt"/>
              <a:buAutoNum type="arabicPeriod"/>
            </a:pPr>
            <a:r>
              <a:rPr lang="en-US" dirty="0"/>
              <a:t>Quality of assessment programs</a:t>
            </a:r>
            <a:endParaRPr lang="en-AU" dirty="0"/>
          </a:p>
          <a:p>
            <a:pPr marL="625475" lvl="0" indent="-350838">
              <a:lnSpc>
                <a:spcPct val="110000"/>
              </a:lnSpc>
              <a:spcBef>
                <a:spcPts val="600"/>
              </a:spcBef>
              <a:spcAft>
                <a:spcPts val="600"/>
              </a:spcAft>
              <a:buFont typeface="+mj-lt"/>
              <a:buAutoNum type="arabicPeriod"/>
            </a:pPr>
            <a:r>
              <a:rPr lang="en-US" dirty="0"/>
              <a:t>Coherence of the assessment system</a:t>
            </a:r>
            <a:endParaRPr lang="en-AU" dirty="0"/>
          </a:p>
          <a:p>
            <a:pPr marL="274638" indent="-274638">
              <a:lnSpc>
                <a:spcPct val="110000"/>
              </a:lnSpc>
              <a:spcBef>
                <a:spcPts val="600"/>
              </a:spcBef>
              <a:spcAft>
                <a:spcPts val="600"/>
              </a:spcAft>
            </a:pPr>
            <a:r>
              <a:rPr lang="en-US" dirty="0" smtClean="0"/>
              <a:t>The </a:t>
            </a:r>
            <a:r>
              <a:rPr lang="en-US" dirty="0"/>
              <a:t>application of knowledge and demonstration of 21</a:t>
            </a:r>
            <a:r>
              <a:rPr lang="en-US" baseline="30000" dirty="0"/>
              <a:t>st</a:t>
            </a:r>
            <a:r>
              <a:rPr lang="en-US" dirty="0"/>
              <a:t> century </a:t>
            </a:r>
            <a:r>
              <a:rPr lang="en-US" dirty="0" smtClean="0"/>
              <a:t>skills is relevant </a:t>
            </a:r>
            <a:r>
              <a:rPr lang="en-US" dirty="0"/>
              <a:t>to all three </a:t>
            </a:r>
            <a:r>
              <a:rPr lang="en-US" dirty="0" smtClean="0"/>
              <a:t>dimensions.</a:t>
            </a:r>
            <a:endParaRPr lang="en-US" dirty="0"/>
          </a:p>
        </p:txBody>
      </p:sp>
      <p:sp>
        <p:nvSpPr>
          <p:cNvPr id="4" name="TextBox 3"/>
          <p:cNvSpPr txBox="1"/>
          <p:nvPr/>
        </p:nvSpPr>
        <p:spPr>
          <a:xfrm>
            <a:off x="6477380" y="6163056"/>
            <a:ext cx="5336668" cy="369332"/>
          </a:xfrm>
          <a:prstGeom prst="rect">
            <a:avLst/>
          </a:prstGeom>
          <a:noFill/>
        </p:spPr>
        <p:txBody>
          <a:bodyPr wrap="square" rtlCol="0">
            <a:spAutoFit/>
          </a:bodyPr>
          <a:lstStyle/>
          <a:p>
            <a:pPr algn="r"/>
            <a:r>
              <a:rPr lang="en-AU" dirty="0" smtClean="0"/>
              <a:t>ANLAS manual, chapter 3 (ACER 2019)</a:t>
            </a:r>
            <a:endParaRPr lang="en-AU" dirty="0"/>
          </a:p>
        </p:txBody>
      </p:sp>
    </p:spTree>
    <p:extLst>
      <p:ext uri="{BB962C8B-B14F-4D97-AF65-F5344CB8AC3E}">
        <p14:creationId xmlns:p14="http://schemas.microsoft.com/office/powerpoint/2010/main" val="3963388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ANLAS model</a:t>
            </a:r>
            <a:endParaRPr lang="en-AU"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6121" t="10529" r="7680" b="13421"/>
          <a:stretch/>
        </p:blipFill>
        <p:spPr bwMode="auto">
          <a:xfrm>
            <a:off x="1374737" y="1301549"/>
            <a:ext cx="8779916" cy="534158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10120823" y="1285461"/>
            <a:ext cx="2544418" cy="596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TextBox 2"/>
          <p:cNvSpPr txBox="1"/>
          <p:nvPr/>
        </p:nvSpPr>
        <p:spPr>
          <a:xfrm>
            <a:off x="10072697" y="6201609"/>
            <a:ext cx="2037347" cy="369331"/>
          </a:xfrm>
          <a:prstGeom prst="rect">
            <a:avLst/>
          </a:prstGeom>
          <a:noFill/>
        </p:spPr>
        <p:txBody>
          <a:bodyPr wrap="square" rtlCol="0">
            <a:spAutoFit/>
          </a:bodyPr>
          <a:lstStyle/>
          <a:p>
            <a:pPr algn="ctr"/>
            <a:r>
              <a:rPr lang="en-AU" dirty="0" smtClean="0"/>
              <a:t>© ACER 2019</a:t>
            </a:r>
            <a:endParaRPr lang="en-AU" dirty="0"/>
          </a:p>
        </p:txBody>
      </p:sp>
    </p:spTree>
    <p:extLst>
      <p:ext uri="{BB962C8B-B14F-4D97-AF65-F5344CB8AC3E}">
        <p14:creationId xmlns:p14="http://schemas.microsoft.com/office/powerpoint/2010/main" val="521137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are 21</a:t>
            </a:r>
            <a:r>
              <a:rPr lang="en-AU" baseline="30000" dirty="0" smtClean="0"/>
              <a:t>st</a:t>
            </a:r>
            <a:r>
              <a:rPr lang="en-AU" dirty="0" smtClean="0"/>
              <a:t> </a:t>
            </a:r>
            <a:r>
              <a:rPr lang="en-AU" dirty="0"/>
              <a:t>c</a:t>
            </a:r>
            <a:r>
              <a:rPr lang="en-AU" dirty="0" smtClean="0"/>
              <a:t>entury skills?</a:t>
            </a:r>
            <a:endParaRPr lang="en-AU" dirty="0"/>
          </a:p>
        </p:txBody>
      </p:sp>
      <p:sp>
        <p:nvSpPr>
          <p:cNvPr id="3" name="Content Placeholder 2"/>
          <p:cNvSpPr>
            <a:spLocks noGrp="1"/>
          </p:cNvSpPr>
          <p:nvPr>
            <p:ph idx="1"/>
          </p:nvPr>
        </p:nvSpPr>
        <p:spPr>
          <a:xfrm>
            <a:off x="1167063" y="2127714"/>
            <a:ext cx="10186737" cy="4035342"/>
          </a:xfrm>
        </p:spPr>
        <p:txBody>
          <a:bodyPr>
            <a:noAutofit/>
          </a:bodyPr>
          <a:lstStyle/>
          <a:p>
            <a:pPr marL="274638" indent="-274638">
              <a:lnSpc>
                <a:spcPct val="100000"/>
              </a:lnSpc>
              <a:spcBef>
                <a:spcPts val="600"/>
              </a:spcBef>
              <a:spcAft>
                <a:spcPts val="600"/>
              </a:spcAft>
            </a:pPr>
            <a:r>
              <a:rPr lang="en-US" dirty="0" smtClean="0"/>
              <a:t>Skills that build </a:t>
            </a:r>
            <a:r>
              <a:rPr lang="en-US" dirty="0"/>
              <a:t>the foundation for successful participation in </a:t>
            </a:r>
            <a:r>
              <a:rPr lang="en-US" dirty="0" smtClean="0"/>
              <a:t>knowledge-based society </a:t>
            </a:r>
            <a:r>
              <a:rPr lang="en-US" dirty="0"/>
              <a:t>and life in </a:t>
            </a:r>
            <a:r>
              <a:rPr lang="en-US" dirty="0" smtClean="0"/>
              <a:t>general </a:t>
            </a:r>
            <a:r>
              <a:rPr lang="en-US" sz="2400" dirty="0" smtClean="0"/>
              <a:t>(GPE 2018; Care &amp; Luo 2016)</a:t>
            </a:r>
            <a:r>
              <a:rPr lang="en-US" sz="2400" dirty="0"/>
              <a:t> </a:t>
            </a:r>
            <a:endParaRPr lang="en-US" sz="2400" dirty="0" smtClean="0"/>
          </a:p>
          <a:p>
            <a:pPr marL="274638" indent="-274638">
              <a:lnSpc>
                <a:spcPct val="100000"/>
              </a:lnSpc>
              <a:spcBef>
                <a:spcPts val="600"/>
              </a:spcBef>
              <a:spcAft>
                <a:spcPts val="600"/>
              </a:spcAft>
            </a:pPr>
            <a:r>
              <a:rPr lang="en-US" dirty="0" smtClean="0"/>
              <a:t>Also known as general </a:t>
            </a:r>
            <a:r>
              <a:rPr lang="en-US" dirty="0"/>
              <a:t>capabilities, transversal </a:t>
            </a:r>
            <a:r>
              <a:rPr lang="en-US" dirty="0" smtClean="0"/>
              <a:t>competencies </a:t>
            </a:r>
            <a:r>
              <a:rPr lang="en-US" dirty="0"/>
              <a:t>or cross-curricular </a:t>
            </a:r>
            <a:r>
              <a:rPr lang="en-US" dirty="0" smtClean="0"/>
              <a:t>competencies </a:t>
            </a:r>
            <a:r>
              <a:rPr lang="en-US" sz="2400" dirty="0" smtClean="0"/>
              <a:t>(Scoular &amp; Care 2017)</a:t>
            </a:r>
          </a:p>
          <a:p>
            <a:pPr marL="274638" indent="-274638">
              <a:lnSpc>
                <a:spcPct val="100000"/>
              </a:lnSpc>
              <a:spcBef>
                <a:spcPts val="600"/>
              </a:spcBef>
              <a:spcAft>
                <a:spcPts val="600"/>
              </a:spcAft>
            </a:pPr>
            <a:r>
              <a:rPr lang="en-US" dirty="0" smtClean="0"/>
              <a:t>Examples: problem solving, critical thinking, creativity, communication, </a:t>
            </a:r>
            <a:r>
              <a:rPr lang="en-US" dirty="0"/>
              <a:t>collaboration, and social-emotional skills </a:t>
            </a:r>
            <a:r>
              <a:rPr lang="en-US" dirty="0" smtClean="0"/>
              <a:t>(e.g., intrapersonal</a:t>
            </a:r>
            <a:r>
              <a:rPr lang="en-US" dirty="0"/>
              <a:t>, interpersonal, empathy). </a:t>
            </a:r>
            <a:endParaRPr lang="en-US" dirty="0" smtClean="0"/>
          </a:p>
        </p:txBody>
      </p:sp>
      <p:sp>
        <p:nvSpPr>
          <p:cNvPr id="4" name="TextBox 3"/>
          <p:cNvSpPr txBox="1"/>
          <p:nvPr/>
        </p:nvSpPr>
        <p:spPr>
          <a:xfrm>
            <a:off x="6477380" y="6163056"/>
            <a:ext cx="5336668" cy="369332"/>
          </a:xfrm>
          <a:prstGeom prst="rect">
            <a:avLst/>
          </a:prstGeom>
          <a:noFill/>
        </p:spPr>
        <p:txBody>
          <a:bodyPr wrap="square" rtlCol="0">
            <a:spAutoFit/>
          </a:bodyPr>
          <a:lstStyle/>
          <a:p>
            <a:pPr algn="r"/>
            <a:r>
              <a:rPr lang="en-AU" dirty="0" smtClean="0"/>
              <a:t>ANLAS manual, section 3.4 (ACER 2019)</a:t>
            </a:r>
            <a:endParaRPr lang="en-AU" dirty="0"/>
          </a:p>
        </p:txBody>
      </p:sp>
    </p:spTree>
    <p:extLst>
      <p:ext uri="{BB962C8B-B14F-4D97-AF65-F5344CB8AC3E}">
        <p14:creationId xmlns:p14="http://schemas.microsoft.com/office/powerpoint/2010/main" val="3212733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21</a:t>
            </a:r>
            <a:r>
              <a:rPr lang="en-AU" baseline="30000" dirty="0" smtClean="0"/>
              <a:t>st</a:t>
            </a:r>
            <a:r>
              <a:rPr lang="en-AU" dirty="0" smtClean="0"/>
              <a:t> century skills</a:t>
            </a:r>
            <a:endParaRPr lang="en-AU" dirty="0"/>
          </a:p>
        </p:txBody>
      </p:sp>
      <p:sp>
        <p:nvSpPr>
          <p:cNvPr id="3" name="Content Placeholder 2"/>
          <p:cNvSpPr>
            <a:spLocks noGrp="1"/>
          </p:cNvSpPr>
          <p:nvPr>
            <p:ph idx="1"/>
          </p:nvPr>
        </p:nvSpPr>
        <p:spPr/>
        <p:txBody>
          <a:bodyPr>
            <a:normAutofit/>
          </a:bodyPr>
          <a:lstStyle/>
          <a:p>
            <a:pPr marL="274638" indent="-274638">
              <a:spcAft>
                <a:spcPts val="600"/>
              </a:spcAft>
            </a:pPr>
            <a:r>
              <a:rPr lang="en-US" dirty="0"/>
              <a:t>21</a:t>
            </a:r>
            <a:r>
              <a:rPr lang="en-US" baseline="30000" dirty="0"/>
              <a:t>st</a:t>
            </a:r>
            <a:r>
              <a:rPr lang="en-US" dirty="0"/>
              <a:t> century skills </a:t>
            </a:r>
            <a:r>
              <a:rPr lang="en-US" dirty="0" smtClean="0"/>
              <a:t>may </a:t>
            </a:r>
            <a:r>
              <a:rPr lang="en-US" dirty="0"/>
              <a:t>be a learning domain of their own </a:t>
            </a:r>
            <a:r>
              <a:rPr lang="en-US" dirty="0" smtClean="0"/>
              <a:t>(e.g., critical </a:t>
            </a:r>
            <a:r>
              <a:rPr lang="en-US" dirty="0"/>
              <a:t>thinking or problem </a:t>
            </a:r>
            <a:r>
              <a:rPr lang="en-US" dirty="0" smtClean="0"/>
              <a:t>solving), or </a:t>
            </a:r>
            <a:r>
              <a:rPr lang="en-US" dirty="0"/>
              <a:t>they may be embedded in a learning domain or academic </a:t>
            </a:r>
            <a:r>
              <a:rPr lang="en-US" dirty="0" smtClean="0"/>
              <a:t>subject such </a:t>
            </a:r>
            <a:r>
              <a:rPr lang="en-US" dirty="0"/>
              <a:t>as science or </a:t>
            </a:r>
            <a:r>
              <a:rPr lang="en-US" dirty="0" smtClean="0"/>
              <a:t>mathematic </a:t>
            </a:r>
            <a:r>
              <a:rPr lang="en-US" sz="1800" dirty="0" smtClean="0"/>
              <a:t>(</a:t>
            </a:r>
            <a:r>
              <a:rPr lang="en-US" sz="1800" dirty="0"/>
              <a:t>Great Schools </a:t>
            </a:r>
            <a:r>
              <a:rPr lang="en-US" sz="1800" dirty="0" smtClean="0"/>
              <a:t>Partnership 2016</a:t>
            </a:r>
            <a:r>
              <a:rPr lang="en-US" sz="1800" dirty="0"/>
              <a:t>; </a:t>
            </a:r>
            <a:r>
              <a:rPr lang="en-US" sz="1800" dirty="0" smtClean="0"/>
              <a:t>ACER 2019). </a:t>
            </a:r>
          </a:p>
          <a:p>
            <a:pPr marL="274638" indent="-274638"/>
            <a:r>
              <a:rPr lang="en-US" dirty="0" smtClean="0"/>
              <a:t>Assessing </a:t>
            </a:r>
            <a:r>
              <a:rPr lang="en-US" dirty="0"/>
              <a:t>the application of knowledge and skills </a:t>
            </a:r>
            <a:r>
              <a:rPr lang="en-US" dirty="0" smtClean="0"/>
              <a:t>contrasts </a:t>
            </a:r>
            <a:r>
              <a:rPr lang="en-US" dirty="0"/>
              <a:t>to approaches that </a:t>
            </a:r>
            <a:r>
              <a:rPr lang="en-US" i="1" dirty="0"/>
              <a:t>solely</a:t>
            </a:r>
            <a:r>
              <a:rPr lang="en-US" dirty="0"/>
              <a:t> focus on the demonstration of factual knowledge and routine </a:t>
            </a:r>
            <a:r>
              <a:rPr lang="en-US" dirty="0" smtClean="0"/>
              <a:t>procedures </a:t>
            </a:r>
            <a:r>
              <a:rPr lang="en-US" sz="1800" dirty="0"/>
              <a:t>(</a:t>
            </a:r>
            <a:r>
              <a:rPr lang="en-US" sz="1800" dirty="0" smtClean="0"/>
              <a:t>Turner </a:t>
            </a:r>
            <a:r>
              <a:rPr lang="en-US" sz="1800" dirty="0"/>
              <a:t>2014).</a:t>
            </a:r>
          </a:p>
          <a:p>
            <a:endParaRPr lang="en-AU" dirty="0"/>
          </a:p>
        </p:txBody>
      </p:sp>
      <p:sp>
        <p:nvSpPr>
          <p:cNvPr id="5" name="TextBox 4"/>
          <p:cNvSpPr txBox="1"/>
          <p:nvPr/>
        </p:nvSpPr>
        <p:spPr>
          <a:xfrm>
            <a:off x="6477380" y="6163056"/>
            <a:ext cx="5336668" cy="369332"/>
          </a:xfrm>
          <a:prstGeom prst="rect">
            <a:avLst/>
          </a:prstGeom>
          <a:noFill/>
        </p:spPr>
        <p:txBody>
          <a:bodyPr wrap="square" rtlCol="0">
            <a:spAutoFit/>
          </a:bodyPr>
          <a:lstStyle/>
          <a:p>
            <a:pPr algn="r"/>
            <a:r>
              <a:rPr lang="en-AU" dirty="0" smtClean="0"/>
              <a:t>ANLAS manual, section 3.4 (ACER 2019)</a:t>
            </a:r>
            <a:endParaRPr lang="en-AU" dirty="0"/>
          </a:p>
        </p:txBody>
      </p:sp>
    </p:spTree>
    <p:extLst>
      <p:ext uri="{BB962C8B-B14F-4D97-AF65-F5344CB8AC3E}">
        <p14:creationId xmlns:p14="http://schemas.microsoft.com/office/powerpoint/2010/main" val="3645402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 </a:t>
            </a:r>
            <a:r>
              <a:rPr lang="en-US" dirty="0"/>
              <a:t>of </a:t>
            </a:r>
            <a:r>
              <a:rPr lang="en-US" dirty="0" smtClean="0"/>
              <a:t>knowledge and </a:t>
            </a:r>
            <a:br>
              <a:rPr lang="en-US" dirty="0" smtClean="0"/>
            </a:br>
            <a:r>
              <a:rPr lang="en-US" dirty="0" smtClean="0"/>
              <a:t>21</a:t>
            </a:r>
            <a:r>
              <a:rPr lang="en-US" baseline="30000" dirty="0" smtClean="0"/>
              <a:t>st</a:t>
            </a:r>
            <a:r>
              <a:rPr lang="en-US" dirty="0" smtClean="0"/>
              <a:t> century skills</a:t>
            </a:r>
            <a:endParaRPr lang="en-AU" dirty="0"/>
          </a:p>
        </p:txBody>
      </p:sp>
      <p:sp>
        <p:nvSpPr>
          <p:cNvPr id="3" name="Content Placeholder 2"/>
          <p:cNvSpPr>
            <a:spLocks noGrp="1"/>
          </p:cNvSpPr>
          <p:nvPr>
            <p:ph idx="1"/>
          </p:nvPr>
        </p:nvSpPr>
        <p:spPr>
          <a:xfrm>
            <a:off x="2005263" y="2213811"/>
            <a:ext cx="9488398" cy="3963152"/>
          </a:xfrm>
        </p:spPr>
        <p:txBody>
          <a:bodyPr>
            <a:normAutofit/>
          </a:bodyPr>
          <a:lstStyle/>
          <a:p>
            <a:pPr marL="0" indent="0">
              <a:lnSpc>
                <a:spcPct val="110000"/>
              </a:lnSpc>
              <a:spcAft>
                <a:spcPts val="600"/>
              </a:spcAft>
              <a:buNone/>
            </a:pPr>
            <a:r>
              <a:rPr lang="en-US" dirty="0" smtClean="0"/>
              <a:t>ANLAS allows to examine:</a:t>
            </a:r>
          </a:p>
          <a:p>
            <a:pPr marL="274638" indent="-274638">
              <a:lnSpc>
                <a:spcPct val="110000"/>
              </a:lnSpc>
              <a:spcAft>
                <a:spcPts val="600"/>
              </a:spcAft>
            </a:pPr>
            <a:r>
              <a:rPr lang="en-US" dirty="0" smtClean="0"/>
              <a:t>the </a:t>
            </a:r>
            <a:r>
              <a:rPr lang="en-US" dirty="0"/>
              <a:t>extent to which learning assessment focuses on the application of knowledge and </a:t>
            </a:r>
            <a:r>
              <a:rPr lang="en-US" dirty="0" smtClean="0"/>
              <a:t>demonstration of skills, and</a:t>
            </a:r>
          </a:p>
          <a:p>
            <a:pPr marL="274638" indent="-274638">
              <a:lnSpc>
                <a:spcPct val="110000"/>
              </a:lnSpc>
              <a:spcAft>
                <a:spcPts val="600"/>
              </a:spcAft>
            </a:pPr>
            <a:r>
              <a:rPr lang="en-US" dirty="0" smtClean="0"/>
              <a:t>the </a:t>
            </a:r>
            <a:r>
              <a:rPr lang="en-US" dirty="0"/>
              <a:t>extent to which 21</a:t>
            </a:r>
            <a:r>
              <a:rPr lang="en-US" baseline="30000" dirty="0"/>
              <a:t>st</a:t>
            </a:r>
            <a:r>
              <a:rPr lang="en-US" dirty="0"/>
              <a:t> century skills are an integral part of the assessment system</a:t>
            </a:r>
            <a:r>
              <a:rPr lang="en-US" dirty="0" smtClean="0"/>
              <a:t>.</a:t>
            </a:r>
            <a:endParaRPr lang="en-AU" dirty="0"/>
          </a:p>
        </p:txBody>
      </p:sp>
      <p:sp>
        <p:nvSpPr>
          <p:cNvPr id="5" name="TextBox 4"/>
          <p:cNvSpPr txBox="1"/>
          <p:nvPr/>
        </p:nvSpPr>
        <p:spPr>
          <a:xfrm>
            <a:off x="6477380" y="6163056"/>
            <a:ext cx="5336668" cy="369332"/>
          </a:xfrm>
          <a:prstGeom prst="rect">
            <a:avLst/>
          </a:prstGeom>
          <a:noFill/>
        </p:spPr>
        <p:txBody>
          <a:bodyPr wrap="square" rtlCol="0">
            <a:spAutoFit/>
          </a:bodyPr>
          <a:lstStyle/>
          <a:p>
            <a:pPr algn="r"/>
            <a:r>
              <a:rPr lang="en-AU" dirty="0" smtClean="0"/>
              <a:t>ANLAS manual, section 3.4 (ACER 2019)</a:t>
            </a:r>
            <a:endParaRPr lang="en-AU" dirty="0"/>
          </a:p>
        </p:txBody>
      </p:sp>
    </p:spTree>
    <p:extLst>
      <p:ext uri="{BB962C8B-B14F-4D97-AF65-F5344CB8AC3E}">
        <p14:creationId xmlns:p14="http://schemas.microsoft.com/office/powerpoint/2010/main" val="325899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ANLAS dimensions</a:t>
            </a:r>
            <a:endParaRPr lang="en-AU" dirty="0"/>
          </a:p>
        </p:txBody>
      </p:sp>
      <p:sp>
        <p:nvSpPr>
          <p:cNvPr id="3" name="Content Placeholder 2"/>
          <p:cNvSpPr>
            <a:spLocks noGrp="1"/>
          </p:cNvSpPr>
          <p:nvPr>
            <p:ph idx="1"/>
          </p:nvPr>
        </p:nvSpPr>
        <p:spPr/>
        <p:txBody>
          <a:bodyPr/>
          <a:lstStyle/>
          <a:p>
            <a:pPr marL="0" indent="0">
              <a:lnSpc>
                <a:spcPct val="110000"/>
              </a:lnSpc>
              <a:spcAft>
                <a:spcPts val="600"/>
              </a:spcAft>
              <a:buNone/>
            </a:pPr>
            <a:r>
              <a:rPr lang="en-US" dirty="0"/>
              <a:t>Each ANLAS dimension has several key areas with a defined quality objective against which the key area is evaluated</a:t>
            </a:r>
            <a:r>
              <a:rPr lang="en-US" dirty="0" smtClean="0"/>
              <a:t>.</a:t>
            </a:r>
            <a:endParaRPr lang="en-AU" dirty="0"/>
          </a:p>
        </p:txBody>
      </p:sp>
    </p:spTree>
    <p:extLst>
      <p:ext uri="{BB962C8B-B14F-4D97-AF65-F5344CB8AC3E}">
        <p14:creationId xmlns:p14="http://schemas.microsoft.com/office/powerpoint/2010/main" val="1455971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 1: </a:t>
            </a:r>
            <a:br>
              <a:rPr lang="en-US" dirty="0" smtClean="0"/>
            </a:br>
            <a:r>
              <a:rPr lang="en-US" dirty="0" smtClean="0"/>
              <a:t>Context </a:t>
            </a:r>
            <a:r>
              <a:rPr lang="en-US" dirty="0"/>
              <a:t>of the assessment </a:t>
            </a:r>
            <a:r>
              <a:rPr lang="en-US" dirty="0" smtClean="0"/>
              <a:t>system</a:t>
            </a:r>
            <a:endParaRPr lang="en-AU" dirty="0"/>
          </a:p>
        </p:txBody>
      </p:sp>
      <p:pic>
        <p:nvPicPr>
          <p:cNvPr id="5" name="Picture 4"/>
          <p:cNvPicPr>
            <a:picLocks noChangeAspect="1"/>
          </p:cNvPicPr>
          <p:nvPr/>
        </p:nvPicPr>
        <p:blipFill>
          <a:blip r:embed="rId3"/>
          <a:stretch>
            <a:fillRect/>
          </a:stretch>
        </p:blipFill>
        <p:spPr>
          <a:xfrm>
            <a:off x="1140712" y="2045367"/>
            <a:ext cx="10673336" cy="3974274"/>
          </a:xfrm>
          <a:prstGeom prst="rect">
            <a:avLst/>
          </a:prstGeom>
        </p:spPr>
      </p:pic>
      <p:sp>
        <p:nvSpPr>
          <p:cNvPr id="6" name="TextBox 5"/>
          <p:cNvSpPr txBox="1"/>
          <p:nvPr/>
        </p:nvSpPr>
        <p:spPr>
          <a:xfrm>
            <a:off x="6477380" y="6163056"/>
            <a:ext cx="5336668" cy="369332"/>
          </a:xfrm>
          <a:prstGeom prst="rect">
            <a:avLst/>
          </a:prstGeom>
          <a:noFill/>
        </p:spPr>
        <p:txBody>
          <a:bodyPr wrap="square" rtlCol="0">
            <a:spAutoFit/>
          </a:bodyPr>
          <a:lstStyle/>
          <a:p>
            <a:pPr algn="r"/>
            <a:r>
              <a:rPr lang="en-AU" dirty="0" smtClean="0"/>
              <a:t>ANLAS manual, section 3.1 (ACER 2019)</a:t>
            </a:r>
            <a:endParaRPr lang="en-AU" dirty="0"/>
          </a:p>
        </p:txBody>
      </p:sp>
    </p:spTree>
    <p:extLst>
      <p:ext uri="{BB962C8B-B14F-4D97-AF65-F5344CB8AC3E}">
        <p14:creationId xmlns:p14="http://schemas.microsoft.com/office/powerpoint/2010/main" val="1541410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Dimension 2: </a:t>
            </a:r>
            <a:br>
              <a:rPr lang="en-AU" dirty="0" smtClean="0"/>
            </a:br>
            <a:r>
              <a:rPr lang="en-AU" dirty="0" smtClean="0"/>
              <a:t>Quality of assessment programs</a:t>
            </a:r>
            <a:endParaRPr lang="en-AU" dirty="0"/>
          </a:p>
        </p:txBody>
      </p:sp>
      <p:sp>
        <p:nvSpPr>
          <p:cNvPr id="3" name="Content Placeholder 2"/>
          <p:cNvSpPr>
            <a:spLocks noGrp="1"/>
          </p:cNvSpPr>
          <p:nvPr>
            <p:ph idx="1"/>
          </p:nvPr>
        </p:nvSpPr>
        <p:spPr/>
        <p:txBody>
          <a:bodyPr/>
          <a:lstStyle/>
          <a:p>
            <a:pPr marL="0" indent="0">
              <a:buNone/>
            </a:pPr>
            <a:r>
              <a:rPr lang="en-US" dirty="0" smtClean="0"/>
              <a:t>ANLAS focuses on:</a:t>
            </a:r>
          </a:p>
          <a:p>
            <a:pPr marL="274638" indent="-274638"/>
            <a:r>
              <a:rPr lang="en-US" dirty="0" smtClean="0"/>
              <a:t>Large-scale </a:t>
            </a:r>
            <a:r>
              <a:rPr lang="en-US" dirty="0"/>
              <a:t>assessments, examinations and classroom </a:t>
            </a:r>
            <a:r>
              <a:rPr lang="en-US" dirty="0" smtClean="0"/>
              <a:t>assessments</a:t>
            </a:r>
          </a:p>
          <a:p>
            <a:pPr marL="274638" indent="-274638"/>
            <a:r>
              <a:rPr lang="en-US" dirty="0" smtClean="0"/>
              <a:t>that </a:t>
            </a:r>
            <a:r>
              <a:rPr lang="en-US" dirty="0"/>
              <a:t>target children and young </a:t>
            </a:r>
            <a:r>
              <a:rPr lang="en-US" dirty="0" smtClean="0"/>
              <a:t>learners</a:t>
            </a:r>
          </a:p>
          <a:p>
            <a:pPr marL="274638" indent="-274638"/>
            <a:r>
              <a:rPr lang="en-US" dirty="0" smtClean="0"/>
              <a:t>in </a:t>
            </a:r>
            <a:r>
              <a:rPr lang="en-US" dirty="0"/>
              <a:t>primary and secondary </a:t>
            </a:r>
            <a:r>
              <a:rPr lang="en-US" dirty="0" smtClean="0"/>
              <a:t>education</a:t>
            </a:r>
          </a:p>
          <a:p>
            <a:pPr marL="274638" indent="-274638"/>
            <a:r>
              <a:rPr lang="en-US" dirty="0" smtClean="0"/>
              <a:t>in </a:t>
            </a:r>
            <a:r>
              <a:rPr lang="en-US" dirty="0"/>
              <a:t>all schools within the system (including public, private and community schools), and out of </a:t>
            </a:r>
            <a:r>
              <a:rPr lang="en-US" dirty="0" smtClean="0"/>
              <a:t>school.</a:t>
            </a:r>
            <a:endParaRPr lang="en-AU" dirty="0"/>
          </a:p>
          <a:p>
            <a:endParaRPr lang="en-AU" dirty="0"/>
          </a:p>
        </p:txBody>
      </p:sp>
      <p:sp>
        <p:nvSpPr>
          <p:cNvPr id="4" name="TextBox 3"/>
          <p:cNvSpPr txBox="1"/>
          <p:nvPr/>
        </p:nvSpPr>
        <p:spPr>
          <a:xfrm>
            <a:off x="6477380" y="6163056"/>
            <a:ext cx="5336668" cy="369332"/>
          </a:xfrm>
          <a:prstGeom prst="rect">
            <a:avLst/>
          </a:prstGeom>
          <a:noFill/>
        </p:spPr>
        <p:txBody>
          <a:bodyPr wrap="square" rtlCol="0">
            <a:spAutoFit/>
          </a:bodyPr>
          <a:lstStyle/>
          <a:p>
            <a:pPr algn="r"/>
            <a:r>
              <a:rPr lang="en-AU" dirty="0" smtClean="0"/>
              <a:t>ANLAS manual, section 3.2 (ACER 2019)</a:t>
            </a:r>
            <a:endParaRPr lang="en-AU" dirty="0"/>
          </a:p>
        </p:txBody>
      </p:sp>
    </p:spTree>
    <p:extLst>
      <p:ext uri="{BB962C8B-B14F-4D97-AF65-F5344CB8AC3E}">
        <p14:creationId xmlns:p14="http://schemas.microsoft.com/office/powerpoint/2010/main" val="413746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Large-scale assessments</a:t>
            </a:r>
            <a:endParaRPr lang="en-AU" dirty="0"/>
          </a:p>
        </p:txBody>
      </p:sp>
      <p:sp>
        <p:nvSpPr>
          <p:cNvPr id="3" name="Content Placeholder 2"/>
          <p:cNvSpPr>
            <a:spLocks noGrp="1"/>
          </p:cNvSpPr>
          <p:nvPr>
            <p:ph idx="1"/>
          </p:nvPr>
        </p:nvSpPr>
        <p:spPr>
          <a:xfrm>
            <a:off x="2005263" y="2213811"/>
            <a:ext cx="9500937" cy="3963152"/>
          </a:xfrm>
        </p:spPr>
        <p:txBody>
          <a:bodyPr>
            <a:normAutofit/>
          </a:bodyPr>
          <a:lstStyle/>
          <a:p>
            <a:pPr marL="274638" indent="-274638"/>
            <a:r>
              <a:rPr lang="en-US" dirty="0" smtClean="0"/>
              <a:t>School-based and </a:t>
            </a:r>
            <a:r>
              <a:rPr lang="en-US" dirty="0"/>
              <a:t>household-based assessments that are funded or supported by government, donors and civil society </a:t>
            </a:r>
            <a:r>
              <a:rPr lang="en-US" dirty="0" smtClean="0"/>
              <a:t>organizations</a:t>
            </a:r>
          </a:p>
          <a:p>
            <a:pPr marL="274638" indent="-274638"/>
            <a:r>
              <a:rPr lang="en-US" dirty="0" smtClean="0"/>
              <a:t>National, international or regional in scope</a:t>
            </a:r>
          </a:p>
          <a:p>
            <a:pPr marL="274638" indent="-274638"/>
            <a:r>
              <a:rPr lang="en-US" dirty="0"/>
              <a:t>S</a:t>
            </a:r>
            <a:r>
              <a:rPr lang="en-US" dirty="0" smtClean="0"/>
              <a:t>ample-based or census</a:t>
            </a:r>
          </a:p>
          <a:p>
            <a:pPr marL="274638" indent="-274638"/>
            <a:r>
              <a:rPr lang="en-US" dirty="0"/>
              <a:t>To gain performance data and contextual data for monitoring education system performance in order to inform education policy and </a:t>
            </a:r>
            <a:r>
              <a:rPr lang="en-US" dirty="0" smtClean="0"/>
              <a:t>practice </a:t>
            </a:r>
            <a:r>
              <a:rPr lang="en-US" sz="1800" dirty="0" smtClean="0"/>
              <a:t>(Clarke 2012; Lietz et al. 2017).</a:t>
            </a:r>
            <a:endParaRPr lang="en-AU" sz="1800" dirty="0"/>
          </a:p>
        </p:txBody>
      </p:sp>
      <p:sp>
        <p:nvSpPr>
          <p:cNvPr id="5" name="TextBox 4"/>
          <p:cNvSpPr txBox="1"/>
          <p:nvPr/>
        </p:nvSpPr>
        <p:spPr>
          <a:xfrm>
            <a:off x="6477380" y="6163056"/>
            <a:ext cx="5336668" cy="369332"/>
          </a:xfrm>
          <a:prstGeom prst="rect">
            <a:avLst/>
          </a:prstGeom>
          <a:noFill/>
        </p:spPr>
        <p:txBody>
          <a:bodyPr wrap="square" rtlCol="0">
            <a:spAutoFit/>
          </a:bodyPr>
          <a:lstStyle/>
          <a:p>
            <a:pPr algn="r"/>
            <a:r>
              <a:rPr lang="en-AU" dirty="0" smtClean="0"/>
              <a:t>ANLAS manual, section 3.2 (ACER 2019)</a:t>
            </a:r>
            <a:endParaRPr lang="en-AU" dirty="0"/>
          </a:p>
        </p:txBody>
      </p:sp>
    </p:spTree>
    <p:extLst>
      <p:ext uri="{BB962C8B-B14F-4D97-AF65-F5344CB8AC3E}">
        <p14:creationId xmlns:p14="http://schemas.microsoft.com/office/powerpoint/2010/main" val="3876855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National team training: Overview</a:t>
            </a:r>
            <a:endParaRPr lang="en-AU" dirty="0"/>
          </a:p>
        </p:txBody>
      </p:sp>
      <p:sp>
        <p:nvSpPr>
          <p:cNvPr id="3" name="Content Placeholder 2"/>
          <p:cNvSpPr>
            <a:spLocks noGrp="1"/>
          </p:cNvSpPr>
          <p:nvPr>
            <p:ph sz="half" idx="1"/>
          </p:nvPr>
        </p:nvSpPr>
        <p:spPr>
          <a:xfrm>
            <a:off x="978567" y="1748590"/>
            <a:ext cx="5069309" cy="5061284"/>
          </a:xfrm>
        </p:spPr>
        <p:txBody>
          <a:bodyPr>
            <a:normAutofit fontScale="77500" lnSpcReduction="20000"/>
          </a:bodyPr>
          <a:lstStyle/>
          <a:p>
            <a:pPr marL="0" indent="0">
              <a:lnSpc>
                <a:spcPct val="120000"/>
              </a:lnSpc>
              <a:spcBef>
                <a:spcPts val="0"/>
              </a:spcBef>
              <a:spcAft>
                <a:spcPts val="600"/>
              </a:spcAft>
              <a:buNone/>
            </a:pPr>
            <a:r>
              <a:rPr lang="en-US" sz="3100" b="1" dirty="0" smtClean="0"/>
              <a:t>Day 1</a:t>
            </a:r>
          </a:p>
          <a:p>
            <a:pPr>
              <a:lnSpc>
                <a:spcPct val="120000"/>
              </a:lnSpc>
              <a:spcBef>
                <a:spcPts val="0"/>
              </a:spcBef>
              <a:spcAft>
                <a:spcPts val="600"/>
              </a:spcAft>
            </a:pPr>
            <a:r>
              <a:rPr lang="en-US" sz="3100" dirty="0" smtClean="0"/>
              <a:t>Introduction of participants</a:t>
            </a:r>
            <a:endParaRPr lang="en-US" sz="3100" dirty="0"/>
          </a:p>
          <a:p>
            <a:pPr>
              <a:lnSpc>
                <a:spcPct val="120000"/>
              </a:lnSpc>
              <a:spcBef>
                <a:spcPts val="0"/>
              </a:spcBef>
              <a:spcAft>
                <a:spcPts val="600"/>
              </a:spcAft>
            </a:pPr>
            <a:r>
              <a:rPr lang="en-US" sz="3100" dirty="0"/>
              <a:t>P</a:t>
            </a:r>
            <a:r>
              <a:rPr lang="en-US" sz="3100" dirty="0" smtClean="0"/>
              <a:t>urpose of ANLAS</a:t>
            </a:r>
            <a:endParaRPr lang="en-US" sz="3100" dirty="0"/>
          </a:p>
          <a:p>
            <a:pPr>
              <a:lnSpc>
                <a:spcPct val="120000"/>
              </a:lnSpc>
              <a:spcBef>
                <a:spcPts val="0"/>
              </a:spcBef>
              <a:spcAft>
                <a:spcPts val="600"/>
              </a:spcAft>
            </a:pPr>
            <a:r>
              <a:rPr lang="en-US" sz="3100" dirty="0" smtClean="0"/>
              <a:t>The ANLAS model</a:t>
            </a:r>
          </a:p>
          <a:p>
            <a:pPr>
              <a:lnSpc>
                <a:spcPct val="120000"/>
              </a:lnSpc>
              <a:spcBef>
                <a:spcPts val="0"/>
              </a:spcBef>
              <a:spcAft>
                <a:spcPts val="600"/>
              </a:spcAft>
            </a:pPr>
            <a:r>
              <a:rPr lang="en-US" sz="3100" dirty="0" smtClean="0"/>
              <a:t>ANLAS processes and tools:</a:t>
            </a:r>
          </a:p>
          <a:p>
            <a:pPr marL="625475" indent="-352425">
              <a:lnSpc>
                <a:spcPct val="120000"/>
              </a:lnSpc>
              <a:spcBef>
                <a:spcPts val="0"/>
              </a:spcBef>
              <a:spcAft>
                <a:spcPts val="600"/>
              </a:spcAft>
              <a:buFont typeface="Arial" panose="020B0604020202020204" pitchFamily="34" charset="0"/>
              <a:buChar char="−"/>
            </a:pPr>
            <a:r>
              <a:rPr lang="en-US" sz="2600" dirty="0" smtClean="0"/>
              <a:t>Initiation, training and planning</a:t>
            </a:r>
          </a:p>
          <a:p>
            <a:pPr marL="625475" indent="-352425">
              <a:lnSpc>
                <a:spcPct val="120000"/>
              </a:lnSpc>
              <a:spcBef>
                <a:spcPts val="0"/>
              </a:spcBef>
              <a:spcAft>
                <a:spcPts val="600"/>
              </a:spcAft>
              <a:buFont typeface="Arial" panose="020B0604020202020204" pitchFamily="34" charset="0"/>
              <a:buChar char="−"/>
            </a:pPr>
            <a:r>
              <a:rPr lang="en-US" sz="2600" dirty="0"/>
              <a:t>A</a:t>
            </a:r>
            <a:r>
              <a:rPr lang="en-US" sz="2600" dirty="0" smtClean="0"/>
              <a:t>nalysis</a:t>
            </a:r>
          </a:p>
          <a:p>
            <a:pPr>
              <a:lnSpc>
                <a:spcPct val="120000"/>
              </a:lnSpc>
              <a:spcBef>
                <a:spcPts val="0"/>
              </a:spcBef>
              <a:spcAft>
                <a:spcPts val="600"/>
              </a:spcAft>
            </a:pPr>
            <a:r>
              <a:rPr lang="en-US" sz="3100" dirty="0" smtClean="0"/>
              <a:t>Planning Activities:</a:t>
            </a:r>
          </a:p>
          <a:p>
            <a:pPr marL="625475" indent="-352425">
              <a:lnSpc>
                <a:spcPct val="120000"/>
              </a:lnSpc>
              <a:spcBef>
                <a:spcPts val="0"/>
              </a:spcBef>
              <a:spcAft>
                <a:spcPts val="600"/>
              </a:spcAft>
              <a:buFont typeface="Arial" panose="020B0604020202020204" pitchFamily="34" charset="0"/>
              <a:buChar char="−"/>
            </a:pPr>
            <a:r>
              <a:rPr lang="en-AU" sz="2600" dirty="0"/>
              <a:t>PA 1: Identifying the assessment </a:t>
            </a:r>
            <a:r>
              <a:rPr lang="en-AU" sz="2600" dirty="0" smtClean="0"/>
              <a:t>programs to be included</a:t>
            </a:r>
          </a:p>
        </p:txBody>
      </p:sp>
      <p:sp>
        <p:nvSpPr>
          <p:cNvPr id="4" name="Content Placeholder 3"/>
          <p:cNvSpPr>
            <a:spLocks noGrp="1"/>
          </p:cNvSpPr>
          <p:nvPr>
            <p:ph sz="half" idx="2"/>
          </p:nvPr>
        </p:nvSpPr>
        <p:spPr>
          <a:xfrm>
            <a:off x="6400800" y="1748590"/>
            <a:ext cx="5630779" cy="5061284"/>
          </a:xfrm>
        </p:spPr>
        <p:txBody>
          <a:bodyPr>
            <a:normAutofit fontScale="77500" lnSpcReduction="20000"/>
          </a:bodyPr>
          <a:lstStyle/>
          <a:p>
            <a:pPr marL="0" indent="0">
              <a:lnSpc>
                <a:spcPct val="120000"/>
              </a:lnSpc>
              <a:spcBef>
                <a:spcPts val="0"/>
              </a:spcBef>
              <a:spcAft>
                <a:spcPts val="600"/>
              </a:spcAft>
              <a:buNone/>
            </a:pPr>
            <a:r>
              <a:rPr lang="en-AU" sz="3100" b="1" dirty="0"/>
              <a:t>Day 2</a:t>
            </a:r>
          </a:p>
          <a:p>
            <a:pPr>
              <a:lnSpc>
                <a:spcPct val="120000"/>
              </a:lnSpc>
              <a:spcBef>
                <a:spcPts val="0"/>
              </a:spcBef>
              <a:spcAft>
                <a:spcPts val="600"/>
              </a:spcAft>
            </a:pPr>
            <a:r>
              <a:rPr lang="en-US" sz="3100" dirty="0"/>
              <a:t>ANLAS processes and tools:</a:t>
            </a:r>
          </a:p>
          <a:p>
            <a:pPr marL="625475" indent="-352425">
              <a:lnSpc>
                <a:spcPct val="120000"/>
              </a:lnSpc>
              <a:spcBef>
                <a:spcPts val="0"/>
              </a:spcBef>
              <a:spcAft>
                <a:spcPts val="600"/>
              </a:spcAft>
              <a:buFont typeface="Arial" panose="020B0604020202020204" pitchFamily="34" charset="0"/>
              <a:buChar char="−"/>
            </a:pPr>
            <a:r>
              <a:rPr lang="en-US" sz="3100" dirty="0" smtClean="0"/>
              <a:t>Reporting and dissemination </a:t>
            </a:r>
          </a:p>
          <a:p>
            <a:pPr>
              <a:lnSpc>
                <a:spcPct val="120000"/>
              </a:lnSpc>
              <a:spcBef>
                <a:spcPts val="0"/>
              </a:spcBef>
              <a:spcAft>
                <a:spcPts val="600"/>
              </a:spcAft>
            </a:pPr>
            <a:r>
              <a:rPr lang="en-US" sz="3100" dirty="0" smtClean="0"/>
              <a:t>Planning activities continued</a:t>
            </a:r>
          </a:p>
          <a:p>
            <a:pPr marL="625475" indent="-352425">
              <a:lnSpc>
                <a:spcPct val="120000"/>
              </a:lnSpc>
              <a:spcBef>
                <a:spcPts val="0"/>
              </a:spcBef>
              <a:spcAft>
                <a:spcPts val="600"/>
              </a:spcAft>
              <a:buFont typeface="Arial" panose="020B0604020202020204" pitchFamily="34" charset="0"/>
              <a:buChar char="−"/>
            </a:pPr>
            <a:r>
              <a:rPr lang="en-AU" sz="2600" dirty="0"/>
              <a:t>PA 2: Stakeholder and document mapping</a:t>
            </a:r>
          </a:p>
          <a:p>
            <a:pPr marL="625475" indent="-352425">
              <a:lnSpc>
                <a:spcPct val="120000"/>
              </a:lnSpc>
              <a:spcBef>
                <a:spcPts val="0"/>
              </a:spcBef>
              <a:spcAft>
                <a:spcPts val="600"/>
              </a:spcAft>
              <a:buFont typeface="Arial" panose="020B0604020202020204" pitchFamily="34" charset="0"/>
              <a:buChar char="−"/>
            </a:pPr>
            <a:r>
              <a:rPr lang="en-AU" sz="2600" dirty="0" smtClean="0"/>
              <a:t>PA 3: </a:t>
            </a:r>
            <a:r>
              <a:rPr lang="en-US" sz="2600" dirty="0"/>
              <a:t>Completing the implementation plan</a:t>
            </a:r>
            <a:endParaRPr lang="en-AU" sz="2600" dirty="0"/>
          </a:p>
          <a:p>
            <a:pPr marL="625475" indent="-352425">
              <a:lnSpc>
                <a:spcPct val="120000"/>
              </a:lnSpc>
              <a:spcBef>
                <a:spcPts val="0"/>
              </a:spcBef>
              <a:spcAft>
                <a:spcPts val="600"/>
              </a:spcAft>
              <a:buFont typeface="Arial" panose="020B0604020202020204" pitchFamily="34" charset="0"/>
              <a:buChar char="−"/>
            </a:pPr>
            <a:r>
              <a:rPr lang="en-AU" sz="2600" dirty="0"/>
              <a:t>PA </a:t>
            </a:r>
            <a:r>
              <a:rPr lang="en-AU" sz="2600" dirty="0" smtClean="0"/>
              <a:t>4: </a:t>
            </a:r>
            <a:r>
              <a:rPr lang="en-US" sz="2600" dirty="0"/>
              <a:t>Identifying risks and mitigation strategies</a:t>
            </a:r>
            <a:endParaRPr lang="en-AU" sz="2600" dirty="0"/>
          </a:p>
          <a:p>
            <a:pPr marL="625475" indent="-352425">
              <a:lnSpc>
                <a:spcPct val="120000"/>
              </a:lnSpc>
              <a:spcBef>
                <a:spcPts val="0"/>
              </a:spcBef>
              <a:spcAft>
                <a:spcPts val="600"/>
              </a:spcAft>
              <a:buFont typeface="Arial" panose="020B0604020202020204" pitchFamily="34" charset="0"/>
              <a:buChar char="−"/>
            </a:pPr>
            <a:r>
              <a:rPr lang="en-AU" sz="2600" dirty="0"/>
              <a:t>PA </a:t>
            </a:r>
            <a:r>
              <a:rPr lang="en-AU" sz="2600" dirty="0" smtClean="0"/>
              <a:t>5: </a:t>
            </a:r>
            <a:r>
              <a:rPr lang="en-US" sz="2600" dirty="0"/>
              <a:t>Developing a detailed </a:t>
            </a:r>
            <a:r>
              <a:rPr lang="en-US" sz="2600" dirty="0" smtClean="0"/>
              <a:t>budget</a:t>
            </a:r>
          </a:p>
          <a:p>
            <a:pPr>
              <a:lnSpc>
                <a:spcPct val="120000"/>
              </a:lnSpc>
              <a:spcBef>
                <a:spcPts val="0"/>
              </a:spcBef>
              <a:spcAft>
                <a:spcPts val="600"/>
              </a:spcAft>
            </a:pPr>
            <a:r>
              <a:rPr lang="en-US" sz="3100" dirty="0"/>
              <a:t>Outlook on </a:t>
            </a:r>
            <a:r>
              <a:rPr lang="en-US" sz="3100" dirty="0" smtClean="0"/>
              <a:t>completing the </a:t>
            </a:r>
            <a:r>
              <a:rPr lang="en-US" sz="3100" dirty="0"/>
              <a:t>planning activities</a:t>
            </a:r>
            <a:endParaRPr lang="en-AU" sz="3100" dirty="0"/>
          </a:p>
        </p:txBody>
      </p:sp>
    </p:spTree>
    <p:extLst>
      <p:ext uri="{BB962C8B-B14F-4D97-AF65-F5344CB8AC3E}">
        <p14:creationId xmlns:p14="http://schemas.microsoft.com/office/powerpoint/2010/main" val="3106917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Examinations</a:t>
            </a:r>
            <a:endParaRPr lang="en-AU" dirty="0"/>
          </a:p>
        </p:txBody>
      </p:sp>
      <p:sp>
        <p:nvSpPr>
          <p:cNvPr id="3" name="Content Placeholder 2"/>
          <p:cNvSpPr>
            <a:spLocks noGrp="1"/>
          </p:cNvSpPr>
          <p:nvPr>
            <p:ph idx="1"/>
          </p:nvPr>
        </p:nvSpPr>
        <p:spPr/>
        <p:txBody>
          <a:bodyPr/>
          <a:lstStyle/>
          <a:p>
            <a:pPr marL="274638" indent="-274638"/>
            <a:r>
              <a:rPr lang="en-US" dirty="0"/>
              <a:t>P</a:t>
            </a:r>
            <a:r>
              <a:rPr lang="en-US" dirty="0" smtClean="0"/>
              <a:t>ublic </a:t>
            </a:r>
            <a:r>
              <a:rPr lang="en-US" dirty="0"/>
              <a:t>examinations of national or sub-national </a:t>
            </a:r>
            <a:r>
              <a:rPr lang="en-US" dirty="0" smtClean="0"/>
              <a:t>scope</a:t>
            </a:r>
          </a:p>
          <a:p>
            <a:pPr marL="274638" indent="-274638"/>
            <a:r>
              <a:rPr lang="en-US" dirty="0" smtClean="0"/>
              <a:t>Census (all eligible students)</a:t>
            </a:r>
          </a:p>
          <a:p>
            <a:pPr marL="274638" indent="-274638"/>
            <a:r>
              <a:rPr lang="en-US" dirty="0" smtClean="0"/>
              <a:t>To </a:t>
            </a:r>
            <a:r>
              <a:rPr lang="en-US" dirty="0"/>
              <a:t>gain performance data to make decisions about individual students’ progress through the education system (for </a:t>
            </a:r>
            <a:r>
              <a:rPr lang="en-US" dirty="0" smtClean="0"/>
              <a:t>example, certification</a:t>
            </a:r>
            <a:r>
              <a:rPr lang="en-US" dirty="0"/>
              <a:t>, grade progression, selection) </a:t>
            </a:r>
            <a:r>
              <a:rPr lang="en-US" sz="1800" dirty="0" smtClean="0"/>
              <a:t>(Clarke 2012</a:t>
            </a:r>
            <a:r>
              <a:rPr lang="en-US" sz="1800" dirty="0"/>
              <a:t>)</a:t>
            </a:r>
            <a:endParaRPr lang="en-AU" sz="1800" dirty="0"/>
          </a:p>
          <a:p>
            <a:pPr marL="274638" indent="-274638"/>
            <a:r>
              <a:rPr lang="en-US" dirty="0"/>
              <a:t>Results of standardized examinations can be aggregated at various levels of the education system to provide information on system </a:t>
            </a:r>
            <a:r>
              <a:rPr lang="en-US" dirty="0" smtClean="0"/>
              <a:t>performance.</a:t>
            </a:r>
          </a:p>
          <a:p>
            <a:endParaRPr lang="en-US" dirty="0" smtClean="0"/>
          </a:p>
          <a:p>
            <a:endParaRPr lang="en-AU" dirty="0"/>
          </a:p>
          <a:p>
            <a:endParaRPr lang="en-AU" dirty="0"/>
          </a:p>
        </p:txBody>
      </p:sp>
      <p:sp>
        <p:nvSpPr>
          <p:cNvPr id="5" name="TextBox 4"/>
          <p:cNvSpPr txBox="1"/>
          <p:nvPr/>
        </p:nvSpPr>
        <p:spPr>
          <a:xfrm>
            <a:off x="6477380" y="6163056"/>
            <a:ext cx="5336668" cy="369332"/>
          </a:xfrm>
          <a:prstGeom prst="rect">
            <a:avLst/>
          </a:prstGeom>
          <a:noFill/>
        </p:spPr>
        <p:txBody>
          <a:bodyPr wrap="square" rtlCol="0">
            <a:spAutoFit/>
          </a:bodyPr>
          <a:lstStyle/>
          <a:p>
            <a:pPr algn="r"/>
            <a:r>
              <a:rPr lang="en-AU" dirty="0" smtClean="0"/>
              <a:t>ANLAS manual, section 3.2 (ACER 2019)</a:t>
            </a:r>
            <a:endParaRPr lang="en-AU" dirty="0"/>
          </a:p>
        </p:txBody>
      </p:sp>
    </p:spTree>
    <p:extLst>
      <p:ext uri="{BB962C8B-B14F-4D97-AF65-F5344CB8AC3E}">
        <p14:creationId xmlns:p14="http://schemas.microsoft.com/office/powerpoint/2010/main" val="2675628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Classroom assessments</a:t>
            </a:r>
            <a:endParaRPr lang="en-AU" dirty="0"/>
          </a:p>
        </p:txBody>
      </p:sp>
      <p:sp>
        <p:nvSpPr>
          <p:cNvPr id="3" name="Content Placeholder 2"/>
          <p:cNvSpPr>
            <a:spLocks noGrp="1"/>
          </p:cNvSpPr>
          <p:nvPr>
            <p:ph idx="1"/>
          </p:nvPr>
        </p:nvSpPr>
        <p:spPr/>
        <p:txBody>
          <a:bodyPr/>
          <a:lstStyle/>
          <a:p>
            <a:pPr>
              <a:spcAft>
                <a:spcPts val="1000"/>
              </a:spcAft>
            </a:pPr>
            <a:r>
              <a:rPr lang="en-US" dirty="0"/>
              <a:t>Conducted to gain diagnostic information about individual learners’ state and progress with the aim to inform continuous improvement of learning and to guide </a:t>
            </a:r>
            <a:r>
              <a:rPr lang="en-US" dirty="0" smtClean="0"/>
              <a:t>teaching </a:t>
            </a:r>
            <a:r>
              <a:rPr lang="en-US" sz="1800" dirty="0"/>
              <a:t>(</a:t>
            </a:r>
            <a:r>
              <a:rPr lang="en-US" sz="1800" dirty="0" smtClean="0"/>
              <a:t>Clarke </a:t>
            </a:r>
            <a:r>
              <a:rPr lang="en-US" sz="1800" dirty="0"/>
              <a:t>2012; Datnow, </a:t>
            </a:r>
            <a:r>
              <a:rPr lang="en-US" sz="1800" dirty="0" smtClean="0"/>
              <a:t>Park &amp; Wohlstetter 2007</a:t>
            </a:r>
            <a:r>
              <a:rPr lang="en-US" sz="1800" dirty="0"/>
              <a:t>)</a:t>
            </a:r>
            <a:r>
              <a:rPr lang="en-US" sz="1800" dirty="0" smtClean="0"/>
              <a:t>.</a:t>
            </a:r>
          </a:p>
          <a:p>
            <a:pPr>
              <a:spcAft>
                <a:spcPts val="1000"/>
              </a:spcAft>
            </a:pPr>
            <a:r>
              <a:rPr lang="en-US" dirty="0" smtClean="0"/>
              <a:t>Typically </a:t>
            </a:r>
            <a:r>
              <a:rPr lang="en-US" dirty="0"/>
              <a:t>local in scope, assessing all students in a </a:t>
            </a:r>
            <a:r>
              <a:rPr lang="en-US" dirty="0" smtClean="0"/>
              <a:t>class</a:t>
            </a:r>
            <a:endParaRPr lang="en-US" dirty="0"/>
          </a:p>
          <a:p>
            <a:pPr>
              <a:spcAft>
                <a:spcPts val="1000"/>
              </a:spcAft>
            </a:pPr>
            <a:r>
              <a:rPr lang="en-US" dirty="0"/>
              <a:t>Data from standardized classroom assessment can be aggregated to provide information on students’ learning at different levels of the education </a:t>
            </a:r>
            <a:r>
              <a:rPr lang="en-US" dirty="0" smtClean="0"/>
              <a:t>system.</a:t>
            </a:r>
            <a:endParaRPr lang="en-AU" dirty="0"/>
          </a:p>
        </p:txBody>
      </p:sp>
      <p:sp>
        <p:nvSpPr>
          <p:cNvPr id="5" name="TextBox 4"/>
          <p:cNvSpPr txBox="1"/>
          <p:nvPr/>
        </p:nvSpPr>
        <p:spPr>
          <a:xfrm>
            <a:off x="6477380" y="6163056"/>
            <a:ext cx="5336668" cy="369332"/>
          </a:xfrm>
          <a:prstGeom prst="rect">
            <a:avLst/>
          </a:prstGeom>
          <a:noFill/>
        </p:spPr>
        <p:txBody>
          <a:bodyPr wrap="square" rtlCol="0">
            <a:spAutoFit/>
          </a:bodyPr>
          <a:lstStyle/>
          <a:p>
            <a:pPr algn="r"/>
            <a:r>
              <a:rPr lang="en-AU" dirty="0" smtClean="0"/>
              <a:t>ANLAS manual, section 3.2 (ACER 2019)</a:t>
            </a:r>
            <a:endParaRPr lang="en-AU" dirty="0"/>
          </a:p>
        </p:txBody>
      </p:sp>
    </p:spTree>
    <p:extLst>
      <p:ext uri="{BB962C8B-B14F-4D97-AF65-F5344CB8AC3E}">
        <p14:creationId xmlns:p14="http://schemas.microsoft.com/office/powerpoint/2010/main" val="15410559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Classroom assessment</a:t>
            </a:r>
            <a:endParaRPr lang="en-AU" dirty="0"/>
          </a:p>
        </p:txBody>
      </p:sp>
      <p:sp>
        <p:nvSpPr>
          <p:cNvPr id="3" name="Content Placeholder 2"/>
          <p:cNvSpPr>
            <a:spLocks noGrp="1"/>
          </p:cNvSpPr>
          <p:nvPr>
            <p:ph idx="1"/>
          </p:nvPr>
        </p:nvSpPr>
        <p:spPr/>
        <p:txBody>
          <a:bodyPr>
            <a:normAutofit/>
          </a:bodyPr>
          <a:lstStyle/>
          <a:p>
            <a:pPr marL="274638" indent="-274638">
              <a:spcBef>
                <a:spcPts val="1200"/>
              </a:spcBef>
            </a:pPr>
            <a:r>
              <a:rPr lang="en-US" dirty="0"/>
              <a:t>There can be a wide range of classroom assessment practices within a </a:t>
            </a:r>
            <a:r>
              <a:rPr lang="en-US" dirty="0" smtClean="0"/>
              <a:t>country, using multiple methods, including </a:t>
            </a:r>
            <a:r>
              <a:rPr lang="en-US" dirty="0"/>
              <a:t>standardized or </a:t>
            </a:r>
            <a:r>
              <a:rPr lang="en-US" dirty="0" smtClean="0"/>
              <a:t>non-standardized tests, </a:t>
            </a:r>
            <a:r>
              <a:rPr lang="en-US" dirty="0"/>
              <a:t>teacher-developed tests, </a:t>
            </a:r>
            <a:r>
              <a:rPr lang="en-US" dirty="0" smtClean="0"/>
              <a:t>and portfolios </a:t>
            </a:r>
            <a:r>
              <a:rPr lang="en-US" dirty="0"/>
              <a:t>of </a:t>
            </a:r>
            <a:r>
              <a:rPr lang="en-US" dirty="0" smtClean="0"/>
              <a:t>students’ work.</a:t>
            </a:r>
          </a:p>
          <a:p>
            <a:pPr marL="274638" indent="-274638">
              <a:spcBef>
                <a:spcPts val="1200"/>
              </a:spcBef>
            </a:pPr>
            <a:r>
              <a:rPr lang="en-US" dirty="0" smtClean="0"/>
              <a:t>The </a:t>
            </a:r>
            <a:r>
              <a:rPr lang="en-US" dirty="0"/>
              <a:t>purpose of ANLAS is to </a:t>
            </a:r>
            <a:r>
              <a:rPr lang="en-US" dirty="0" smtClean="0"/>
              <a:t>get a </a:t>
            </a:r>
            <a:r>
              <a:rPr lang="en-US" b="1" dirty="0" smtClean="0"/>
              <a:t>general sense of classroom assessment practices in a country</a:t>
            </a:r>
            <a:r>
              <a:rPr lang="en-US" dirty="0" smtClean="0"/>
              <a:t>, as guided by national or sub-national level documents for classroom assessment.</a:t>
            </a:r>
            <a:endParaRPr lang="en-AU" dirty="0"/>
          </a:p>
        </p:txBody>
      </p:sp>
      <p:sp>
        <p:nvSpPr>
          <p:cNvPr id="5" name="TextBox 4"/>
          <p:cNvSpPr txBox="1"/>
          <p:nvPr/>
        </p:nvSpPr>
        <p:spPr>
          <a:xfrm>
            <a:off x="6477380" y="6163056"/>
            <a:ext cx="5336668" cy="369332"/>
          </a:xfrm>
          <a:prstGeom prst="rect">
            <a:avLst/>
          </a:prstGeom>
          <a:noFill/>
        </p:spPr>
        <p:txBody>
          <a:bodyPr wrap="square" rtlCol="0">
            <a:spAutoFit/>
          </a:bodyPr>
          <a:lstStyle/>
          <a:p>
            <a:pPr algn="r"/>
            <a:r>
              <a:rPr lang="en-AU" dirty="0" smtClean="0"/>
              <a:t>ANLAS manual, section 3.2 (ACER 2019)</a:t>
            </a:r>
            <a:endParaRPr lang="en-AU" dirty="0"/>
          </a:p>
        </p:txBody>
      </p:sp>
    </p:spTree>
    <p:extLst>
      <p:ext uri="{BB962C8B-B14F-4D97-AF65-F5344CB8AC3E}">
        <p14:creationId xmlns:p14="http://schemas.microsoft.com/office/powerpoint/2010/main" val="32275486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the quality of assessment programs </a:t>
            </a:r>
            <a:endParaRPr lang="en-US" dirty="0"/>
          </a:p>
        </p:txBody>
      </p:sp>
      <p:sp>
        <p:nvSpPr>
          <p:cNvPr id="3" name="Content Placeholder 2"/>
          <p:cNvSpPr>
            <a:spLocks noGrp="1"/>
          </p:cNvSpPr>
          <p:nvPr>
            <p:ph idx="1"/>
          </p:nvPr>
        </p:nvSpPr>
        <p:spPr/>
        <p:txBody>
          <a:bodyPr>
            <a:normAutofit fontScale="92500" lnSpcReduction="20000"/>
          </a:bodyPr>
          <a:lstStyle/>
          <a:p>
            <a:pPr marL="0" indent="0">
              <a:lnSpc>
                <a:spcPct val="110000"/>
              </a:lnSpc>
              <a:spcBef>
                <a:spcPts val="1200"/>
              </a:spcBef>
              <a:spcAft>
                <a:spcPts val="600"/>
              </a:spcAft>
              <a:buNone/>
            </a:pPr>
            <a:r>
              <a:rPr lang="en-US" dirty="0" smtClean="0"/>
              <a:t>Based on the different purposes of the assessment programs, separate </a:t>
            </a:r>
            <a:r>
              <a:rPr lang="en-US" dirty="0"/>
              <a:t>key areas </a:t>
            </a:r>
            <a:r>
              <a:rPr lang="en-US" dirty="0" smtClean="0"/>
              <a:t>are defined for:</a:t>
            </a:r>
          </a:p>
          <a:p>
            <a:pPr marL="533400" indent="-266700">
              <a:lnSpc>
                <a:spcPct val="110000"/>
              </a:lnSpc>
              <a:spcBef>
                <a:spcPts val="1200"/>
              </a:spcBef>
              <a:spcAft>
                <a:spcPts val="600"/>
              </a:spcAft>
            </a:pPr>
            <a:r>
              <a:rPr lang="en-US" b="1" dirty="0"/>
              <a:t>Quality of large-scale assessment and </a:t>
            </a:r>
            <a:r>
              <a:rPr lang="en-US" b="1" dirty="0" smtClean="0"/>
              <a:t>examination (dimension 2A): </a:t>
            </a:r>
            <a:r>
              <a:rPr lang="en-US" dirty="0"/>
              <a:t>E</a:t>
            </a:r>
            <a:r>
              <a:rPr lang="en-US" dirty="0" smtClean="0"/>
              <a:t>ach </a:t>
            </a:r>
            <a:r>
              <a:rPr lang="en-US" dirty="0"/>
              <a:t>large-scale assessment and examination is analyzed separately</a:t>
            </a:r>
          </a:p>
          <a:p>
            <a:pPr marL="533400" indent="-266700">
              <a:lnSpc>
                <a:spcPct val="110000"/>
              </a:lnSpc>
              <a:spcBef>
                <a:spcPts val="1200"/>
              </a:spcBef>
              <a:spcAft>
                <a:spcPts val="600"/>
              </a:spcAft>
            </a:pPr>
            <a:r>
              <a:rPr lang="en-US" b="1" dirty="0"/>
              <a:t>Quality of classroom </a:t>
            </a:r>
            <a:r>
              <a:rPr lang="en-US" b="1" dirty="0" smtClean="0"/>
              <a:t>assessment (dimension 2B): </a:t>
            </a:r>
            <a:r>
              <a:rPr lang="en-US" dirty="0" smtClean="0"/>
              <a:t>Relevant </a:t>
            </a:r>
            <a:r>
              <a:rPr lang="en-US" dirty="0"/>
              <a:t>levels of school education that may have an impact on </a:t>
            </a:r>
            <a:r>
              <a:rPr lang="en-US" dirty="0" smtClean="0"/>
              <a:t>the </a:t>
            </a:r>
            <a:r>
              <a:rPr lang="en-US" dirty="0"/>
              <a:t>quality of classroom assessment </a:t>
            </a:r>
            <a:r>
              <a:rPr lang="en-US" dirty="0" smtClean="0"/>
              <a:t>are analyzed separately</a:t>
            </a:r>
            <a:endParaRPr lang="en-AU" dirty="0"/>
          </a:p>
        </p:txBody>
      </p:sp>
      <p:sp>
        <p:nvSpPr>
          <p:cNvPr id="5" name="TextBox 4"/>
          <p:cNvSpPr txBox="1"/>
          <p:nvPr/>
        </p:nvSpPr>
        <p:spPr>
          <a:xfrm>
            <a:off x="6477380" y="6163056"/>
            <a:ext cx="5336668" cy="369332"/>
          </a:xfrm>
          <a:prstGeom prst="rect">
            <a:avLst/>
          </a:prstGeom>
          <a:noFill/>
        </p:spPr>
        <p:txBody>
          <a:bodyPr wrap="square" rtlCol="0">
            <a:spAutoFit/>
          </a:bodyPr>
          <a:lstStyle/>
          <a:p>
            <a:pPr algn="r"/>
            <a:r>
              <a:rPr lang="en-AU" dirty="0" smtClean="0"/>
              <a:t>ANLAS manual, section 3.2 (ACER 2019)</a:t>
            </a:r>
            <a:endParaRPr lang="en-AU" dirty="0"/>
          </a:p>
        </p:txBody>
      </p:sp>
    </p:spTree>
    <p:extLst>
      <p:ext uri="{BB962C8B-B14F-4D97-AF65-F5344CB8AC3E}">
        <p14:creationId xmlns:p14="http://schemas.microsoft.com/office/powerpoint/2010/main" val="3326071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Dimension 2A: Quality of </a:t>
            </a:r>
            <a:br>
              <a:rPr lang="en-AU" dirty="0"/>
            </a:br>
            <a:r>
              <a:rPr lang="en-AU" dirty="0"/>
              <a:t>large-scale assessment and examination</a:t>
            </a:r>
          </a:p>
        </p:txBody>
      </p:sp>
      <p:pic>
        <p:nvPicPr>
          <p:cNvPr id="8" name="Picture 7"/>
          <p:cNvPicPr>
            <a:picLocks noChangeAspect="1"/>
          </p:cNvPicPr>
          <p:nvPr/>
        </p:nvPicPr>
        <p:blipFill>
          <a:blip r:embed="rId3"/>
          <a:stretch>
            <a:fillRect/>
          </a:stretch>
        </p:blipFill>
        <p:spPr>
          <a:xfrm>
            <a:off x="1299844" y="1960865"/>
            <a:ext cx="10053956" cy="4078224"/>
          </a:xfrm>
          <a:prstGeom prst="rect">
            <a:avLst/>
          </a:prstGeom>
        </p:spPr>
      </p:pic>
      <p:sp>
        <p:nvSpPr>
          <p:cNvPr id="9" name="TextBox 8"/>
          <p:cNvSpPr txBox="1"/>
          <p:nvPr/>
        </p:nvSpPr>
        <p:spPr>
          <a:xfrm>
            <a:off x="6460754" y="6309267"/>
            <a:ext cx="5336668" cy="369332"/>
          </a:xfrm>
          <a:prstGeom prst="rect">
            <a:avLst/>
          </a:prstGeom>
          <a:noFill/>
        </p:spPr>
        <p:txBody>
          <a:bodyPr wrap="square" rtlCol="0">
            <a:spAutoFit/>
          </a:bodyPr>
          <a:lstStyle/>
          <a:p>
            <a:pPr algn="r"/>
            <a:r>
              <a:rPr lang="en-AU" dirty="0" smtClean="0"/>
              <a:t>ANLAS manual, section 3.2 (ACER 2019)</a:t>
            </a:r>
            <a:endParaRPr lang="en-AU" dirty="0"/>
          </a:p>
        </p:txBody>
      </p:sp>
    </p:spTree>
    <p:extLst>
      <p:ext uri="{BB962C8B-B14F-4D97-AF65-F5344CB8AC3E}">
        <p14:creationId xmlns:p14="http://schemas.microsoft.com/office/powerpoint/2010/main" val="9881205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05263" y="17652"/>
            <a:ext cx="9348537" cy="1325563"/>
          </a:xfrm>
        </p:spPr>
        <p:txBody>
          <a:bodyPr/>
          <a:lstStyle/>
          <a:p>
            <a:r>
              <a:rPr lang="en-AU" dirty="0"/>
              <a:t>Dimension </a:t>
            </a:r>
            <a:r>
              <a:rPr lang="en-AU" dirty="0" smtClean="0"/>
              <a:t>2A: Quality of large-scale assessment and examination</a:t>
            </a:r>
            <a:endParaRPr lang="en-AU" dirty="0"/>
          </a:p>
        </p:txBody>
      </p:sp>
      <p:pic>
        <p:nvPicPr>
          <p:cNvPr id="8" name="Picture 7"/>
          <p:cNvPicPr>
            <a:picLocks noChangeAspect="1"/>
          </p:cNvPicPr>
          <p:nvPr/>
        </p:nvPicPr>
        <p:blipFill>
          <a:blip r:embed="rId3"/>
          <a:stretch>
            <a:fillRect/>
          </a:stretch>
        </p:blipFill>
        <p:spPr>
          <a:xfrm>
            <a:off x="1822383" y="1154489"/>
            <a:ext cx="9090538" cy="5361746"/>
          </a:xfrm>
          <a:prstGeom prst="rect">
            <a:avLst/>
          </a:prstGeom>
        </p:spPr>
      </p:pic>
      <p:sp>
        <p:nvSpPr>
          <p:cNvPr id="7" name="TextBox 6"/>
          <p:cNvSpPr txBox="1"/>
          <p:nvPr/>
        </p:nvSpPr>
        <p:spPr>
          <a:xfrm>
            <a:off x="6494006" y="6488668"/>
            <a:ext cx="5336668" cy="369332"/>
          </a:xfrm>
          <a:prstGeom prst="rect">
            <a:avLst/>
          </a:prstGeom>
          <a:noFill/>
        </p:spPr>
        <p:txBody>
          <a:bodyPr wrap="square" rtlCol="0">
            <a:spAutoFit/>
          </a:bodyPr>
          <a:lstStyle/>
          <a:p>
            <a:pPr algn="r"/>
            <a:r>
              <a:rPr lang="en-AU" dirty="0" smtClean="0"/>
              <a:t>ANLAS manual, section 3.2 (ACER 2019)</a:t>
            </a:r>
            <a:endParaRPr lang="en-AU" dirty="0"/>
          </a:p>
        </p:txBody>
      </p:sp>
    </p:spTree>
    <p:extLst>
      <p:ext uri="{BB962C8B-B14F-4D97-AF65-F5344CB8AC3E}">
        <p14:creationId xmlns:p14="http://schemas.microsoft.com/office/powerpoint/2010/main" val="39261098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Dimension 2B: </a:t>
            </a:r>
            <a:br>
              <a:rPr lang="en-AU" dirty="0" smtClean="0"/>
            </a:br>
            <a:r>
              <a:rPr lang="en-AU" dirty="0" smtClean="0"/>
              <a:t>Quality of classroom assessment</a:t>
            </a:r>
            <a:endParaRPr lang="en-AU" dirty="0"/>
          </a:p>
        </p:txBody>
      </p:sp>
      <p:pic>
        <p:nvPicPr>
          <p:cNvPr id="7" name="Picture 6"/>
          <p:cNvPicPr>
            <a:picLocks noChangeAspect="1"/>
          </p:cNvPicPr>
          <p:nvPr/>
        </p:nvPicPr>
        <p:blipFill>
          <a:blip r:embed="rId3"/>
          <a:stretch>
            <a:fillRect/>
          </a:stretch>
        </p:blipFill>
        <p:spPr>
          <a:xfrm>
            <a:off x="1233030" y="1851183"/>
            <a:ext cx="10120770" cy="4151376"/>
          </a:xfrm>
          <a:prstGeom prst="rect">
            <a:avLst/>
          </a:prstGeom>
        </p:spPr>
      </p:pic>
      <p:sp>
        <p:nvSpPr>
          <p:cNvPr id="9" name="TextBox 8"/>
          <p:cNvSpPr txBox="1"/>
          <p:nvPr/>
        </p:nvSpPr>
        <p:spPr>
          <a:xfrm>
            <a:off x="6477380" y="6163056"/>
            <a:ext cx="5336668" cy="369332"/>
          </a:xfrm>
          <a:prstGeom prst="rect">
            <a:avLst/>
          </a:prstGeom>
          <a:noFill/>
        </p:spPr>
        <p:txBody>
          <a:bodyPr wrap="square" rtlCol="0">
            <a:spAutoFit/>
          </a:bodyPr>
          <a:lstStyle/>
          <a:p>
            <a:pPr algn="r"/>
            <a:r>
              <a:rPr lang="en-AU" dirty="0" smtClean="0"/>
              <a:t>ANLAS </a:t>
            </a:r>
            <a:r>
              <a:rPr lang="en-AU" dirty="0"/>
              <a:t>manual, section 3.2 </a:t>
            </a:r>
            <a:r>
              <a:rPr lang="en-AU" dirty="0" smtClean="0"/>
              <a:t>(ACER 2019)</a:t>
            </a:r>
            <a:endParaRPr lang="en-AU" dirty="0"/>
          </a:p>
        </p:txBody>
      </p:sp>
    </p:spTree>
    <p:extLst>
      <p:ext uri="{BB962C8B-B14F-4D97-AF65-F5344CB8AC3E}">
        <p14:creationId xmlns:p14="http://schemas.microsoft.com/office/powerpoint/2010/main" val="14495414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Dimension 2B: </a:t>
            </a:r>
            <a:br>
              <a:rPr lang="en-AU" dirty="0" smtClean="0"/>
            </a:br>
            <a:r>
              <a:rPr lang="en-AU" dirty="0" smtClean="0"/>
              <a:t>Quality of classroom assessment</a:t>
            </a:r>
            <a:endParaRPr lang="en-AU" dirty="0"/>
          </a:p>
        </p:txBody>
      </p:sp>
      <p:pic>
        <p:nvPicPr>
          <p:cNvPr id="3" name="Picture 2"/>
          <p:cNvPicPr>
            <a:picLocks noChangeAspect="1"/>
          </p:cNvPicPr>
          <p:nvPr/>
        </p:nvPicPr>
        <p:blipFill>
          <a:blip r:embed="rId3"/>
          <a:stretch>
            <a:fillRect/>
          </a:stretch>
        </p:blipFill>
        <p:spPr>
          <a:xfrm>
            <a:off x="1110629" y="2304287"/>
            <a:ext cx="10373078" cy="2615186"/>
          </a:xfrm>
          <a:prstGeom prst="rect">
            <a:avLst/>
          </a:prstGeom>
        </p:spPr>
      </p:pic>
      <p:sp>
        <p:nvSpPr>
          <p:cNvPr id="6" name="TextBox 5"/>
          <p:cNvSpPr txBox="1"/>
          <p:nvPr/>
        </p:nvSpPr>
        <p:spPr>
          <a:xfrm>
            <a:off x="6477380" y="6163056"/>
            <a:ext cx="5336668" cy="369332"/>
          </a:xfrm>
          <a:prstGeom prst="rect">
            <a:avLst/>
          </a:prstGeom>
          <a:noFill/>
        </p:spPr>
        <p:txBody>
          <a:bodyPr wrap="square" rtlCol="0">
            <a:spAutoFit/>
          </a:bodyPr>
          <a:lstStyle/>
          <a:p>
            <a:pPr algn="r"/>
            <a:r>
              <a:rPr lang="en-AU" dirty="0" smtClean="0"/>
              <a:t>ANLAS manual, section 3.2 (ACER 2019)</a:t>
            </a:r>
            <a:endParaRPr lang="en-AU" dirty="0"/>
          </a:p>
        </p:txBody>
      </p:sp>
    </p:spTree>
    <p:extLst>
      <p:ext uri="{BB962C8B-B14F-4D97-AF65-F5344CB8AC3E}">
        <p14:creationId xmlns:p14="http://schemas.microsoft.com/office/powerpoint/2010/main" val="884080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 3:</a:t>
            </a:r>
            <a:br>
              <a:rPr lang="en-US" dirty="0" smtClean="0"/>
            </a:br>
            <a:r>
              <a:rPr lang="en-US" dirty="0" smtClean="0"/>
              <a:t>Coherence of </a:t>
            </a:r>
            <a:r>
              <a:rPr lang="en-US" dirty="0"/>
              <a:t>the assessment </a:t>
            </a:r>
            <a:r>
              <a:rPr lang="en-US" dirty="0" smtClean="0"/>
              <a:t>system</a:t>
            </a:r>
            <a:endParaRPr lang="en-AU" dirty="0"/>
          </a:p>
        </p:txBody>
      </p:sp>
      <p:pic>
        <p:nvPicPr>
          <p:cNvPr id="7" name="Picture 6"/>
          <p:cNvPicPr>
            <a:picLocks noChangeAspect="1"/>
          </p:cNvPicPr>
          <p:nvPr/>
        </p:nvPicPr>
        <p:blipFill>
          <a:blip r:embed="rId3"/>
          <a:stretch>
            <a:fillRect/>
          </a:stretch>
        </p:blipFill>
        <p:spPr>
          <a:xfrm>
            <a:off x="1419677" y="1572768"/>
            <a:ext cx="9572102" cy="4590288"/>
          </a:xfrm>
          <a:prstGeom prst="rect">
            <a:avLst/>
          </a:prstGeom>
        </p:spPr>
      </p:pic>
      <p:sp>
        <p:nvSpPr>
          <p:cNvPr id="5" name="TextBox 4"/>
          <p:cNvSpPr txBox="1"/>
          <p:nvPr/>
        </p:nvSpPr>
        <p:spPr>
          <a:xfrm>
            <a:off x="6477380" y="6296059"/>
            <a:ext cx="5336668" cy="369332"/>
          </a:xfrm>
          <a:prstGeom prst="rect">
            <a:avLst/>
          </a:prstGeom>
          <a:noFill/>
        </p:spPr>
        <p:txBody>
          <a:bodyPr wrap="square" rtlCol="0">
            <a:spAutoFit/>
          </a:bodyPr>
          <a:lstStyle/>
          <a:p>
            <a:pPr algn="r"/>
            <a:r>
              <a:rPr lang="en-AU" dirty="0" smtClean="0"/>
              <a:t>ANLAS manual, section 3.3 (ACER 2019)</a:t>
            </a:r>
            <a:endParaRPr lang="en-AU" dirty="0"/>
          </a:p>
        </p:txBody>
      </p:sp>
    </p:spTree>
    <p:extLst>
      <p:ext uri="{BB962C8B-B14F-4D97-AF65-F5344CB8AC3E}">
        <p14:creationId xmlns:p14="http://schemas.microsoft.com/office/powerpoint/2010/main" val="34155993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smtClean="0"/>
              <a:t>Questions?</a:t>
            </a:r>
            <a:endParaRPr lang="en-AU" dirty="0"/>
          </a:p>
        </p:txBody>
      </p:sp>
    </p:spTree>
    <p:extLst>
      <p:ext uri="{BB962C8B-B14F-4D97-AF65-F5344CB8AC3E}">
        <p14:creationId xmlns:p14="http://schemas.microsoft.com/office/powerpoint/2010/main" val="3673121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23683" y="1910623"/>
            <a:ext cx="7424382" cy="2387600"/>
          </a:xfrm>
        </p:spPr>
        <p:txBody>
          <a:bodyPr/>
          <a:lstStyle/>
          <a:p>
            <a:r>
              <a:rPr lang="en-AU" dirty="0" smtClean="0"/>
              <a:t>National team training</a:t>
            </a:r>
            <a:br>
              <a:rPr lang="en-AU" dirty="0" smtClean="0"/>
            </a:br>
            <a:r>
              <a:rPr lang="en-AU" dirty="0" smtClean="0"/>
              <a:t>Day 1</a:t>
            </a:r>
            <a:endParaRPr lang="en-AU" dirty="0"/>
          </a:p>
        </p:txBody>
      </p:sp>
    </p:spTree>
    <p:extLst>
      <p:ext uri="{BB962C8B-B14F-4D97-AF65-F5344CB8AC3E}">
        <p14:creationId xmlns:p14="http://schemas.microsoft.com/office/powerpoint/2010/main" val="42494783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ANLAS </a:t>
            </a:r>
            <a:br>
              <a:rPr lang="en-AU" dirty="0" smtClean="0"/>
            </a:br>
            <a:r>
              <a:rPr lang="en-AU" dirty="0" smtClean="0"/>
              <a:t>processes &amp; tools</a:t>
            </a:r>
            <a:endParaRPr lang="en-AU" dirty="0"/>
          </a:p>
        </p:txBody>
      </p:sp>
    </p:spTree>
    <p:extLst>
      <p:ext uri="{BB962C8B-B14F-4D97-AF65-F5344CB8AC3E}">
        <p14:creationId xmlns:p14="http://schemas.microsoft.com/office/powerpoint/2010/main" val="10927425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ANLAS implemented?</a:t>
            </a:r>
            <a:endParaRPr lang="en-AU" dirty="0"/>
          </a:p>
        </p:txBody>
      </p:sp>
      <p:sp>
        <p:nvSpPr>
          <p:cNvPr id="3" name="Content Placeholder 2"/>
          <p:cNvSpPr>
            <a:spLocks noGrp="1"/>
          </p:cNvSpPr>
          <p:nvPr>
            <p:ph idx="1"/>
          </p:nvPr>
        </p:nvSpPr>
        <p:spPr/>
        <p:txBody>
          <a:bodyPr>
            <a:normAutofit lnSpcReduction="10000"/>
          </a:bodyPr>
          <a:lstStyle/>
          <a:p>
            <a:pPr marL="274638" indent="-274638">
              <a:lnSpc>
                <a:spcPct val="110000"/>
              </a:lnSpc>
            </a:pPr>
            <a:r>
              <a:rPr lang="en-AU" dirty="0" smtClean="0"/>
              <a:t>A</a:t>
            </a:r>
            <a:r>
              <a:rPr lang="en-US" dirty="0" smtClean="0"/>
              <a:t> </a:t>
            </a:r>
            <a:r>
              <a:rPr lang="en-US" dirty="0"/>
              <a:t>country-led, participative </a:t>
            </a:r>
            <a:r>
              <a:rPr lang="en-US" dirty="0" smtClean="0"/>
              <a:t>process, implemented </a:t>
            </a:r>
            <a:r>
              <a:rPr lang="en-US" dirty="0"/>
              <a:t>by a national </a:t>
            </a:r>
            <a:r>
              <a:rPr lang="en-US" dirty="0" smtClean="0"/>
              <a:t>team and </a:t>
            </a:r>
            <a:r>
              <a:rPr lang="en-US" dirty="0"/>
              <a:t>guided by a steering </a:t>
            </a:r>
            <a:r>
              <a:rPr lang="en-US" dirty="0" smtClean="0"/>
              <a:t>committee</a:t>
            </a:r>
          </a:p>
          <a:p>
            <a:pPr marL="274638" indent="-274638">
              <a:lnSpc>
                <a:spcPct val="110000"/>
              </a:lnSpc>
            </a:pPr>
            <a:r>
              <a:rPr lang="en-US" dirty="0" smtClean="0"/>
              <a:t>Main methods are document </a:t>
            </a:r>
            <a:r>
              <a:rPr lang="en-US" dirty="0"/>
              <a:t>review and consultations with key stakeholders in the education system and in the assessment </a:t>
            </a:r>
            <a:r>
              <a:rPr lang="en-US" dirty="0" smtClean="0"/>
              <a:t>system</a:t>
            </a:r>
          </a:p>
          <a:p>
            <a:pPr marL="274638" indent="-274638">
              <a:lnSpc>
                <a:spcPct val="110000"/>
              </a:lnSpc>
            </a:pPr>
            <a:r>
              <a:rPr lang="en-US" dirty="0" smtClean="0"/>
              <a:t>Key stakeholders collaboratively </a:t>
            </a:r>
            <a:r>
              <a:rPr lang="en-US" dirty="0"/>
              <a:t>analyze the learning assessment system, identify where improvements are </a:t>
            </a:r>
            <a:r>
              <a:rPr lang="en-US" dirty="0" smtClean="0"/>
              <a:t>required, </a:t>
            </a:r>
            <a:r>
              <a:rPr lang="en-US" dirty="0"/>
              <a:t>and make </a:t>
            </a:r>
            <a:r>
              <a:rPr lang="en-US" dirty="0" smtClean="0"/>
              <a:t>recommendations.</a:t>
            </a:r>
            <a:endParaRPr lang="en-US" dirty="0"/>
          </a:p>
        </p:txBody>
      </p:sp>
      <p:sp>
        <p:nvSpPr>
          <p:cNvPr id="4" name="TextBox 3"/>
          <p:cNvSpPr txBox="1"/>
          <p:nvPr/>
        </p:nvSpPr>
        <p:spPr>
          <a:xfrm>
            <a:off x="6477380" y="6163056"/>
            <a:ext cx="5336668" cy="369332"/>
          </a:xfrm>
          <a:prstGeom prst="rect">
            <a:avLst/>
          </a:prstGeom>
          <a:noFill/>
        </p:spPr>
        <p:txBody>
          <a:bodyPr wrap="square" rtlCol="0">
            <a:spAutoFit/>
          </a:bodyPr>
          <a:lstStyle/>
          <a:p>
            <a:pPr algn="r"/>
            <a:r>
              <a:rPr lang="en-AU" dirty="0" smtClean="0"/>
              <a:t>ANLAS manual, chapter 4 (ACER 2019)</a:t>
            </a:r>
            <a:endParaRPr lang="en-AU" dirty="0"/>
          </a:p>
        </p:txBody>
      </p:sp>
    </p:spTree>
    <p:extLst>
      <p:ext uri="{BB962C8B-B14F-4D97-AF65-F5344CB8AC3E}">
        <p14:creationId xmlns:p14="http://schemas.microsoft.com/office/powerpoint/2010/main" val="7780285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ANLAS manual and tools</a:t>
            </a:r>
            <a:endParaRPr lang="en-AU" dirty="0"/>
          </a:p>
        </p:txBody>
      </p:sp>
      <p:sp>
        <p:nvSpPr>
          <p:cNvPr id="3" name="Content Placeholder 2"/>
          <p:cNvSpPr>
            <a:spLocks noGrp="1"/>
          </p:cNvSpPr>
          <p:nvPr>
            <p:ph idx="1"/>
          </p:nvPr>
        </p:nvSpPr>
        <p:spPr>
          <a:xfrm>
            <a:off x="2005263" y="2005263"/>
            <a:ext cx="9348537" cy="4203032"/>
          </a:xfrm>
        </p:spPr>
        <p:txBody>
          <a:bodyPr>
            <a:noAutofit/>
          </a:bodyPr>
          <a:lstStyle/>
          <a:p>
            <a:pPr marL="274638" indent="-274638">
              <a:lnSpc>
                <a:spcPct val="100000"/>
              </a:lnSpc>
            </a:pPr>
            <a:r>
              <a:rPr lang="en-US" sz="2600" dirty="0" smtClean="0"/>
              <a:t>The implementation of ANLAS is guided by the</a:t>
            </a:r>
            <a:r>
              <a:rPr lang="en-US" sz="2600" i="1" dirty="0" smtClean="0"/>
              <a:t> </a:t>
            </a:r>
            <a:br>
              <a:rPr lang="en-US" sz="2600" i="1" dirty="0" smtClean="0"/>
            </a:br>
            <a:r>
              <a:rPr lang="en-US" sz="2600" i="1" dirty="0" smtClean="0"/>
              <a:t>ANLAS </a:t>
            </a:r>
            <a:r>
              <a:rPr lang="en-US" sz="2600" i="1" dirty="0"/>
              <a:t>manual</a:t>
            </a:r>
            <a:r>
              <a:rPr lang="en-US" sz="2600" dirty="0"/>
              <a:t> and </a:t>
            </a:r>
            <a:r>
              <a:rPr lang="en-US" sz="2600" i="1" dirty="0"/>
              <a:t>a set of tools </a:t>
            </a:r>
            <a:r>
              <a:rPr lang="en-US" sz="2600" dirty="0" smtClean="0"/>
              <a:t>(Microsoft </a:t>
            </a:r>
            <a:r>
              <a:rPr lang="en-US" sz="2600" dirty="0"/>
              <a:t>Word </a:t>
            </a:r>
            <a:r>
              <a:rPr lang="en-US" sz="2600" dirty="0" smtClean="0"/>
              <a:t>and </a:t>
            </a:r>
            <a:r>
              <a:rPr lang="en-US" sz="2600" dirty="0"/>
              <a:t>Microsoft </a:t>
            </a:r>
            <a:r>
              <a:rPr lang="en-US" sz="2600" dirty="0" smtClean="0"/>
              <a:t>Excel templates)</a:t>
            </a:r>
            <a:r>
              <a:rPr lang="en-US" sz="2600" i="1" dirty="0" smtClean="0"/>
              <a:t>.</a:t>
            </a:r>
            <a:r>
              <a:rPr lang="en-US" sz="2600" dirty="0" smtClean="0"/>
              <a:t> </a:t>
            </a:r>
          </a:p>
          <a:p>
            <a:pPr marL="274638" indent="-274638">
              <a:lnSpc>
                <a:spcPct val="100000"/>
              </a:lnSpc>
            </a:pPr>
            <a:r>
              <a:rPr lang="en-US" sz="2600" dirty="0" smtClean="0"/>
              <a:t>The tools can be adapted to best fit the national context. This contextualization ensures that the identified areas and concrete recommendations for improvement are relevant and appropriate.</a:t>
            </a:r>
          </a:p>
          <a:p>
            <a:pPr marL="274638" indent="-274638" algn="just">
              <a:tabLst>
                <a:tab pos="457200" algn="l"/>
              </a:tabLst>
            </a:pPr>
            <a:r>
              <a:rPr lang="en-US" sz="2600" dirty="0" smtClean="0"/>
              <a:t>The ANLAS </a:t>
            </a:r>
            <a:r>
              <a:rPr lang="en-US" sz="2600" dirty="0" smtClean="0">
                <a:solidFill>
                  <a:srgbClr val="000000"/>
                </a:solidFill>
              </a:rPr>
              <a:t>manual and </a:t>
            </a:r>
            <a:r>
              <a:rPr lang="en-US" sz="2600" dirty="0" smtClean="0"/>
              <a:t>tools are available on the GPE website: </a:t>
            </a:r>
            <a:r>
              <a:rPr lang="en-US" sz="2600" dirty="0" smtClean="0">
                <a:solidFill>
                  <a:srgbClr val="000000"/>
                </a:solidFill>
                <a:hlinkClick r:id="rId3"/>
              </a:rPr>
              <a:t>https://www.globalpartnership.org/</a:t>
            </a:r>
            <a:endParaRPr lang="en-US" sz="2600" dirty="0" smtClean="0">
              <a:solidFill>
                <a:srgbClr val="000000"/>
              </a:solidFill>
            </a:endParaRPr>
          </a:p>
          <a:p>
            <a:pPr marL="342900" lvl="0" indent="-342900" algn="just">
              <a:tabLst>
                <a:tab pos="457200" algn="l"/>
              </a:tabLst>
            </a:pPr>
            <a:endParaRPr lang="en-US" sz="2600" dirty="0" smtClean="0"/>
          </a:p>
          <a:p>
            <a:pPr marL="342900" lvl="0" indent="-342900" algn="just">
              <a:tabLst>
                <a:tab pos="457200" algn="l"/>
              </a:tabLst>
            </a:pPr>
            <a:endParaRPr lang="en-US" sz="2600" dirty="0"/>
          </a:p>
        </p:txBody>
      </p:sp>
    </p:spTree>
    <p:extLst>
      <p:ext uri="{BB962C8B-B14F-4D97-AF65-F5344CB8AC3E}">
        <p14:creationId xmlns:p14="http://schemas.microsoft.com/office/powerpoint/2010/main" val="11053451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Three main phases of ANLAS</a:t>
            </a:r>
            <a:endParaRPr lang="en-AU" dirty="0"/>
          </a:p>
        </p:txBody>
      </p:sp>
      <p:sp>
        <p:nvSpPr>
          <p:cNvPr id="4" name="Pentagon 3"/>
          <p:cNvSpPr/>
          <p:nvPr/>
        </p:nvSpPr>
        <p:spPr>
          <a:xfrm>
            <a:off x="1869710" y="3158387"/>
            <a:ext cx="2996120" cy="1381328"/>
          </a:xfrm>
          <a:prstGeom prst="homePlate">
            <a:avLst/>
          </a:prstGeom>
          <a:solidFill>
            <a:srgbClr val="F9A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Initiation, training and </a:t>
            </a:r>
            <a:r>
              <a:rPr lang="en-US" sz="2400" dirty="0" smtClean="0"/>
              <a:t>planning</a:t>
            </a:r>
            <a:endParaRPr lang="en-AU" sz="2400" dirty="0"/>
          </a:p>
        </p:txBody>
      </p:sp>
      <p:sp>
        <p:nvSpPr>
          <p:cNvPr id="5" name="Pentagon 4"/>
          <p:cNvSpPr/>
          <p:nvPr/>
        </p:nvSpPr>
        <p:spPr>
          <a:xfrm>
            <a:off x="4979320" y="3158387"/>
            <a:ext cx="2996120" cy="1381328"/>
          </a:xfrm>
          <a:prstGeom prst="homePlate">
            <a:avLst/>
          </a:prstGeom>
          <a:solidFill>
            <a:srgbClr val="B4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400" dirty="0" smtClean="0"/>
              <a:t>Analysis</a:t>
            </a:r>
            <a:endParaRPr lang="en-AU" sz="2400" dirty="0"/>
          </a:p>
        </p:txBody>
      </p:sp>
      <p:sp>
        <p:nvSpPr>
          <p:cNvPr id="6" name="Pentagon 5"/>
          <p:cNvSpPr/>
          <p:nvPr/>
        </p:nvSpPr>
        <p:spPr>
          <a:xfrm>
            <a:off x="8108388" y="3158387"/>
            <a:ext cx="2996120" cy="1381328"/>
          </a:xfrm>
          <a:prstGeom prst="homePlate">
            <a:avLst/>
          </a:prstGeom>
          <a:solidFill>
            <a:srgbClr val="78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400" dirty="0"/>
              <a:t>Reporting and </a:t>
            </a:r>
            <a:r>
              <a:rPr lang="en-GB" sz="2400" dirty="0" smtClean="0"/>
              <a:t>dissemination</a:t>
            </a:r>
            <a:endParaRPr lang="en-AU" sz="2400" dirty="0"/>
          </a:p>
        </p:txBody>
      </p:sp>
      <p:sp>
        <p:nvSpPr>
          <p:cNvPr id="7" name="TextBox 6"/>
          <p:cNvSpPr txBox="1"/>
          <p:nvPr/>
        </p:nvSpPr>
        <p:spPr>
          <a:xfrm>
            <a:off x="6477380" y="6163056"/>
            <a:ext cx="5336668" cy="369332"/>
          </a:xfrm>
          <a:prstGeom prst="rect">
            <a:avLst/>
          </a:prstGeom>
          <a:noFill/>
        </p:spPr>
        <p:txBody>
          <a:bodyPr wrap="square" rtlCol="0">
            <a:spAutoFit/>
          </a:bodyPr>
          <a:lstStyle/>
          <a:p>
            <a:pPr algn="r"/>
            <a:r>
              <a:rPr lang="en-AU" dirty="0" smtClean="0"/>
              <a:t>ANLAS manual, chapter 4 (ACER 2019)</a:t>
            </a:r>
            <a:endParaRPr lang="en-AU" dirty="0"/>
          </a:p>
        </p:txBody>
      </p:sp>
    </p:spTree>
    <p:extLst>
      <p:ext uri="{BB962C8B-B14F-4D97-AF65-F5344CB8AC3E}">
        <p14:creationId xmlns:p14="http://schemas.microsoft.com/office/powerpoint/2010/main" val="183475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75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smtClean="0"/>
              <a:t>Time for a break!</a:t>
            </a:r>
            <a:endParaRPr lang="en-AU" dirty="0"/>
          </a:p>
        </p:txBody>
      </p:sp>
    </p:spTree>
    <p:extLst>
      <p:ext uri="{BB962C8B-B14F-4D97-AF65-F5344CB8AC3E}">
        <p14:creationId xmlns:p14="http://schemas.microsoft.com/office/powerpoint/2010/main" val="34316716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005263" y="466928"/>
            <a:ext cx="7041460" cy="1145936"/>
          </a:xfrm>
          <a:prstGeom prst="homePlate">
            <a:avLst/>
          </a:prstGeom>
          <a:solidFill>
            <a:srgbClr val="F9A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Initiation, training and </a:t>
            </a:r>
            <a:r>
              <a:rPr lang="en-US" sz="3200" dirty="0" smtClean="0"/>
              <a:t>planning</a:t>
            </a:r>
            <a:endParaRPr lang="en-AU" sz="3200" dirty="0"/>
          </a:p>
        </p:txBody>
      </p:sp>
      <p:pic>
        <p:nvPicPr>
          <p:cNvPr id="5" name="Picture 4"/>
          <p:cNvPicPr>
            <a:picLocks noChangeAspect="1"/>
          </p:cNvPicPr>
          <p:nvPr/>
        </p:nvPicPr>
        <p:blipFill>
          <a:blip r:embed="rId3"/>
          <a:stretch>
            <a:fillRect/>
          </a:stretch>
        </p:blipFill>
        <p:spPr>
          <a:xfrm>
            <a:off x="1764632" y="1776672"/>
            <a:ext cx="8309810" cy="4626612"/>
          </a:xfrm>
          <a:prstGeom prst="rect">
            <a:avLst/>
          </a:prstGeom>
        </p:spPr>
      </p:pic>
      <p:sp>
        <p:nvSpPr>
          <p:cNvPr id="6" name="TextBox 5"/>
          <p:cNvSpPr txBox="1"/>
          <p:nvPr/>
        </p:nvSpPr>
        <p:spPr>
          <a:xfrm>
            <a:off x="6509464" y="6296900"/>
            <a:ext cx="5336668" cy="369332"/>
          </a:xfrm>
          <a:prstGeom prst="rect">
            <a:avLst/>
          </a:prstGeom>
          <a:noFill/>
        </p:spPr>
        <p:txBody>
          <a:bodyPr wrap="square" rtlCol="0">
            <a:spAutoFit/>
          </a:bodyPr>
          <a:lstStyle/>
          <a:p>
            <a:pPr algn="r"/>
            <a:r>
              <a:rPr lang="en-AU" dirty="0" smtClean="0"/>
              <a:t>ANLAS manual, Exhibit 8 (ACER 2019)</a:t>
            </a:r>
            <a:endParaRPr lang="en-AU" dirty="0"/>
          </a:p>
        </p:txBody>
      </p:sp>
    </p:spTree>
    <p:extLst>
      <p:ext uri="{BB962C8B-B14F-4D97-AF65-F5344CB8AC3E}">
        <p14:creationId xmlns:p14="http://schemas.microsoft.com/office/powerpoint/2010/main" val="265675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ANLAS in the broader education </a:t>
            </a:r>
            <a:r>
              <a:rPr lang="en-AU" dirty="0"/>
              <a:t>sector planning </a:t>
            </a:r>
            <a:r>
              <a:rPr lang="en-AU" dirty="0" smtClean="0"/>
              <a:t>process</a:t>
            </a:r>
            <a:endParaRPr lang="en-AU" dirty="0"/>
          </a:p>
        </p:txBody>
      </p:sp>
      <p:sp>
        <p:nvSpPr>
          <p:cNvPr id="3" name="Content Placeholder 2"/>
          <p:cNvSpPr>
            <a:spLocks noGrp="1"/>
          </p:cNvSpPr>
          <p:nvPr>
            <p:ph idx="1"/>
          </p:nvPr>
        </p:nvSpPr>
        <p:spPr>
          <a:xfrm>
            <a:off x="2005263" y="2110154"/>
            <a:ext cx="9348537" cy="4066809"/>
          </a:xfrm>
        </p:spPr>
        <p:txBody>
          <a:bodyPr>
            <a:normAutofit fontScale="92500" lnSpcReduction="10000"/>
          </a:bodyPr>
          <a:lstStyle/>
          <a:p>
            <a:pPr marL="274638" indent="-274638">
              <a:lnSpc>
                <a:spcPct val="110000"/>
              </a:lnSpc>
            </a:pPr>
            <a:r>
              <a:rPr lang="en-US" dirty="0" smtClean="0"/>
              <a:t>It is encouraged that ANLAS is embedded into the country’s broader education sector planning process to facilitate the formulation and implementation of improvement strategies as part of the Education Sector Plan (ESP)</a:t>
            </a:r>
          </a:p>
          <a:p>
            <a:pPr marL="274638" indent="-274638">
              <a:lnSpc>
                <a:spcPct val="110000"/>
              </a:lnSpc>
            </a:pPr>
            <a:r>
              <a:rPr lang="en-US" dirty="0" smtClean="0"/>
              <a:t>Implications for the funding of ANLAS</a:t>
            </a:r>
            <a:endParaRPr lang="en-AU" dirty="0" smtClean="0"/>
          </a:p>
          <a:p>
            <a:pPr marL="274638" indent="-274638">
              <a:lnSpc>
                <a:spcPct val="110000"/>
              </a:lnSpc>
            </a:pPr>
            <a:r>
              <a:rPr lang="en-US" dirty="0" smtClean="0"/>
              <a:t>Discussions of the partners involved, including the LEG or equivalent structure, are required in order to identify the best entry point in the country’s policy cycle, to make the best use of the findings generated by ANLAS.</a:t>
            </a:r>
            <a:endParaRPr lang="en-AU" dirty="0"/>
          </a:p>
        </p:txBody>
      </p:sp>
      <p:sp>
        <p:nvSpPr>
          <p:cNvPr id="6" name="TextBox 5"/>
          <p:cNvSpPr txBox="1"/>
          <p:nvPr/>
        </p:nvSpPr>
        <p:spPr>
          <a:xfrm>
            <a:off x="6477380" y="6163056"/>
            <a:ext cx="5336668" cy="369332"/>
          </a:xfrm>
          <a:prstGeom prst="rect">
            <a:avLst/>
          </a:prstGeom>
          <a:noFill/>
        </p:spPr>
        <p:txBody>
          <a:bodyPr wrap="square" rtlCol="0">
            <a:spAutoFit/>
          </a:bodyPr>
          <a:lstStyle/>
          <a:p>
            <a:pPr algn="r"/>
            <a:r>
              <a:rPr lang="en-AU" dirty="0" smtClean="0"/>
              <a:t>ANLAS manual, section 4.1.1 (ACER 2019)</a:t>
            </a:r>
            <a:endParaRPr lang="en-AU" dirty="0"/>
          </a:p>
        </p:txBody>
      </p:sp>
    </p:spTree>
    <p:extLst>
      <p:ext uri="{BB962C8B-B14F-4D97-AF65-F5344CB8AC3E}">
        <p14:creationId xmlns:p14="http://schemas.microsoft.com/office/powerpoint/2010/main" val="15188110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ANLAS steering committee </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9166605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Purpose of the steering committee</a:t>
            </a:r>
            <a:endParaRPr lang="en-AU" dirty="0"/>
          </a:p>
        </p:txBody>
      </p:sp>
      <p:sp>
        <p:nvSpPr>
          <p:cNvPr id="3" name="Content Placeholder 2"/>
          <p:cNvSpPr>
            <a:spLocks noGrp="1"/>
          </p:cNvSpPr>
          <p:nvPr>
            <p:ph idx="1"/>
          </p:nvPr>
        </p:nvSpPr>
        <p:spPr/>
        <p:txBody>
          <a:bodyPr>
            <a:normAutofit/>
          </a:bodyPr>
          <a:lstStyle/>
          <a:p>
            <a:pPr marL="274638" lvl="0" indent="-274638">
              <a:lnSpc>
                <a:spcPct val="110000"/>
              </a:lnSpc>
            </a:pPr>
            <a:r>
              <a:rPr lang="en-US" dirty="0" smtClean="0"/>
              <a:t>Ensuring </a:t>
            </a:r>
            <a:r>
              <a:rPr lang="en-US" dirty="0"/>
              <a:t>that there is strong support from stakeholders for the implementation of ANLAS, and using the findings </a:t>
            </a:r>
            <a:r>
              <a:rPr lang="en-US" dirty="0" smtClean="0"/>
              <a:t>in </a:t>
            </a:r>
            <a:r>
              <a:rPr lang="en-US" dirty="0"/>
              <a:t>the education sector planning process</a:t>
            </a:r>
            <a:endParaRPr lang="en-AU" dirty="0"/>
          </a:p>
          <a:p>
            <a:pPr marL="274638" lvl="0" indent="-274638">
              <a:lnSpc>
                <a:spcPct val="110000"/>
              </a:lnSpc>
            </a:pPr>
            <a:r>
              <a:rPr lang="en-US" dirty="0"/>
              <a:t>Facilitating communication with key stakeholders, including high-level officials</a:t>
            </a:r>
            <a:endParaRPr lang="en-AU" dirty="0"/>
          </a:p>
          <a:p>
            <a:pPr marL="274638" lvl="0" indent="-274638">
              <a:lnSpc>
                <a:spcPct val="110000"/>
              </a:lnSpc>
            </a:pPr>
            <a:r>
              <a:rPr lang="en-US" dirty="0"/>
              <a:t>Providing quality assurance and guidance to the national team.</a:t>
            </a:r>
            <a:endParaRPr lang="en-AU" dirty="0"/>
          </a:p>
          <a:p>
            <a:endParaRPr lang="en-AU" dirty="0"/>
          </a:p>
        </p:txBody>
      </p:sp>
      <p:sp>
        <p:nvSpPr>
          <p:cNvPr id="4" name="TextBox 3"/>
          <p:cNvSpPr txBox="1"/>
          <p:nvPr/>
        </p:nvSpPr>
        <p:spPr>
          <a:xfrm>
            <a:off x="6477380" y="6163056"/>
            <a:ext cx="5336668" cy="369332"/>
          </a:xfrm>
          <a:prstGeom prst="rect">
            <a:avLst/>
          </a:prstGeom>
          <a:noFill/>
        </p:spPr>
        <p:txBody>
          <a:bodyPr wrap="square" rtlCol="0">
            <a:spAutoFit/>
          </a:bodyPr>
          <a:lstStyle/>
          <a:p>
            <a:pPr algn="r"/>
            <a:r>
              <a:rPr lang="en-AU" dirty="0" smtClean="0"/>
              <a:t>ANLAS manual, section 4.1.1c (ACER 2019)</a:t>
            </a:r>
            <a:endParaRPr lang="en-AU" dirty="0"/>
          </a:p>
        </p:txBody>
      </p:sp>
    </p:spTree>
    <p:extLst>
      <p:ext uri="{BB962C8B-B14F-4D97-AF65-F5344CB8AC3E}">
        <p14:creationId xmlns:p14="http://schemas.microsoft.com/office/powerpoint/2010/main" val="32585119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Budget pre-approval</a:t>
            </a:r>
            <a:endParaRPr lang="en-AU" dirty="0"/>
          </a:p>
        </p:txBody>
      </p:sp>
      <p:sp>
        <p:nvSpPr>
          <p:cNvPr id="3" name="Content Placeholder 2"/>
          <p:cNvSpPr>
            <a:spLocks noGrp="1"/>
          </p:cNvSpPr>
          <p:nvPr>
            <p:ph idx="1"/>
          </p:nvPr>
        </p:nvSpPr>
        <p:spPr>
          <a:xfrm>
            <a:off x="2005263" y="1851102"/>
            <a:ext cx="9500937" cy="4681285"/>
          </a:xfrm>
        </p:spPr>
        <p:txBody>
          <a:bodyPr>
            <a:noAutofit/>
          </a:bodyPr>
          <a:lstStyle/>
          <a:p>
            <a:pPr marL="274638" indent="-274638">
              <a:lnSpc>
                <a:spcPct val="120000"/>
              </a:lnSpc>
            </a:pPr>
            <a:r>
              <a:rPr lang="en-US" sz="2400" dirty="0" smtClean="0"/>
              <a:t>Budget pre-approval is important to ensure sufficient </a:t>
            </a:r>
            <a:r>
              <a:rPr lang="en-US" sz="2400" dirty="0"/>
              <a:t>funding </a:t>
            </a:r>
            <a:r>
              <a:rPr lang="en-US" sz="2400" dirty="0" smtClean="0"/>
              <a:t>of ANLAS. Detailed budget planning is part of the planning activities.</a:t>
            </a:r>
          </a:p>
          <a:p>
            <a:pPr marL="274638" indent="-274638">
              <a:lnSpc>
                <a:spcPct val="120000"/>
              </a:lnSpc>
              <a:spcBef>
                <a:spcPts val="600"/>
              </a:spcBef>
            </a:pPr>
            <a:r>
              <a:rPr lang="en-US" sz="2400" dirty="0" smtClean="0"/>
              <a:t>Consider accessing external funding and eligibility for GPE grants:</a:t>
            </a:r>
          </a:p>
          <a:p>
            <a:pPr marL="623888" indent="-355600">
              <a:lnSpc>
                <a:spcPct val="120000"/>
              </a:lnSpc>
              <a:spcBef>
                <a:spcPts val="600"/>
              </a:spcBef>
              <a:buFont typeface="Arial" panose="020B0604020202020204" pitchFamily="34" charset="0"/>
              <a:buChar char="−"/>
            </a:pPr>
            <a:r>
              <a:rPr lang="en-US" sz="2400" dirty="0" smtClean="0"/>
              <a:t>the GPE Education </a:t>
            </a:r>
            <a:r>
              <a:rPr lang="en-US" sz="2400" dirty="0"/>
              <a:t>Sector Plan Development Grant (</a:t>
            </a:r>
            <a:r>
              <a:rPr lang="en-US" sz="2400" dirty="0" smtClean="0"/>
              <a:t>ESPDG) to support the implementation of ANLAS</a:t>
            </a:r>
          </a:p>
          <a:p>
            <a:pPr marL="623888" indent="-355600">
              <a:lnSpc>
                <a:spcPct val="120000"/>
              </a:lnSpc>
              <a:spcBef>
                <a:spcPts val="600"/>
              </a:spcBef>
              <a:buFont typeface="Arial" panose="020B0604020202020204" pitchFamily="34" charset="0"/>
              <a:buChar char="−"/>
            </a:pPr>
            <a:r>
              <a:rPr lang="en-US" sz="2400" dirty="0" smtClean="0"/>
              <a:t>the </a:t>
            </a:r>
            <a:r>
              <a:rPr lang="en-US" sz="2400" dirty="0"/>
              <a:t>GPE Education Sector Plan Implementation Grant (ESPIG) to support the implementation of </a:t>
            </a:r>
            <a:r>
              <a:rPr lang="en-US" sz="2400" dirty="0" smtClean="0"/>
              <a:t>recommendations</a:t>
            </a:r>
          </a:p>
          <a:p>
            <a:pPr marL="274638" indent="-274638">
              <a:lnSpc>
                <a:spcPct val="120000"/>
              </a:lnSpc>
              <a:spcBef>
                <a:spcPts val="1200"/>
              </a:spcBef>
            </a:pPr>
            <a:r>
              <a:rPr lang="en-US" sz="2400" dirty="0" smtClean="0"/>
              <a:t>Contact the </a:t>
            </a:r>
            <a:r>
              <a:rPr lang="en-US" sz="2400" dirty="0"/>
              <a:t>country’s GPE Focal Point within the Ministry of Education and/or the GPE Coordinating Agency </a:t>
            </a:r>
            <a:r>
              <a:rPr lang="en-US" sz="2400" dirty="0" smtClean="0"/>
              <a:t>for information</a:t>
            </a:r>
            <a:endParaRPr lang="en-AU" sz="2400" dirty="0">
              <a:solidFill>
                <a:srgbClr val="FF0000"/>
              </a:solidFill>
            </a:endParaRPr>
          </a:p>
        </p:txBody>
      </p:sp>
      <p:sp>
        <p:nvSpPr>
          <p:cNvPr id="4" name="TextBox 3"/>
          <p:cNvSpPr txBox="1"/>
          <p:nvPr/>
        </p:nvSpPr>
        <p:spPr>
          <a:xfrm>
            <a:off x="6477380" y="6347721"/>
            <a:ext cx="5336668" cy="369332"/>
          </a:xfrm>
          <a:prstGeom prst="rect">
            <a:avLst/>
          </a:prstGeom>
          <a:noFill/>
        </p:spPr>
        <p:txBody>
          <a:bodyPr wrap="square" rtlCol="0">
            <a:spAutoFit/>
          </a:bodyPr>
          <a:lstStyle/>
          <a:p>
            <a:pPr algn="r"/>
            <a:r>
              <a:rPr lang="en-AU" dirty="0" smtClean="0"/>
              <a:t>ANLAS manual, section 4.1.1d (ACER 2019)</a:t>
            </a:r>
            <a:endParaRPr lang="en-AU" dirty="0"/>
          </a:p>
        </p:txBody>
      </p:sp>
    </p:spTree>
    <p:extLst>
      <p:ext uri="{BB962C8B-B14F-4D97-AF65-F5344CB8AC3E}">
        <p14:creationId xmlns:p14="http://schemas.microsoft.com/office/powerpoint/2010/main" val="989887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Introduction of participants</a:t>
            </a:r>
            <a:endParaRPr lang="en-AU" dirty="0"/>
          </a:p>
        </p:txBody>
      </p:sp>
      <p:sp>
        <p:nvSpPr>
          <p:cNvPr id="3" name="Content Placeholder 2"/>
          <p:cNvSpPr>
            <a:spLocks noGrp="1"/>
          </p:cNvSpPr>
          <p:nvPr>
            <p:ph idx="1"/>
          </p:nvPr>
        </p:nvSpPr>
        <p:spPr/>
        <p:txBody>
          <a:bodyPr/>
          <a:lstStyle/>
          <a:p>
            <a:pPr marL="0" indent="0">
              <a:buNone/>
            </a:pPr>
            <a:r>
              <a:rPr lang="en-US" dirty="0" smtClean="0"/>
              <a:t>Please introduce yourself, indicating:</a:t>
            </a:r>
          </a:p>
          <a:p>
            <a:pPr marL="274638" indent="-274638"/>
            <a:r>
              <a:rPr lang="en-US" dirty="0" smtClean="0"/>
              <a:t>Your name</a:t>
            </a:r>
          </a:p>
          <a:p>
            <a:pPr marL="274638" indent="-274638"/>
            <a:r>
              <a:rPr lang="en-US" dirty="0" smtClean="0"/>
              <a:t>Your organization and role in the organization</a:t>
            </a:r>
          </a:p>
          <a:p>
            <a:pPr marL="274638" indent="-274638"/>
            <a:r>
              <a:rPr lang="en-US" dirty="0" smtClean="0"/>
              <a:t>Stakeholder group</a:t>
            </a:r>
          </a:p>
          <a:p>
            <a:pPr marL="274638" indent="-274638"/>
            <a:r>
              <a:rPr lang="en-US" dirty="0" smtClean="0"/>
              <a:t>Your motivation to participate in ANLAS</a:t>
            </a:r>
          </a:p>
        </p:txBody>
      </p:sp>
    </p:spTree>
    <p:extLst>
      <p:ext uri="{BB962C8B-B14F-4D97-AF65-F5344CB8AC3E}">
        <p14:creationId xmlns:p14="http://schemas.microsoft.com/office/powerpoint/2010/main" val="12304686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Planning activities</a:t>
            </a:r>
            <a:endParaRPr lang="en-AU" dirty="0"/>
          </a:p>
        </p:txBody>
      </p:sp>
      <p:sp>
        <p:nvSpPr>
          <p:cNvPr id="3" name="Content Placeholder 2"/>
          <p:cNvSpPr>
            <a:spLocks noGrp="1"/>
          </p:cNvSpPr>
          <p:nvPr>
            <p:ph idx="1"/>
          </p:nvPr>
        </p:nvSpPr>
        <p:spPr/>
        <p:txBody>
          <a:bodyPr/>
          <a:lstStyle/>
          <a:p>
            <a:pPr marL="274638" lvl="2" indent="-274638">
              <a:lnSpc>
                <a:spcPct val="100000"/>
              </a:lnSpc>
              <a:spcBef>
                <a:spcPts val="1000"/>
              </a:spcBef>
            </a:pPr>
            <a:r>
              <a:rPr lang="en-US" sz="2800" dirty="0"/>
              <a:t>Identifying the assessment programs to be included in the analysis</a:t>
            </a:r>
            <a:endParaRPr lang="en-AU" sz="2800" dirty="0"/>
          </a:p>
          <a:p>
            <a:pPr marL="274638" lvl="2" indent="-274638">
              <a:lnSpc>
                <a:spcPct val="100000"/>
              </a:lnSpc>
              <a:spcBef>
                <a:spcPts val="1000"/>
              </a:spcBef>
            </a:pPr>
            <a:r>
              <a:rPr lang="en-US" sz="2800" dirty="0"/>
              <a:t>Stakeholder and document mapping</a:t>
            </a:r>
            <a:endParaRPr lang="en-AU" sz="2800" dirty="0"/>
          </a:p>
          <a:p>
            <a:pPr marL="274638" lvl="2" indent="-274638">
              <a:lnSpc>
                <a:spcPct val="100000"/>
              </a:lnSpc>
              <a:spcBef>
                <a:spcPts val="1000"/>
              </a:spcBef>
            </a:pPr>
            <a:r>
              <a:rPr lang="en-US" sz="2800" dirty="0"/>
              <a:t>Completing the implementation plan</a:t>
            </a:r>
            <a:endParaRPr lang="en-AU" sz="2800" dirty="0"/>
          </a:p>
          <a:p>
            <a:pPr marL="274638" lvl="2" indent="-274638">
              <a:lnSpc>
                <a:spcPct val="100000"/>
              </a:lnSpc>
              <a:spcBef>
                <a:spcPts val="1000"/>
              </a:spcBef>
            </a:pPr>
            <a:r>
              <a:rPr lang="en-US" sz="2800" dirty="0"/>
              <a:t>Identifying risks and mitigation strategies</a:t>
            </a:r>
            <a:endParaRPr lang="en-AU" sz="2800" dirty="0"/>
          </a:p>
          <a:p>
            <a:pPr marL="274638" indent="-274638">
              <a:lnSpc>
                <a:spcPct val="100000"/>
              </a:lnSpc>
            </a:pPr>
            <a:r>
              <a:rPr lang="en-US" dirty="0"/>
              <a:t>Developing a detailed </a:t>
            </a:r>
            <a:r>
              <a:rPr lang="en-US" dirty="0" smtClean="0"/>
              <a:t>budget.</a:t>
            </a:r>
            <a:endParaRPr lang="en-AU" dirty="0"/>
          </a:p>
        </p:txBody>
      </p:sp>
      <p:sp>
        <p:nvSpPr>
          <p:cNvPr id="4" name="TextBox 3"/>
          <p:cNvSpPr txBox="1"/>
          <p:nvPr/>
        </p:nvSpPr>
        <p:spPr>
          <a:xfrm>
            <a:off x="6477380" y="6163056"/>
            <a:ext cx="5336668" cy="369332"/>
          </a:xfrm>
          <a:prstGeom prst="rect">
            <a:avLst/>
          </a:prstGeom>
          <a:noFill/>
        </p:spPr>
        <p:txBody>
          <a:bodyPr wrap="square" rtlCol="0">
            <a:spAutoFit/>
          </a:bodyPr>
          <a:lstStyle/>
          <a:p>
            <a:pPr algn="r"/>
            <a:r>
              <a:rPr lang="en-AU" dirty="0" smtClean="0"/>
              <a:t>ANLAS manual, section 4.1.3 (ACER 2019)</a:t>
            </a:r>
            <a:endParaRPr lang="en-AU" dirty="0"/>
          </a:p>
        </p:txBody>
      </p:sp>
    </p:spTree>
    <p:extLst>
      <p:ext uri="{BB962C8B-B14F-4D97-AF65-F5344CB8AC3E}">
        <p14:creationId xmlns:p14="http://schemas.microsoft.com/office/powerpoint/2010/main" val="15667994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Stakeholder briefings</a:t>
            </a:r>
            <a:endParaRPr lang="en-AU" dirty="0"/>
          </a:p>
        </p:txBody>
      </p:sp>
      <p:sp>
        <p:nvSpPr>
          <p:cNvPr id="3" name="Content Placeholder 2"/>
          <p:cNvSpPr>
            <a:spLocks noGrp="1"/>
          </p:cNvSpPr>
          <p:nvPr>
            <p:ph idx="1"/>
          </p:nvPr>
        </p:nvSpPr>
        <p:spPr/>
        <p:txBody>
          <a:bodyPr>
            <a:normAutofit/>
          </a:bodyPr>
          <a:lstStyle/>
          <a:p>
            <a:pPr marL="274638" indent="-274638"/>
            <a:r>
              <a:rPr lang="en-US" dirty="0"/>
              <a:t>Stakeholder involvement and engagement are essential for the participative process of the ANLAS </a:t>
            </a:r>
            <a:r>
              <a:rPr lang="en-US" dirty="0" smtClean="0"/>
              <a:t>implementation.</a:t>
            </a:r>
          </a:p>
          <a:p>
            <a:pPr marL="274638" indent="-274638"/>
            <a:r>
              <a:rPr lang="en-US" dirty="0" smtClean="0"/>
              <a:t>The </a:t>
            </a:r>
            <a:r>
              <a:rPr lang="en-US" dirty="0"/>
              <a:t>stakeholder briefings aim to form a common understanding of the ANLAS objectives and the implementation processes to secure collaboration of all stakeholders </a:t>
            </a:r>
            <a:r>
              <a:rPr lang="en-US" dirty="0" smtClean="0"/>
              <a:t>involved.</a:t>
            </a:r>
          </a:p>
          <a:p>
            <a:pPr marL="274638" indent="-274638"/>
            <a:r>
              <a:rPr lang="en-US" dirty="0" smtClean="0"/>
              <a:t>Stakeholder briefings are planned based on the stakeholder mapping and the implementation plan.</a:t>
            </a:r>
            <a:endParaRPr lang="en-AU" dirty="0"/>
          </a:p>
          <a:p>
            <a:endParaRPr lang="en-AU" dirty="0"/>
          </a:p>
        </p:txBody>
      </p:sp>
      <p:sp>
        <p:nvSpPr>
          <p:cNvPr id="4" name="TextBox 3"/>
          <p:cNvSpPr txBox="1"/>
          <p:nvPr/>
        </p:nvSpPr>
        <p:spPr>
          <a:xfrm>
            <a:off x="6477380" y="6163056"/>
            <a:ext cx="5336668" cy="369332"/>
          </a:xfrm>
          <a:prstGeom prst="rect">
            <a:avLst/>
          </a:prstGeom>
          <a:noFill/>
        </p:spPr>
        <p:txBody>
          <a:bodyPr wrap="square" rtlCol="0">
            <a:spAutoFit/>
          </a:bodyPr>
          <a:lstStyle/>
          <a:p>
            <a:pPr algn="r"/>
            <a:r>
              <a:rPr lang="en-AU" dirty="0" smtClean="0"/>
              <a:t>ANLAS manual, section 4.1.4 (ACER 2019)</a:t>
            </a:r>
            <a:endParaRPr lang="en-AU" dirty="0"/>
          </a:p>
        </p:txBody>
      </p:sp>
    </p:spTree>
    <p:extLst>
      <p:ext uri="{BB962C8B-B14F-4D97-AF65-F5344CB8AC3E}">
        <p14:creationId xmlns:p14="http://schemas.microsoft.com/office/powerpoint/2010/main" val="17813604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784194"/>
                </a:solidFill>
              </a:rPr>
              <a:t>Activity:</a:t>
            </a:r>
            <a:br>
              <a:rPr lang="en-AU" dirty="0" smtClean="0">
                <a:solidFill>
                  <a:srgbClr val="784194"/>
                </a:solidFill>
              </a:rPr>
            </a:br>
            <a:r>
              <a:rPr lang="en-AU" dirty="0" smtClean="0">
                <a:solidFill>
                  <a:srgbClr val="784194"/>
                </a:solidFill>
              </a:rPr>
              <a:t>Initiation, training and planning tools</a:t>
            </a:r>
            <a:endParaRPr lang="en-AU" dirty="0">
              <a:solidFill>
                <a:srgbClr val="784194"/>
              </a:solidFill>
            </a:endParaRPr>
          </a:p>
        </p:txBody>
      </p:sp>
      <p:sp>
        <p:nvSpPr>
          <p:cNvPr id="3" name="Content Placeholder 2"/>
          <p:cNvSpPr>
            <a:spLocks noGrp="1"/>
          </p:cNvSpPr>
          <p:nvPr>
            <p:ph sz="half" idx="1"/>
          </p:nvPr>
        </p:nvSpPr>
        <p:spPr>
          <a:xfrm>
            <a:off x="6477380" y="1996384"/>
            <a:ext cx="5377736" cy="4351338"/>
          </a:xfrm>
        </p:spPr>
        <p:txBody>
          <a:bodyPr>
            <a:noAutofit/>
          </a:bodyPr>
          <a:lstStyle/>
          <a:p>
            <a:pPr marL="0" lvl="0" indent="0">
              <a:lnSpc>
                <a:spcPct val="100000"/>
              </a:lnSpc>
              <a:spcBef>
                <a:spcPts val="0"/>
              </a:spcBef>
              <a:buNone/>
            </a:pPr>
            <a:r>
              <a:rPr lang="en-US" sz="2000" b="1" dirty="0" smtClean="0"/>
              <a:t>Group 1:</a:t>
            </a:r>
          </a:p>
          <a:p>
            <a:pPr marL="342900" lvl="0" indent="-342900">
              <a:lnSpc>
                <a:spcPct val="100000"/>
              </a:lnSpc>
              <a:spcBef>
                <a:spcPts val="0"/>
              </a:spcBef>
              <a:buFont typeface="Arial" panose="020B0604020202020204" pitchFamily="34" charset="0"/>
              <a:buChar char="•"/>
            </a:pPr>
            <a:r>
              <a:rPr lang="en-US" sz="2000" dirty="0" smtClean="0"/>
              <a:t>Stakeholder database</a:t>
            </a:r>
          </a:p>
          <a:p>
            <a:pPr marL="342900" lvl="0" indent="-342900">
              <a:lnSpc>
                <a:spcPct val="100000"/>
              </a:lnSpc>
              <a:spcBef>
                <a:spcPts val="0"/>
              </a:spcBef>
              <a:buFont typeface="Arial" panose="020B0604020202020204" pitchFamily="34" charset="0"/>
              <a:buChar char="•"/>
            </a:pPr>
            <a:r>
              <a:rPr lang="en-US" sz="2000" dirty="0" smtClean="0"/>
              <a:t>Stakeholder </a:t>
            </a:r>
            <a:r>
              <a:rPr lang="en-US" sz="2000" dirty="0"/>
              <a:t>and document mapping </a:t>
            </a:r>
            <a:r>
              <a:rPr lang="en-US" sz="2000" dirty="0" smtClean="0"/>
              <a:t>tables</a:t>
            </a:r>
          </a:p>
          <a:p>
            <a:pPr marL="0" lvl="0" indent="0">
              <a:lnSpc>
                <a:spcPct val="100000"/>
              </a:lnSpc>
              <a:spcBef>
                <a:spcPts val="600"/>
              </a:spcBef>
              <a:buNone/>
            </a:pPr>
            <a:r>
              <a:rPr lang="en-US" sz="2000" b="1" dirty="0" smtClean="0"/>
              <a:t>Group 2:</a:t>
            </a:r>
            <a:endParaRPr lang="en-AU" sz="2000" b="1" dirty="0"/>
          </a:p>
          <a:p>
            <a:pPr marL="342900" indent="-342900">
              <a:lnSpc>
                <a:spcPct val="100000"/>
              </a:lnSpc>
              <a:spcBef>
                <a:spcPts val="0"/>
              </a:spcBef>
              <a:buFont typeface="Arial" panose="020B0604020202020204" pitchFamily="34" charset="0"/>
              <a:buChar char="•"/>
            </a:pPr>
            <a:r>
              <a:rPr lang="en-US" sz="2000" dirty="0"/>
              <a:t>Implementation </a:t>
            </a:r>
            <a:r>
              <a:rPr lang="en-US" sz="2000" dirty="0" smtClean="0"/>
              <a:t>plan</a:t>
            </a:r>
            <a:endParaRPr lang="en-AU" sz="2000" dirty="0"/>
          </a:p>
          <a:p>
            <a:pPr marL="342900" indent="-342900">
              <a:lnSpc>
                <a:spcPct val="100000"/>
              </a:lnSpc>
              <a:spcBef>
                <a:spcPts val="0"/>
              </a:spcBef>
              <a:buFont typeface="Arial" panose="020B0604020202020204" pitchFamily="34" charset="0"/>
              <a:buChar char="•"/>
            </a:pPr>
            <a:r>
              <a:rPr lang="en-US" sz="2000" dirty="0"/>
              <a:t>Budget </a:t>
            </a:r>
            <a:r>
              <a:rPr lang="en-US" sz="2000" dirty="0" smtClean="0"/>
              <a:t>template</a:t>
            </a:r>
          </a:p>
          <a:p>
            <a:pPr marL="0" indent="0">
              <a:lnSpc>
                <a:spcPct val="100000"/>
              </a:lnSpc>
              <a:spcBef>
                <a:spcPts val="600"/>
              </a:spcBef>
              <a:buNone/>
            </a:pPr>
            <a:r>
              <a:rPr lang="en-US" sz="2000" b="1" dirty="0" smtClean="0"/>
              <a:t>Group 3:</a:t>
            </a:r>
            <a:endParaRPr lang="en-AU" sz="2000" b="1" dirty="0"/>
          </a:p>
          <a:p>
            <a:pPr marL="342900" indent="-342900">
              <a:lnSpc>
                <a:spcPct val="100000"/>
              </a:lnSpc>
              <a:spcBef>
                <a:spcPts val="0"/>
              </a:spcBef>
              <a:buFont typeface="Arial" panose="020B0604020202020204" pitchFamily="34" charset="0"/>
              <a:buChar char="•"/>
            </a:pPr>
            <a:r>
              <a:rPr lang="en-US" sz="2000" dirty="0"/>
              <a:t>Risks and mitigation strategies </a:t>
            </a:r>
            <a:r>
              <a:rPr lang="en-US" sz="2000" dirty="0" smtClean="0"/>
              <a:t>template</a:t>
            </a:r>
          </a:p>
          <a:p>
            <a:pPr marL="0" indent="0">
              <a:lnSpc>
                <a:spcPct val="100000"/>
              </a:lnSpc>
              <a:spcBef>
                <a:spcPts val="600"/>
              </a:spcBef>
              <a:buNone/>
            </a:pPr>
            <a:r>
              <a:rPr lang="en-US" sz="2000" b="1" dirty="0"/>
              <a:t>Group 4:</a:t>
            </a:r>
          </a:p>
          <a:p>
            <a:pPr marL="342900" indent="-342900">
              <a:lnSpc>
                <a:spcPct val="100000"/>
              </a:lnSpc>
              <a:spcBef>
                <a:spcPts val="0"/>
              </a:spcBef>
              <a:buFont typeface="Arial" panose="020B0604020202020204" pitchFamily="34" charset="0"/>
              <a:buChar char="•"/>
            </a:pPr>
            <a:r>
              <a:rPr lang="en-US" sz="2000" dirty="0" smtClean="0"/>
              <a:t>Stakeholder </a:t>
            </a:r>
            <a:r>
              <a:rPr lang="en-US" sz="2000" dirty="0"/>
              <a:t>briefing </a:t>
            </a:r>
            <a:r>
              <a:rPr lang="en-US" sz="2000" dirty="0" smtClean="0"/>
              <a:t>presentation</a:t>
            </a:r>
            <a:endParaRPr lang="en-AU" sz="2000" dirty="0"/>
          </a:p>
        </p:txBody>
      </p:sp>
      <p:sp>
        <p:nvSpPr>
          <p:cNvPr id="4" name="Text Placeholder 3"/>
          <p:cNvSpPr>
            <a:spLocks noGrp="1"/>
          </p:cNvSpPr>
          <p:nvPr>
            <p:ph sz="half" idx="2"/>
          </p:nvPr>
        </p:nvSpPr>
        <p:spPr>
          <a:xfrm>
            <a:off x="803952" y="1996384"/>
            <a:ext cx="5125455" cy="4351338"/>
          </a:xfrm>
        </p:spPr>
        <p:txBody>
          <a:bodyPr>
            <a:noAutofit/>
          </a:bodyPr>
          <a:lstStyle/>
          <a:p>
            <a:r>
              <a:rPr lang="en-AU" sz="2000" dirty="0" smtClean="0"/>
              <a:t>Form four groups. Each group should spend 15 minutes to read through the tools as allocated.</a:t>
            </a:r>
          </a:p>
          <a:p>
            <a:r>
              <a:rPr lang="en-AU" sz="2000" dirty="0" smtClean="0"/>
              <a:t>Present the tools to the plenary. Indicate the purpose of each tool and how it is completed (see section 4.2 of the ANLAS manual).</a:t>
            </a:r>
          </a:p>
          <a:p>
            <a:r>
              <a:rPr lang="en-AU" sz="2000" dirty="0" smtClean="0"/>
              <a:t>Discuss any questions that may arise about the tools.</a:t>
            </a:r>
            <a:endParaRPr lang="en-AU" sz="2000" dirty="0"/>
          </a:p>
        </p:txBody>
      </p:sp>
      <p:sp>
        <p:nvSpPr>
          <p:cNvPr id="5" name="TextBox 4"/>
          <p:cNvSpPr txBox="1"/>
          <p:nvPr/>
        </p:nvSpPr>
        <p:spPr>
          <a:xfrm>
            <a:off x="6189587" y="6374630"/>
            <a:ext cx="5336668" cy="369332"/>
          </a:xfrm>
          <a:prstGeom prst="rect">
            <a:avLst/>
          </a:prstGeom>
          <a:noFill/>
        </p:spPr>
        <p:txBody>
          <a:bodyPr wrap="square" rtlCol="0">
            <a:spAutoFit/>
          </a:bodyPr>
          <a:lstStyle/>
          <a:p>
            <a:pPr algn="r"/>
            <a:r>
              <a:rPr lang="en-AU" dirty="0"/>
              <a:t>ANLAS manual, section </a:t>
            </a:r>
            <a:r>
              <a:rPr lang="en-AU" dirty="0" smtClean="0"/>
              <a:t>4.2 </a:t>
            </a:r>
            <a:r>
              <a:rPr lang="en-AU" dirty="0"/>
              <a:t>(</a:t>
            </a:r>
            <a:r>
              <a:rPr lang="en-AU" dirty="0" smtClean="0"/>
              <a:t>ACER 2019)</a:t>
            </a:r>
            <a:endParaRPr lang="en-AU" dirty="0"/>
          </a:p>
        </p:txBody>
      </p:sp>
    </p:spTree>
    <p:extLst>
      <p:ext uri="{BB962C8B-B14F-4D97-AF65-F5344CB8AC3E}">
        <p14:creationId xmlns:p14="http://schemas.microsoft.com/office/powerpoint/2010/main" val="2071441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2005262" y="466928"/>
            <a:ext cx="5483669" cy="1145936"/>
          </a:xfrm>
          <a:prstGeom prst="homePlate">
            <a:avLst/>
          </a:prstGeom>
          <a:solidFill>
            <a:srgbClr val="B4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smtClean="0"/>
              <a:t>Analysis</a:t>
            </a:r>
            <a:endParaRPr lang="en-AU" sz="3600" dirty="0"/>
          </a:p>
        </p:txBody>
      </p:sp>
      <p:sp>
        <p:nvSpPr>
          <p:cNvPr id="6" name="TextBox 5"/>
          <p:cNvSpPr txBox="1"/>
          <p:nvPr/>
        </p:nvSpPr>
        <p:spPr>
          <a:xfrm>
            <a:off x="5678905" y="6163056"/>
            <a:ext cx="6135143" cy="369332"/>
          </a:xfrm>
          <a:prstGeom prst="rect">
            <a:avLst/>
          </a:prstGeom>
          <a:noFill/>
        </p:spPr>
        <p:txBody>
          <a:bodyPr wrap="square" rtlCol="0">
            <a:spAutoFit/>
          </a:bodyPr>
          <a:lstStyle/>
          <a:p>
            <a:pPr algn="r"/>
            <a:r>
              <a:rPr lang="en-AU" dirty="0"/>
              <a:t>ANLAS manual, Exhibit </a:t>
            </a:r>
            <a:r>
              <a:rPr lang="en-AU" dirty="0" smtClean="0"/>
              <a:t>10 (ACER 2019)</a:t>
            </a:r>
            <a:endParaRPr lang="en-AU" dirty="0"/>
          </a:p>
        </p:txBody>
      </p:sp>
      <p:pic>
        <p:nvPicPr>
          <p:cNvPr id="2" name="Picture 1"/>
          <p:cNvPicPr>
            <a:picLocks noChangeAspect="1"/>
          </p:cNvPicPr>
          <p:nvPr/>
        </p:nvPicPr>
        <p:blipFill>
          <a:blip r:embed="rId3"/>
          <a:stretch>
            <a:fillRect/>
          </a:stretch>
        </p:blipFill>
        <p:spPr>
          <a:xfrm>
            <a:off x="1596366" y="1926812"/>
            <a:ext cx="9223858" cy="3922296"/>
          </a:xfrm>
          <a:prstGeom prst="rect">
            <a:avLst/>
          </a:prstGeom>
        </p:spPr>
      </p:pic>
    </p:spTree>
    <p:extLst>
      <p:ext uri="{BB962C8B-B14F-4D97-AF65-F5344CB8AC3E}">
        <p14:creationId xmlns:p14="http://schemas.microsoft.com/office/powerpoint/2010/main" val="220209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Describing each ANLAS </a:t>
            </a:r>
            <a:r>
              <a:rPr lang="en-US" dirty="0" smtClean="0"/>
              <a:t>dimension</a:t>
            </a:r>
            <a:endParaRPr lang="en-AU" dirty="0"/>
          </a:p>
        </p:txBody>
      </p:sp>
      <p:sp>
        <p:nvSpPr>
          <p:cNvPr id="3" name="Content Placeholder 2"/>
          <p:cNvSpPr>
            <a:spLocks noGrp="1"/>
          </p:cNvSpPr>
          <p:nvPr>
            <p:ph idx="1"/>
          </p:nvPr>
        </p:nvSpPr>
        <p:spPr>
          <a:xfrm>
            <a:off x="2005263" y="2029968"/>
            <a:ext cx="9808785" cy="4146995"/>
          </a:xfrm>
        </p:spPr>
        <p:txBody>
          <a:bodyPr>
            <a:normAutofit fontScale="92500"/>
          </a:bodyPr>
          <a:lstStyle/>
          <a:p>
            <a:pPr marL="0" indent="0">
              <a:lnSpc>
                <a:spcPct val="100000"/>
              </a:lnSpc>
              <a:spcBef>
                <a:spcPts val="1200"/>
              </a:spcBef>
              <a:buNone/>
            </a:pPr>
            <a:r>
              <a:rPr lang="en-US" dirty="0" smtClean="0"/>
              <a:t>Provide </a:t>
            </a:r>
            <a:r>
              <a:rPr lang="en-US" dirty="0"/>
              <a:t>a basic description </a:t>
            </a:r>
            <a:r>
              <a:rPr lang="en-US" dirty="0" smtClean="0"/>
              <a:t>based </a:t>
            </a:r>
            <a:r>
              <a:rPr lang="en-US" dirty="0"/>
              <a:t>on the guiding questions for each key </a:t>
            </a:r>
            <a:r>
              <a:rPr lang="en-US" dirty="0" smtClean="0"/>
              <a:t>area:</a:t>
            </a:r>
          </a:p>
          <a:p>
            <a:pPr marL="715963" indent="-350838">
              <a:lnSpc>
                <a:spcPct val="100000"/>
              </a:lnSpc>
              <a:spcBef>
                <a:spcPts val="1200"/>
              </a:spcBef>
            </a:pPr>
            <a:r>
              <a:rPr lang="en-US" dirty="0" smtClean="0"/>
              <a:t>Review </a:t>
            </a:r>
            <a:r>
              <a:rPr lang="en-US" dirty="0"/>
              <a:t>relevant documents </a:t>
            </a:r>
            <a:r>
              <a:rPr lang="en-US" dirty="0" smtClean="0"/>
              <a:t>(see document </a:t>
            </a:r>
            <a:r>
              <a:rPr lang="en-US" dirty="0"/>
              <a:t>mapping </a:t>
            </a:r>
            <a:r>
              <a:rPr lang="en-US" dirty="0" smtClean="0"/>
              <a:t>table)</a:t>
            </a:r>
          </a:p>
          <a:p>
            <a:pPr marL="715963" indent="-350838">
              <a:lnSpc>
                <a:spcPct val="100000"/>
              </a:lnSpc>
              <a:spcBef>
                <a:spcPts val="1200"/>
              </a:spcBef>
            </a:pPr>
            <a:r>
              <a:rPr lang="en-US" dirty="0" smtClean="0"/>
              <a:t>Use the guiding questions to reflect on the quality objective. Draw on your expertise to </a:t>
            </a:r>
            <a:r>
              <a:rPr lang="en-GB" dirty="0" smtClean="0"/>
              <a:t>identify connections </a:t>
            </a:r>
            <a:r>
              <a:rPr lang="en-GB" dirty="0"/>
              <a:t>and </a:t>
            </a:r>
            <a:r>
              <a:rPr lang="en-GB" dirty="0" smtClean="0"/>
              <a:t>gaps</a:t>
            </a:r>
          </a:p>
          <a:p>
            <a:pPr marL="715963" indent="-350838">
              <a:lnSpc>
                <a:spcPct val="100000"/>
              </a:lnSpc>
              <a:spcBef>
                <a:spcPts val="1200"/>
              </a:spcBef>
            </a:pPr>
            <a:r>
              <a:rPr lang="en-GB" dirty="0" smtClean="0"/>
              <a:t>Record the descriptions in the analytical tables</a:t>
            </a:r>
          </a:p>
          <a:p>
            <a:pPr marL="715963" indent="-350838">
              <a:lnSpc>
                <a:spcPct val="100000"/>
              </a:lnSpc>
              <a:spcBef>
                <a:spcPts val="1200"/>
              </a:spcBef>
            </a:pPr>
            <a:r>
              <a:rPr lang="en-GB" dirty="0" smtClean="0"/>
              <a:t>Indicate the data sources (references).</a:t>
            </a:r>
            <a:endParaRPr lang="en-AU" dirty="0"/>
          </a:p>
        </p:txBody>
      </p:sp>
      <p:sp>
        <p:nvSpPr>
          <p:cNvPr id="4" name="TextBox 3"/>
          <p:cNvSpPr txBox="1"/>
          <p:nvPr/>
        </p:nvSpPr>
        <p:spPr>
          <a:xfrm>
            <a:off x="5678905" y="6163056"/>
            <a:ext cx="6135143" cy="369332"/>
          </a:xfrm>
          <a:prstGeom prst="rect">
            <a:avLst/>
          </a:prstGeom>
          <a:noFill/>
        </p:spPr>
        <p:txBody>
          <a:bodyPr wrap="square" rtlCol="0">
            <a:spAutoFit/>
          </a:bodyPr>
          <a:lstStyle/>
          <a:p>
            <a:pPr algn="r"/>
            <a:r>
              <a:rPr lang="en-AU" dirty="0"/>
              <a:t>ANLAS manual, </a:t>
            </a:r>
            <a:r>
              <a:rPr lang="en-AU" dirty="0" smtClean="0"/>
              <a:t>section 4.3.1 (ACER 2019)</a:t>
            </a:r>
            <a:endParaRPr lang="en-AU" dirty="0"/>
          </a:p>
        </p:txBody>
      </p:sp>
    </p:spTree>
    <p:extLst>
      <p:ext uri="{BB962C8B-B14F-4D97-AF65-F5344CB8AC3E}">
        <p14:creationId xmlns:p14="http://schemas.microsoft.com/office/powerpoint/2010/main" val="1802429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Conducting stakeholder consultations (1)</a:t>
            </a:r>
            <a:endParaRPr lang="en-AU" dirty="0"/>
          </a:p>
        </p:txBody>
      </p:sp>
      <p:sp>
        <p:nvSpPr>
          <p:cNvPr id="3" name="Content Placeholder 2"/>
          <p:cNvSpPr>
            <a:spLocks noGrp="1"/>
          </p:cNvSpPr>
          <p:nvPr>
            <p:ph idx="1"/>
          </p:nvPr>
        </p:nvSpPr>
        <p:spPr>
          <a:xfrm>
            <a:off x="2005263" y="1969477"/>
            <a:ext cx="9348537" cy="4207486"/>
          </a:xfrm>
        </p:spPr>
        <p:txBody>
          <a:bodyPr>
            <a:normAutofit lnSpcReduction="10000"/>
          </a:bodyPr>
          <a:lstStyle/>
          <a:p>
            <a:pPr marL="274638" indent="-274638">
              <a:lnSpc>
                <a:spcPct val="100000"/>
              </a:lnSpc>
            </a:pPr>
            <a:r>
              <a:rPr lang="en-US" dirty="0" smtClean="0"/>
              <a:t>Conduct stakeholder </a:t>
            </a:r>
            <a:r>
              <a:rPr lang="en-US" dirty="0"/>
              <a:t>consultations </a:t>
            </a:r>
            <a:r>
              <a:rPr lang="en-US" dirty="0" smtClean="0"/>
              <a:t>to </a:t>
            </a:r>
            <a:r>
              <a:rPr lang="en-US" dirty="0"/>
              <a:t>discuss the </a:t>
            </a:r>
            <a:r>
              <a:rPr lang="en-US" dirty="0" smtClean="0"/>
              <a:t>description </a:t>
            </a:r>
            <a:r>
              <a:rPr lang="en-US" dirty="0"/>
              <a:t>of each key </a:t>
            </a:r>
            <a:r>
              <a:rPr lang="en-US" dirty="0" smtClean="0"/>
              <a:t>area, evaluate </a:t>
            </a:r>
            <a:r>
              <a:rPr lang="en-US" dirty="0"/>
              <a:t>each key area </a:t>
            </a:r>
            <a:r>
              <a:rPr lang="en-US" dirty="0" smtClean="0"/>
              <a:t>and identify </a:t>
            </a:r>
            <a:r>
              <a:rPr lang="en-US" dirty="0"/>
              <a:t>aspects and recommendations for </a:t>
            </a:r>
            <a:r>
              <a:rPr lang="en-US" dirty="0" smtClean="0"/>
              <a:t>improvement.</a:t>
            </a:r>
          </a:p>
          <a:p>
            <a:pPr marL="274638" indent="-274638">
              <a:lnSpc>
                <a:spcPct val="100000"/>
              </a:lnSpc>
            </a:pPr>
            <a:r>
              <a:rPr lang="en-US" dirty="0"/>
              <a:t>The stakeholders to be consulted are identified during the planning stage using the stakeholder </a:t>
            </a:r>
            <a:r>
              <a:rPr lang="en-US" dirty="0" smtClean="0"/>
              <a:t>mapping table.</a:t>
            </a:r>
          </a:p>
          <a:p>
            <a:pPr marL="274638" indent="-274638">
              <a:lnSpc>
                <a:spcPct val="100000"/>
              </a:lnSpc>
            </a:pPr>
            <a:r>
              <a:rPr lang="en-US" dirty="0"/>
              <a:t>Consultations may be conducted with one or multiple stakeholder groups. </a:t>
            </a:r>
            <a:r>
              <a:rPr lang="en-US" dirty="0" smtClean="0"/>
              <a:t>A mix </a:t>
            </a:r>
            <a:r>
              <a:rPr lang="en-US" dirty="0"/>
              <a:t>of formats </a:t>
            </a:r>
            <a:r>
              <a:rPr lang="en-US" dirty="0" smtClean="0"/>
              <a:t>may be </a:t>
            </a:r>
            <a:r>
              <a:rPr lang="en-US" dirty="0"/>
              <a:t>used depending on the availability of stakeholders and </a:t>
            </a:r>
            <a:r>
              <a:rPr lang="en-US" dirty="0" smtClean="0"/>
              <a:t>the ANLAS dimension.</a:t>
            </a:r>
            <a:endParaRPr lang="en-AU" dirty="0"/>
          </a:p>
        </p:txBody>
      </p:sp>
      <p:sp>
        <p:nvSpPr>
          <p:cNvPr id="4" name="TextBox 3"/>
          <p:cNvSpPr txBox="1"/>
          <p:nvPr/>
        </p:nvSpPr>
        <p:spPr>
          <a:xfrm>
            <a:off x="5678905" y="6163056"/>
            <a:ext cx="6135143" cy="369332"/>
          </a:xfrm>
          <a:prstGeom prst="rect">
            <a:avLst/>
          </a:prstGeom>
          <a:noFill/>
        </p:spPr>
        <p:txBody>
          <a:bodyPr wrap="square" rtlCol="0">
            <a:spAutoFit/>
          </a:bodyPr>
          <a:lstStyle/>
          <a:p>
            <a:pPr algn="r"/>
            <a:r>
              <a:rPr lang="en-AU" dirty="0"/>
              <a:t>ANLAS manual, </a:t>
            </a:r>
            <a:r>
              <a:rPr lang="en-AU" dirty="0" smtClean="0"/>
              <a:t>section 4.3.2 (ACER 2019)</a:t>
            </a:r>
            <a:endParaRPr lang="en-AU" dirty="0"/>
          </a:p>
        </p:txBody>
      </p:sp>
    </p:spTree>
    <p:extLst>
      <p:ext uri="{BB962C8B-B14F-4D97-AF65-F5344CB8AC3E}">
        <p14:creationId xmlns:p14="http://schemas.microsoft.com/office/powerpoint/2010/main" val="33889169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Conducting stakeholder </a:t>
            </a:r>
            <a:r>
              <a:rPr lang="en-AU" dirty="0" smtClean="0"/>
              <a:t>consultations (2)</a:t>
            </a:r>
            <a:endParaRPr lang="en-AU" dirty="0"/>
          </a:p>
        </p:txBody>
      </p:sp>
      <p:sp>
        <p:nvSpPr>
          <p:cNvPr id="7" name="Content Placeholder 6"/>
          <p:cNvSpPr>
            <a:spLocks noGrp="1"/>
          </p:cNvSpPr>
          <p:nvPr>
            <p:ph idx="1"/>
          </p:nvPr>
        </p:nvSpPr>
        <p:spPr>
          <a:xfrm>
            <a:off x="2005263" y="1946031"/>
            <a:ext cx="8944091" cy="4586357"/>
          </a:xfrm>
        </p:spPr>
        <p:txBody>
          <a:bodyPr>
            <a:normAutofit/>
          </a:bodyPr>
          <a:lstStyle/>
          <a:p>
            <a:pPr marL="274638" indent="-274638"/>
            <a:r>
              <a:rPr lang="en-US" dirty="0"/>
              <a:t>Three evaluation categories are defined to evaluate each key area against the defined quality objective</a:t>
            </a:r>
            <a:r>
              <a:rPr lang="en-US" dirty="0" smtClean="0"/>
              <a:t>.</a:t>
            </a:r>
          </a:p>
          <a:p>
            <a:pPr marL="274638" indent="-274638"/>
            <a:r>
              <a:rPr lang="en-US" dirty="0"/>
              <a:t>For each key area categorized as </a:t>
            </a:r>
            <a:r>
              <a:rPr lang="en-US" i="1" dirty="0"/>
              <a:t>partly achieved</a:t>
            </a:r>
            <a:r>
              <a:rPr lang="en-US" dirty="0"/>
              <a:t> (2) or </a:t>
            </a:r>
            <a:r>
              <a:rPr lang="en-US" i="1" dirty="0"/>
              <a:t>not achieved</a:t>
            </a:r>
            <a:r>
              <a:rPr lang="en-US" dirty="0"/>
              <a:t> (</a:t>
            </a:r>
            <a:r>
              <a:rPr lang="en-US" dirty="0" smtClean="0"/>
              <a:t>3), discuss which aspects need to be improved in relation to </a:t>
            </a:r>
            <a:r>
              <a:rPr lang="en-US" dirty="0"/>
              <a:t>the guiding questions</a:t>
            </a:r>
            <a:r>
              <a:rPr lang="en-US" dirty="0" smtClean="0"/>
              <a:t>.</a:t>
            </a:r>
          </a:p>
        </p:txBody>
      </p:sp>
      <p:pic>
        <p:nvPicPr>
          <p:cNvPr id="4" name="Picture 3"/>
          <p:cNvPicPr>
            <a:picLocks noChangeAspect="1"/>
          </p:cNvPicPr>
          <p:nvPr/>
        </p:nvPicPr>
        <p:blipFill>
          <a:blip r:embed="rId3"/>
          <a:stretch>
            <a:fillRect/>
          </a:stretch>
        </p:blipFill>
        <p:spPr>
          <a:xfrm>
            <a:off x="1684377" y="4378246"/>
            <a:ext cx="7112967" cy="1714132"/>
          </a:xfrm>
          <a:prstGeom prst="rect">
            <a:avLst/>
          </a:prstGeom>
        </p:spPr>
      </p:pic>
      <p:sp>
        <p:nvSpPr>
          <p:cNvPr id="5" name="TextBox 4"/>
          <p:cNvSpPr txBox="1"/>
          <p:nvPr/>
        </p:nvSpPr>
        <p:spPr>
          <a:xfrm>
            <a:off x="5729773" y="6347722"/>
            <a:ext cx="6135143" cy="369332"/>
          </a:xfrm>
          <a:prstGeom prst="rect">
            <a:avLst/>
          </a:prstGeom>
          <a:noFill/>
        </p:spPr>
        <p:txBody>
          <a:bodyPr wrap="square" rtlCol="0">
            <a:spAutoFit/>
          </a:bodyPr>
          <a:lstStyle/>
          <a:p>
            <a:pPr algn="r"/>
            <a:r>
              <a:rPr lang="en-AU" dirty="0"/>
              <a:t>ANLAS manual, </a:t>
            </a:r>
            <a:r>
              <a:rPr lang="en-AU" dirty="0" smtClean="0"/>
              <a:t>Exhibit 11 (ACER 2019)</a:t>
            </a:r>
            <a:endParaRPr lang="en-AU" dirty="0"/>
          </a:p>
        </p:txBody>
      </p:sp>
    </p:spTree>
    <p:extLst>
      <p:ext uri="{BB962C8B-B14F-4D97-AF65-F5344CB8AC3E}">
        <p14:creationId xmlns:p14="http://schemas.microsoft.com/office/powerpoint/2010/main" val="31936743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Conducting stakeholder </a:t>
            </a:r>
            <a:r>
              <a:rPr lang="en-AU" dirty="0" smtClean="0"/>
              <a:t>consultations (3)</a:t>
            </a:r>
            <a:endParaRPr lang="en-AU" dirty="0"/>
          </a:p>
        </p:txBody>
      </p:sp>
      <p:sp>
        <p:nvSpPr>
          <p:cNvPr id="3" name="Content Placeholder 2"/>
          <p:cNvSpPr>
            <a:spLocks noGrp="1"/>
          </p:cNvSpPr>
          <p:nvPr>
            <p:ph idx="1"/>
          </p:nvPr>
        </p:nvSpPr>
        <p:spPr>
          <a:xfrm>
            <a:off x="2005263" y="2015836"/>
            <a:ext cx="9348537" cy="4161127"/>
          </a:xfrm>
        </p:spPr>
        <p:txBody>
          <a:bodyPr>
            <a:normAutofit/>
          </a:bodyPr>
          <a:lstStyle/>
          <a:p>
            <a:pPr marL="365125" indent="-365125">
              <a:lnSpc>
                <a:spcPct val="100000"/>
              </a:lnSpc>
              <a:spcBef>
                <a:spcPts val="1200"/>
              </a:spcBef>
            </a:pPr>
            <a:r>
              <a:rPr lang="en-US" dirty="0" smtClean="0"/>
              <a:t>Discuss recommendations</a:t>
            </a:r>
            <a:r>
              <a:rPr lang="en-US" dirty="0"/>
              <a:t> </a:t>
            </a:r>
            <a:r>
              <a:rPr lang="en-US" dirty="0" smtClean="0"/>
              <a:t>indicating </a:t>
            </a:r>
            <a:r>
              <a:rPr lang="en-US" dirty="0"/>
              <a:t>possible ways of how </a:t>
            </a:r>
            <a:r>
              <a:rPr lang="en-US" dirty="0" smtClean="0"/>
              <a:t>the identified aspects can </a:t>
            </a:r>
            <a:r>
              <a:rPr lang="en-US" dirty="0"/>
              <a:t>be </a:t>
            </a:r>
            <a:r>
              <a:rPr lang="en-US" dirty="0" smtClean="0"/>
              <a:t>improved.</a:t>
            </a:r>
          </a:p>
          <a:p>
            <a:pPr marL="365125" indent="-365125">
              <a:lnSpc>
                <a:spcPct val="100000"/>
              </a:lnSpc>
              <a:spcBef>
                <a:spcPts val="1200"/>
              </a:spcBef>
            </a:pPr>
            <a:r>
              <a:rPr lang="en-US" dirty="0" smtClean="0"/>
              <a:t>Recommendations should be ‘actionable’, that is concrete</a:t>
            </a:r>
            <a:r>
              <a:rPr lang="en-US" dirty="0"/>
              <a:t>, specific and detailed, in order to inform improvement strategies for education sector planning or other policy processes</a:t>
            </a:r>
            <a:r>
              <a:rPr lang="en-US" dirty="0" smtClean="0"/>
              <a:t>.</a:t>
            </a:r>
            <a:endParaRPr lang="en-AU" dirty="0"/>
          </a:p>
          <a:p>
            <a:pPr marL="365125" lvl="0" indent="-365125">
              <a:lnSpc>
                <a:spcPct val="100000"/>
              </a:lnSpc>
              <a:spcBef>
                <a:spcPts val="1200"/>
              </a:spcBef>
            </a:pPr>
            <a:r>
              <a:rPr lang="en-US" dirty="0" smtClean="0"/>
              <a:t>Document different stakeholder perspectives in </a:t>
            </a:r>
            <a:r>
              <a:rPr lang="en-US" dirty="0"/>
              <a:t>the analytical </a:t>
            </a:r>
            <a:r>
              <a:rPr lang="en-US" dirty="0" smtClean="0"/>
              <a:t>tables.</a:t>
            </a:r>
          </a:p>
        </p:txBody>
      </p:sp>
      <p:sp>
        <p:nvSpPr>
          <p:cNvPr id="4" name="TextBox 3"/>
          <p:cNvSpPr txBox="1"/>
          <p:nvPr/>
        </p:nvSpPr>
        <p:spPr>
          <a:xfrm>
            <a:off x="5678905" y="6163056"/>
            <a:ext cx="6135143" cy="369332"/>
          </a:xfrm>
          <a:prstGeom prst="rect">
            <a:avLst/>
          </a:prstGeom>
          <a:noFill/>
        </p:spPr>
        <p:txBody>
          <a:bodyPr wrap="square" rtlCol="0">
            <a:spAutoFit/>
          </a:bodyPr>
          <a:lstStyle/>
          <a:p>
            <a:pPr algn="r"/>
            <a:r>
              <a:rPr lang="en-AU" dirty="0"/>
              <a:t>ANLAS manual, </a:t>
            </a:r>
            <a:r>
              <a:rPr lang="en-AU" dirty="0" smtClean="0"/>
              <a:t>section 4.3.2 (ACER 2019)</a:t>
            </a:r>
            <a:endParaRPr lang="en-AU" dirty="0"/>
          </a:p>
        </p:txBody>
      </p:sp>
    </p:spTree>
    <p:extLst>
      <p:ext uri="{BB962C8B-B14F-4D97-AF65-F5344CB8AC3E}">
        <p14:creationId xmlns:p14="http://schemas.microsoft.com/office/powerpoint/2010/main" val="25278136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Consolidating information </a:t>
            </a:r>
            <a:r>
              <a:rPr lang="en-US" dirty="0"/>
              <a:t>from multiple stakeholder consultations </a:t>
            </a:r>
            <a:r>
              <a:rPr lang="en-US" dirty="0" smtClean="0"/>
              <a:t>(1)</a:t>
            </a:r>
            <a:endParaRPr lang="en-AU" dirty="0"/>
          </a:p>
        </p:txBody>
      </p:sp>
      <p:sp>
        <p:nvSpPr>
          <p:cNvPr id="3" name="Content Placeholder 2"/>
          <p:cNvSpPr>
            <a:spLocks noGrp="1"/>
          </p:cNvSpPr>
          <p:nvPr>
            <p:ph idx="1"/>
          </p:nvPr>
        </p:nvSpPr>
        <p:spPr>
          <a:xfrm>
            <a:off x="2005263" y="1969476"/>
            <a:ext cx="9808785" cy="4271919"/>
          </a:xfrm>
        </p:spPr>
        <p:txBody>
          <a:bodyPr>
            <a:normAutofit/>
          </a:bodyPr>
          <a:lstStyle/>
          <a:p>
            <a:pPr marL="274638" lvl="0" indent="-274638">
              <a:lnSpc>
                <a:spcPct val="100000"/>
              </a:lnSpc>
            </a:pPr>
            <a:r>
              <a:rPr lang="en-US" dirty="0"/>
              <a:t>It is most likely that multiple stakeholder consultations are held for each dimension. </a:t>
            </a:r>
            <a:endParaRPr lang="en-US" dirty="0" smtClean="0"/>
          </a:p>
          <a:p>
            <a:pPr marL="274638" lvl="0" indent="-274638">
              <a:lnSpc>
                <a:spcPct val="100000"/>
              </a:lnSpc>
            </a:pPr>
            <a:r>
              <a:rPr lang="en-US" dirty="0" smtClean="0"/>
              <a:t>Review </a:t>
            </a:r>
            <a:r>
              <a:rPr lang="en-US" dirty="0"/>
              <a:t>and discuss the notes from the stakeholder consultations for each key </a:t>
            </a:r>
            <a:r>
              <a:rPr lang="en-US" dirty="0" smtClean="0"/>
              <a:t>area.</a:t>
            </a:r>
          </a:p>
          <a:p>
            <a:pPr marL="274638" lvl="0" indent="-274638">
              <a:lnSpc>
                <a:spcPct val="100000"/>
              </a:lnSpc>
            </a:pPr>
            <a:r>
              <a:rPr lang="en-US" dirty="0" smtClean="0"/>
              <a:t>Decide </a:t>
            </a:r>
            <a:r>
              <a:rPr lang="en-US" dirty="0"/>
              <a:t>on the most appropriate evaluation </a:t>
            </a:r>
            <a:r>
              <a:rPr lang="en-US" dirty="0" smtClean="0"/>
              <a:t>category for each key area to reflect on the quality objective. Use formal </a:t>
            </a:r>
            <a:r>
              <a:rPr lang="en-US" dirty="0"/>
              <a:t>documentation and </a:t>
            </a:r>
            <a:r>
              <a:rPr lang="en-US" dirty="0" smtClean="0"/>
              <a:t>evidence </a:t>
            </a:r>
            <a:r>
              <a:rPr lang="en-US" dirty="0"/>
              <a:t>to support the </a:t>
            </a:r>
            <a:r>
              <a:rPr lang="en-US" dirty="0" smtClean="0"/>
              <a:t>decision.</a:t>
            </a:r>
          </a:p>
          <a:p>
            <a:pPr marL="274638" lvl="0" indent="-274638">
              <a:lnSpc>
                <a:spcPct val="100000"/>
              </a:lnSpc>
            </a:pPr>
            <a:r>
              <a:rPr lang="en-US" dirty="0" smtClean="0"/>
              <a:t>Consult with the steering committee.</a:t>
            </a:r>
            <a:endParaRPr lang="en-AU" dirty="0"/>
          </a:p>
        </p:txBody>
      </p:sp>
      <p:sp>
        <p:nvSpPr>
          <p:cNvPr id="4" name="TextBox 3"/>
          <p:cNvSpPr txBox="1"/>
          <p:nvPr/>
        </p:nvSpPr>
        <p:spPr>
          <a:xfrm>
            <a:off x="5678905" y="6241395"/>
            <a:ext cx="6135143" cy="369332"/>
          </a:xfrm>
          <a:prstGeom prst="rect">
            <a:avLst/>
          </a:prstGeom>
          <a:noFill/>
        </p:spPr>
        <p:txBody>
          <a:bodyPr wrap="square" rtlCol="0">
            <a:spAutoFit/>
          </a:bodyPr>
          <a:lstStyle/>
          <a:p>
            <a:pPr algn="r"/>
            <a:r>
              <a:rPr lang="en-AU" dirty="0"/>
              <a:t>ANLAS manual, </a:t>
            </a:r>
            <a:r>
              <a:rPr lang="en-AU" dirty="0" smtClean="0"/>
              <a:t>section 4.3.3 (ACER 2019)</a:t>
            </a:r>
            <a:endParaRPr lang="en-AU" dirty="0"/>
          </a:p>
        </p:txBody>
      </p:sp>
    </p:spTree>
    <p:extLst>
      <p:ext uri="{BB962C8B-B14F-4D97-AF65-F5344CB8AC3E}">
        <p14:creationId xmlns:p14="http://schemas.microsoft.com/office/powerpoint/2010/main" val="24672785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Consolidating information </a:t>
            </a:r>
            <a:r>
              <a:rPr lang="en-US" dirty="0"/>
              <a:t>from multiple stakeholder consultations </a:t>
            </a:r>
            <a:r>
              <a:rPr lang="en-US" dirty="0" smtClean="0"/>
              <a:t>(2)</a:t>
            </a:r>
            <a:endParaRPr lang="en-AU" dirty="0"/>
          </a:p>
        </p:txBody>
      </p:sp>
      <p:sp>
        <p:nvSpPr>
          <p:cNvPr id="3" name="Content Placeholder 2"/>
          <p:cNvSpPr>
            <a:spLocks noGrp="1"/>
          </p:cNvSpPr>
          <p:nvPr>
            <p:ph idx="1"/>
          </p:nvPr>
        </p:nvSpPr>
        <p:spPr>
          <a:xfrm>
            <a:off x="2005263" y="1969476"/>
            <a:ext cx="9808785" cy="3984757"/>
          </a:xfrm>
        </p:spPr>
        <p:txBody>
          <a:bodyPr>
            <a:normAutofit/>
          </a:bodyPr>
          <a:lstStyle/>
          <a:p>
            <a:pPr marL="274638" lvl="0" indent="-274638">
              <a:lnSpc>
                <a:spcPct val="100000"/>
              </a:lnSpc>
            </a:pPr>
            <a:r>
              <a:rPr lang="en-US" dirty="0" smtClean="0"/>
              <a:t>Record </a:t>
            </a:r>
            <a:r>
              <a:rPr lang="en-US" dirty="0"/>
              <a:t>the consolidated evaluation category </a:t>
            </a:r>
            <a:r>
              <a:rPr lang="en-US" dirty="0" smtClean="0"/>
              <a:t>in </a:t>
            </a:r>
            <a:r>
              <a:rPr lang="en-US" dirty="0"/>
              <a:t>the analytical </a:t>
            </a:r>
            <a:r>
              <a:rPr lang="en-US" dirty="0" smtClean="0"/>
              <a:t>tables.</a:t>
            </a:r>
          </a:p>
          <a:p>
            <a:pPr marL="274638" lvl="0" indent="-274638">
              <a:lnSpc>
                <a:spcPct val="100000"/>
              </a:lnSpc>
            </a:pPr>
            <a:r>
              <a:rPr lang="en-US" dirty="0" smtClean="0"/>
              <a:t>Review and summarize the aspects for improvement. Ensure that these relate to the guiding questions.</a:t>
            </a:r>
            <a:endParaRPr lang="en-AU" dirty="0"/>
          </a:p>
          <a:p>
            <a:pPr marL="274638" lvl="0" indent="-274638">
              <a:lnSpc>
                <a:spcPct val="100000"/>
              </a:lnSpc>
            </a:pPr>
            <a:r>
              <a:rPr lang="en-US" dirty="0"/>
              <a:t>Review and summarize the recommendations for improvement. Ensure that these relate to the identified aspects for </a:t>
            </a:r>
            <a:r>
              <a:rPr lang="en-US" dirty="0" smtClean="0"/>
              <a:t>improvement and are ‘actionable’. </a:t>
            </a:r>
            <a:endParaRPr lang="en-AU" dirty="0"/>
          </a:p>
        </p:txBody>
      </p:sp>
      <p:sp>
        <p:nvSpPr>
          <p:cNvPr id="4" name="TextBox 3"/>
          <p:cNvSpPr txBox="1"/>
          <p:nvPr/>
        </p:nvSpPr>
        <p:spPr>
          <a:xfrm>
            <a:off x="5678905" y="6233022"/>
            <a:ext cx="6135143" cy="369332"/>
          </a:xfrm>
          <a:prstGeom prst="rect">
            <a:avLst/>
          </a:prstGeom>
          <a:noFill/>
        </p:spPr>
        <p:txBody>
          <a:bodyPr wrap="square" rtlCol="0">
            <a:spAutoFit/>
          </a:bodyPr>
          <a:lstStyle/>
          <a:p>
            <a:pPr algn="r"/>
            <a:r>
              <a:rPr lang="en-AU" dirty="0"/>
              <a:t>ANLAS manual, </a:t>
            </a:r>
            <a:r>
              <a:rPr lang="en-AU" dirty="0" smtClean="0"/>
              <a:t>section 4.3.3 (ACER 2019)</a:t>
            </a:r>
            <a:endParaRPr lang="en-AU" dirty="0"/>
          </a:p>
        </p:txBody>
      </p:sp>
    </p:spTree>
    <p:extLst>
      <p:ext uri="{BB962C8B-B14F-4D97-AF65-F5344CB8AC3E}">
        <p14:creationId xmlns:p14="http://schemas.microsoft.com/office/powerpoint/2010/main" val="2951780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Purpose </a:t>
            </a:r>
            <a:r>
              <a:rPr lang="en-AU" dirty="0"/>
              <a:t>of ANLAS</a:t>
            </a:r>
          </a:p>
        </p:txBody>
      </p:sp>
    </p:spTree>
    <p:extLst>
      <p:ext uri="{BB962C8B-B14F-4D97-AF65-F5344CB8AC3E}">
        <p14:creationId xmlns:p14="http://schemas.microsoft.com/office/powerpoint/2010/main" val="10938025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Synthesis</a:t>
            </a:r>
            <a:endParaRPr lang="en-AU" dirty="0"/>
          </a:p>
        </p:txBody>
      </p:sp>
      <p:sp>
        <p:nvSpPr>
          <p:cNvPr id="3" name="Content Placeholder 2"/>
          <p:cNvSpPr>
            <a:spLocks noGrp="1"/>
          </p:cNvSpPr>
          <p:nvPr>
            <p:ph idx="1"/>
          </p:nvPr>
        </p:nvSpPr>
        <p:spPr>
          <a:xfrm>
            <a:off x="2005263" y="2213810"/>
            <a:ext cx="9348537" cy="3634097"/>
          </a:xfrm>
        </p:spPr>
        <p:txBody>
          <a:bodyPr>
            <a:normAutofit/>
          </a:bodyPr>
          <a:lstStyle/>
          <a:p>
            <a:pPr marL="274638" indent="-274638">
              <a:lnSpc>
                <a:spcPct val="100000"/>
              </a:lnSpc>
            </a:pPr>
            <a:r>
              <a:rPr lang="en-US" sz="2600" dirty="0" smtClean="0"/>
              <a:t>To </a:t>
            </a:r>
            <a:r>
              <a:rPr lang="en-US" sz="2600" dirty="0"/>
              <a:t>present the essence of the findings in a succinct and organized manner, in order to make the findings accessible to key stakeholders</a:t>
            </a:r>
            <a:r>
              <a:rPr lang="en-US" sz="2600" dirty="0" smtClean="0"/>
              <a:t>.</a:t>
            </a:r>
          </a:p>
          <a:p>
            <a:pPr marL="274638" indent="-274638">
              <a:lnSpc>
                <a:spcPct val="100000"/>
              </a:lnSpc>
            </a:pPr>
            <a:r>
              <a:rPr lang="en-US" sz="2600" dirty="0"/>
              <a:t>Two synthesis tables are provided to present the findings for all ANLAS dimensions.</a:t>
            </a:r>
          </a:p>
          <a:p>
            <a:pPr marL="274638" indent="-274638">
              <a:lnSpc>
                <a:spcPct val="100000"/>
              </a:lnSpc>
            </a:pPr>
            <a:r>
              <a:rPr lang="en-US" sz="2600" dirty="0" smtClean="0"/>
              <a:t>The synthesis requires mainly extracting and organizing the information from the consolidated evaluation tables from all key areas and dimensions.</a:t>
            </a:r>
            <a:endParaRPr lang="en-AU" sz="2600" dirty="0"/>
          </a:p>
        </p:txBody>
      </p:sp>
      <p:sp>
        <p:nvSpPr>
          <p:cNvPr id="4" name="TextBox 3"/>
          <p:cNvSpPr txBox="1"/>
          <p:nvPr/>
        </p:nvSpPr>
        <p:spPr>
          <a:xfrm>
            <a:off x="6477380" y="6163056"/>
            <a:ext cx="5336668" cy="369332"/>
          </a:xfrm>
          <a:prstGeom prst="rect">
            <a:avLst/>
          </a:prstGeom>
          <a:noFill/>
        </p:spPr>
        <p:txBody>
          <a:bodyPr wrap="square" rtlCol="0">
            <a:spAutoFit/>
          </a:bodyPr>
          <a:lstStyle/>
          <a:p>
            <a:pPr algn="r"/>
            <a:r>
              <a:rPr lang="en-AU" dirty="0" smtClean="0"/>
              <a:t>ANLAS manual, section 4.3.4 (ACER 2019)</a:t>
            </a:r>
            <a:endParaRPr lang="en-AU" dirty="0"/>
          </a:p>
        </p:txBody>
      </p:sp>
    </p:spTree>
    <p:extLst>
      <p:ext uri="{BB962C8B-B14F-4D97-AF65-F5344CB8AC3E}">
        <p14:creationId xmlns:p14="http://schemas.microsoft.com/office/powerpoint/2010/main" val="38356570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nalytical tables: General parts</a:t>
            </a:r>
            <a:endParaRPr lang="en-AU" dirty="0"/>
          </a:p>
        </p:txBody>
      </p:sp>
      <p:pic>
        <p:nvPicPr>
          <p:cNvPr id="4" name="Picture 3"/>
          <p:cNvPicPr>
            <a:picLocks noChangeAspect="1"/>
          </p:cNvPicPr>
          <p:nvPr/>
        </p:nvPicPr>
        <p:blipFill>
          <a:blip r:embed="rId3"/>
          <a:stretch>
            <a:fillRect/>
          </a:stretch>
        </p:blipFill>
        <p:spPr>
          <a:xfrm>
            <a:off x="2207543" y="2374290"/>
            <a:ext cx="8943975" cy="3000375"/>
          </a:xfrm>
          <a:prstGeom prst="rect">
            <a:avLst/>
          </a:prstGeom>
        </p:spPr>
      </p:pic>
      <p:sp>
        <p:nvSpPr>
          <p:cNvPr id="8" name="Right Arrow 7"/>
          <p:cNvSpPr/>
          <p:nvPr/>
        </p:nvSpPr>
        <p:spPr>
          <a:xfrm>
            <a:off x="1017711" y="4109305"/>
            <a:ext cx="987552" cy="804672"/>
          </a:xfrm>
          <a:prstGeom prst="rightArrow">
            <a:avLst/>
          </a:prstGeom>
          <a:solidFill>
            <a:srgbClr val="F9A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TextBox 5"/>
          <p:cNvSpPr txBox="1"/>
          <p:nvPr/>
        </p:nvSpPr>
        <p:spPr>
          <a:xfrm>
            <a:off x="6400800" y="6345405"/>
            <a:ext cx="5336668" cy="369332"/>
          </a:xfrm>
          <a:prstGeom prst="rect">
            <a:avLst/>
          </a:prstGeom>
          <a:noFill/>
        </p:spPr>
        <p:txBody>
          <a:bodyPr wrap="square" rtlCol="0">
            <a:spAutoFit/>
          </a:bodyPr>
          <a:lstStyle/>
          <a:p>
            <a:pPr algn="r"/>
            <a:r>
              <a:rPr lang="en-AU" dirty="0" smtClean="0"/>
              <a:t>ANLAS manual, section 4.4.1 (ACER 2019)</a:t>
            </a:r>
            <a:endParaRPr lang="en-AU" dirty="0"/>
          </a:p>
        </p:txBody>
      </p:sp>
    </p:spTree>
    <p:extLst>
      <p:ext uri="{BB962C8B-B14F-4D97-AF65-F5344CB8AC3E}">
        <p14:creationId xmlns:p14="http://schemas.microsoft.com/office/powerpoint/2010/main" val="181815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nalytical tables: General parts</a:t>
            </a:r>
            <a:endParaRPr lang="en-AU" dirty="0"/>
          </a:p>
        </p:txBody>
      </p:sp>
      <p:pic>
        <p:nvPicPr>
          <p:cNvPr id="3" name="Picture 2"/>
          <p:cNvPicPr>
            <a:picLocks noChangeAspect="1"/>
          </p:cNvPicPr>
          <p:nvPr/>
        </p:nvPicPr>
        <p:blipFill>
          <a:blip r:embed="rId3"/>
          <a:stretch>
            <a:fillRect/>
          </a:stretch>
        </p:blipFill>
        <p:spPr>
          <a:xfrm>
            <a:off x="2005262" y="1829317"/>
            <a:ext cx="8534400" cy="2038350"/>
          </a:xfrm>
          <a:prstGeom prst="rect">
            <a:avLst/>
          </a:prstGeom>
        </p:spPr>
      </p:pic>
      <p:pic>
        <p:nvPicPr>
          <p:cNvPr id="6" name="Picture 5"/>
          <p:cNvPicPr>
            <a:picLocks noChangeAspect="1"/>
          </p:cNvPicPr>
          <p:nvPr/>
        </p:nvPicPr>
        <p:blipFill>
          <a:blip r:embed="rId4"/>
          <a:stretch>
            <a:fillRect/>
          </a:stretch>
        </p:blipFill>
        <p:spPr>
          <a:xfrm>
            <a:off x="2005262" y="4128935"/>
            <a:ext cx="8553450" cy="1771650"/>
          </a:xfrm>
          <a:prstGeom prst="rect">
            <a:avLst/>
          </a:prstGeom>
        </p:spPr>
      </p:pic>
      <p:sp>
        <p:nvSpPr>
          <p:cNvPr id="7" name="Right Arrow 6"/>
          <p:cNvSpPr/>
          <p:nvPr/>
        </p:nvSpPr>
        <p:spPr>
          <a:xfrm>
            <a:off x="672271" y="2043820"/>
            <a:ext cx="987552" cy="804672"/>
          </a:xfrm>
          <a:prstGeom prst="rightArrow">
            <a:avLst/>
          </a:prstGeom>
          <a:solidFill>
            <a:srgbClr val="F9A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ight Arrow 8"/>
          <p:cNvSpPr/>
          <p:nvPr/>
        </p:nvSpPr>
        <p:spPr>
          <a:xfrm>
            <a:off x="672271" y="3867667"/>
            <a:ext cx="987552" cy="804672"/>
          </a:xfrm>
          <a:prstGeom prst="rightArrow">
            <a:avLst/>
          </a:prstGeom>
          <a:solidFill>
            <a:srgbClr val="F9A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p:cNvSpPr txBox="1"/>
          <p:nvPr/>
        </p:nvSpPr>
        <p:spPr>
          <a:xfrm>
            <a:off x="6400800" y="6345405"/>
            <a:ext cx="5336668" cy="369332"/>
          </a:xfrm>
          <a:prstGeom prst="rect">
            <a:avLst/>
          </a:prstGeom>
          <a:noFill/>
        </p:spPr>
        <p:txBody>
          <a:bodyPr wrap="square" rtlCol="0">
            <a:spAutoFit/>
          </a:bodyPr>
          <a:lstStyle/>
          <a:p>
            <a:pPr algn="r"/>
            <a:r>
              <a:rPr lang="en-AU" dirty="0" smtClean="0"/>
              <a:t>ANLAS manual, section 4.4.1 (ACER 2019)</a:t>
            </a:r>
            <a:endParaRPr lang="en-AU" dirty="0"/>
          </a:p>
        </p:txBody>
      </p:sp>
    </p:spTree>
    <p:extLst>
      <p:ext uri="{BB962C8B-B14F-4D97-AF65-F5344CB8AC3E}">
        <p14:creationId xmlns:p14="http://schemas.microsoft.com/office/powerpoint/2010/main" val="107322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Reference list for documents</a:t>
            </a:r>
            <a:endParaRPr lang="en-AU" dirty="0"/>
          </a:p>
        </p:txBody>
      </p:sp>
      <p:sp>
        <p:nvSpPr>
          <p:cNvPr id="8" name="Content Placeholder 2"/>
          <p:cNvSpPr>
            <a:spLocks noGrp="1"/>
          </p:cNvSpPr>
          <p:nvPr>
            <p:ph idx="1"/>
          </p:nvPr>
        </p:nvSpPr>
        <p:spPr>
          <a:xfrm>
            <a:off x="2005263" y="1910080"/>
            <a:ext cx="9348537" cy="4632960"/>
          </a:xfrm>
        </p:spPr>
        <p:txBody>
          <a:bodyPr>
            <a:normAutofit fontScale="85000" lnSpcReduction="20000"/>
          </a:bodyPr>
          <a:lstStyle/>
          <a:p>
            <a:pPr marL="274638" indent="-274638">
              <a:lnSpc>
                <a:spcPct val="110000"/>
              </a:lnSpc>
            </a:pPr>
            <a:r>
              <a:rPr lang="en-US" dirty="0"/>
              <a:t>List the relevant documents from the document mapping table that are used for the analysis</a:t>
            </a:r>
            <a:r>
              <a:rPr lang="en-US" dirty="0" smtClean="0"/>
              <a:t>.</a:t>
            </a:r>
          </a:p>
          <a:p>
            <a:pPr marL="274638" lvl="0" indent="-274638">
              <a:lnSpc>
                <a:spcPct val="110000"/>
              </a:lnSpc>
            </a:pPr>
            <a:r>
              <a:rPr lang="en-US" i="1" dirty="0"/>
              <a:t>Short reference:</a:t>
            </a:r>
            <a:r>
              <a:rPr lang="en-US" dirty="0"/>
              <a:t> Author and date. </a:t>
            </a:r>
            <a:r>
              <a:rPr lang="en-US" dirty="0" smtClean="0"/>
              <a:t>Use this to </a:t>
            </a:r>
            <a:r>
              <a:rPr lang="en-US" dirty="0"/>
              <a:t>cite documents in the </a:t>
            </a:r>
            <a:r>
              <a:rPr lang="en-US" dirty="0" smtClean="0"/>
              <a:t>tables</a:t>
            </a:r>
            <a:r>
              <a:rPr lang="en-US" dirty="0"/>
              <a:t>.</a:t>
            </a:r>
            <a:endParaRPr lang="en-AU" dirty="0"/>
          </a:p>
          <a:p>
            <a:pPr marL="274638" lvl="0" indent="-274638">
              <a:lnSpc>
                <a:spcPct val="110000"/>
              </a:lnSpc>
            </a:pPr>
            <a:r>
              <a:rPr lang="en-US" i="1" dirty="0"/>
              <a:t>Full </a:t>
            </a:r>
            <a:r>
              <a:rPr lang="en-US" i="1" dirty="0" smtClean="0"/>
              <a:t>reference: </a:t>
            </a:r>
            <a:r>
              <a:rPr lang="en-US" dirty="0" smtClean="0"/>
              <a:t>Use</a:t>
            </a:r>
            <a:r>
              <a:rPr lang="en-US" i="1" dirty="0" smtClean="0"/>
              <a:t> </a:t>
            </a:r>
            <a:r>
              <a:rPr lang="en-US" dirty="0" smtClean="0"/>
              <a:t>a </a:t>
            </a:r>
            <a:r>
              <a:rPr lang="en-US" dirty="0"/>
              <a:t>standard referencing </a:t>
            </a:r>
            <a:r>
              <a:rPr lang="en-US" dirty="0" smtClean="0"/>
              <a:t>format, indicating:</a:t>
            </a:r>
          </a:p>
          <a:p>
            <a:pPr marL="711200" lvl="0" indent="-447675">
              <a:lnSpc>
                <a:spcPct val="120000"/>
              </a:lnSpc>
              <a:spcBef>
                <a:spcPts val="600"/>
              </a:spcBef>
              <a:buFont typeface="Arial" panose="020B0604020202020204" pitchFamily="34" charset="0"/>
              <a:buChar char="−"/>
            </a:pPr>
            <a:r>
              <a:rPr lang="en-US" sz="2600" dirty="0"/>
              <a:t>Title/name of the document </a:t>
            </a:r>
            <a:endParaRPr lang="en-AU" sz="2600" dirty="0"/>
          </a:p>
          <a:p>
            <a:pPr marL="711200" lvl="0" indent="-447675">
              <a:lnSpc>
                <a:spcPct val="120000"/>
              </a:lnSpc>
              <a:spcBef>
                <a:spcPts val="600"/>
              </a:spcBef>
              <a:buFont typeface="Arial" panose="020B0604020202020204" pitchFamily="34" charset="0"/>
              <a:buChar char="−"/>
            </a:pPr>
            <a:r>
              <a:rPr lang="en-US" sz="2600" dirty="0"/>
              <a:t>Authors and/or institution</a:t>
            </a:r>
            <a:endParaRPr lang="en-AU" sz="2600" dirty="0"/>
          </a:p>
          <a:p>
            <a:pPr marL="711200" lvl="0" indent="-447675">
              <a:lnSpc>
                <a:spcPct val="120000"/>
              </a:lnSpc>
              <a:spcBef>
                <a:spcPts val="600"/>
              </a:spcBef>
              <a:buFont typeface="Arial" panose="020B0604020202020204" pitchFamily="34" charset="0"/>
              <a:buChar char="−"/>
            </a:pPr>
            <a:r>
              <a:rPr lang="en-US" sz="2600" dirty="0"/>
              <a:t>Date of publication and/or access (in case of online documents or internal documentation if no date is available)</a:t>
            </a:r>
            <a:endParaRPr lang="en-AU" sz="2600" dirty="0"/>
          </a:p>
          <a:p>
            <a:pPr marL="711200" lvl="0" indent="-447675">
              <a:lnSpc>
                <a:spcPct val="120000"/>
              </a:lnSpc>
              <a:spcBef>
                <a:spcPts val="600"/>
              </a:spcBef>
              <a:buFont typeface="Arial" panose="020B0604020202020204" pitchFamily="34" charset="0"/>
              <a:buChar char="−"/>
            </a:pPr>
            <a:r>
              <a:rPr lang="en-US" sz="2600" dirty="0"/>
              <a:t>Publisher</a:t>
            </a:r>
            <a:endParaRPr lang="en-AU" sz="2600" dirty="0"/>
          </a:p>
          <a:p>
            <a:pPr marL="711200" lvl="0" indent="-447675">
              <a:lnSpc>
                <a:spcPct val="120000"/>
              </a:lnSpc>
              <a:spcBef>
                <a:spcPts val="600"/>
              </a:spcBef>
              <a:buFont typeface="Arial" panose="020B0604020202020204" pitchFamily="34" charset="0"/>
              <a:buChar char="−"/>
            </a:pPr>
            <a:r>
              <a:rPr lang="en-US" sz="2600" dirty="0"/>
              <a:t>Hyperlink for online documents.</a:t>
            </a:r>
            <a:endParaRPr lang="en-AU" sz="2600" dirty="0"/>
          </a:p>
          <a:p>
            <a:pPr lvl="0"/>
            <a:endParaRPr lang="en-AU" dirty="0"/>
          </a:p>
        </p:txBody>
      </p:sp>
      <p:sp>
        <p:nvSpPr>
          <p:cNvPr id="5" name="TextBox 4"/>
          <p:cNvSpPr txBox="1"/>
          <p:nvPr/>
        </p:nvSpPr>
        <p:spPr>
          <a:xfrm>
            <a:off x="6679531" y="6358374"/>
            <a:ext cx="5336668" cy="369332"/>
          </a:xfrm>
          <a:prstGeom prst="rect">
            <a:avLst/>
          </a:prstGeom>
          <a:noFill/>
        </p:spPr>
        <p:txBody>
          <a:bodyPr wrap="square" rtlCol="0">
            <a:spAutoFit/>
          </a:bodyPr>
          <a:lstStyle/>
          <a:p>
            <a:pPr algn="r"/>
            <a:r>
              <a:rPr lang="en-AU" dirty="0" smtClean="0"/>
              <a:t>ANLAS manual, section 4.4.1 (ACER 2019)</a:t>
            </a:r>
            <a:endParaRPr lang="en-AU" dirty="0"/>
          </a:p>
        </p:txBody>
      </p:sp>
    </p:spTree>
    <p:extLst>
      <p:ext uri="{BB962C8B-B14F-4D97-AF65-F5344CB8AC3E}">
        <p14:creationId xmlns:p14="http://schemas.microsoft.com/office/powerpoint/2010/main" val="7634792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Reference list for stakeholder consultations (1)</a:t>
            </a:r>
            <a:endParaRPr lang="en-AU" dirty="0"/>
          </a:p>
        </p:txBody>
      </p:sp>
      <p:sp>
        <p:nvSpPr>
          <p:cNvPr id="3" name="Content Placeholder 2"/>
          <p:cNvSpPr>
            <a:spLocks noGrp="1"/>
          </p:cNvSpPr>
          <p:nvPr>
            <p:ph idx="1"/>
          </p:nvPr>
        </p:nvSpPr>
        <p:spPr>
          <a:xfrm>
            <a:off x="2005263" y="2245360"/>
            <a:ext cx="10010936" cy="4612640"/>
          </a:xfrm>
        </p:spPr>
        <p:txBody>
          <a:bodyPr>
            <a:normAutofit/>
          </a:bodyPr>
          <a:lstStyle/>
          <a:p>
            <a:pPr marL="274638" indent="-274638">
              <a:lnSpc>
                <a:spcPct val="110000"/>
              </a:lnSpc>
              <a:spcAft>
                <a:spcPts val="1000"/>
              </a:spcAft>
            </a:pPr>
            <a:r>
              <a:rPr lang="en-US" dirty="0" smtClean="0"/>
              <a:t>For each </a:t>
            </a:r>
            <a:r>
              <a:rPr lang="en-US" dirty="0"/>
              <a:t>stakeholder consultation </a:t>
            </a:r>
            <a:r>
              <a:rPr lang="en-US" dirty="0" smtClean="0"/>
              <a:t>provide the required information based on the stakeholder </a:t>
            </a:r>
            <a:r>
              <a:rPr lang="en-US" dirty="0"/>
              <a:t>mapping </a:t>
            </a:r>
            <a:r>
              <a:rPr lang="en-US" dirty="0" smtClean="0"/>
              <a:t>table</a:t>
            </a:r>
          </a:p>
          <a:p>
            <a:pPr marL="274638" indent="-274638">
              <a:spcAft>
                <a:spcPts val="1000"/>
              </a:spcAft>
            </a:pPr>
            <a:r>
              <a:rPr lang="en-US" dirty="0"/>
              <a:t>Create a new stakeholder consultation reference table for each consultation </a:t>
            </a:r>
            <a:r>
              <a:rPr lang="en-US" dirty="0" smtClean="0"/>
              <a:t>event</a:t>
            </a:r>
            <a:endParaRPr lang="en-US" dirty="0"/>
          </a:p>
          <a:p>
            <a:pPr marL="274638" indent="-274638">
              <a:spcAft>
                <a:spcPts val="1000"/>
              </a:spcAft>
            </a:pPr>
            <a:r>
              <a:rPr lang="en-US" dirty="0"/>
              <a:t>Simply copy the initial table provided and paste it below the first stakeholder consultation </a:t>
            </a:r>
            <a:r>
              <a:rPr lang="en-US" dirty="0" smtClean="0"/>
              <a:t>table.</a:t>
            </a:r>
            <a:endParaRPr lang="en-AU" dirty="0"/>
          </a:p>
          <a:p>
            <a:pPr>
              <a:lnSpc>
                <a:spcPct val="110000"/>
              </a:lnSpc>
            </a:pPr>
            <a:endParaRPr lang="en-US" dirty="0" smtClean="0"/>
          </a:p>
        </p:txBody>
      </p:sp>
      <p:sp>
        <p:nvSpPr>
          <p:cNvPr id="4" name="TextBox 3"/>
          <p:cNvSpPr txBox="1"/>
          <p:nvPr/>
        </p:nvSpPr>
        <p:spPr>
          <a:xfrm>
            <a:off x="6679531" y="6214348"/>
            <a:ext cx="5336668" cy="369332"/>
          </a:xfrm>
          <a:prstGeom prst="rect">
            <a:avLst/>
          </a:prstGeom>
          <a:noFill/>
        </p:spPr>
        <p:txBody>
          <a:bodyPr wrap="square" rtlCol="0">
            <a:spAutoFit/>
          </a:bodyPr>
          <a:lstStyle/>
          <a:p>
            <a:pPr algn="r"/>
            <a:r>
              <a:rPr lang="en-AU" dirty="0" smtClean="0"/>
              <a:t>ANLAS manual, section 4.4.1 (ACER 2019)</a:t>
            </a:r>
            <a:endParaRPr lang="en-AU" dirty="0"/>
          </a:p>
        </p:txBody>
      </p:sp>
    </p:spTree>
    <p:extLst>
      <p:ext uri="{BB962C8B-B14F-4D97-AF65-F5344CB8AC3E}">
        <p14:creationId xmlns:p14="http://schemas.microsoft.com/office/powerpoint/2010/main" val="14994557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Reference list for stakeholder consultations </a:t>
            </a:r>
            <a:r>
              <a:rPr lang="en-AU" dirty="0" smtClean="0"/>
              <a:t>(2)</a:t>
            </a:r>
            <a:endParaRPr lang="en-AU" dirty="0"/>
          </a:p>
        </p:txBody>
      </p:sp>
      <p:sp>
        <p:nvSpPr>
          <p:cNvPr id="3" name="Content Placeholder 2"/>
          <p:cNvSpPr>
            <a:spLocks noGrp="1"/>
          </p:cNvSpPr>
          <p:nvPr>
            <p:ph idx="1"/>
          </p:nvPr>
        </p:nvSpPr>
        <p:spPr>
          <a:xfrm>
            <a:off x="2005263" y="1950720"/>
            <a:ext cx="9348537" cy="4226243"/>
          </a:xfrm>
        </p:spPr>
        <p:txBody>
          <a:bodyPr>
            <a:noAutofit/>
          </a:bodyPr>
          <a:lstStyle/>
          <a:p>
            <a:pPr marL="274638" indent="-274638">
              <a:lnSpc>
                <a:spcPct val="100000"/>
              </a:lnSpc>
            </a:pPr>
            <a:r>
              <a:rPr lang="en-US" sz="2600" dirty="0"/>
              <a:t>It is most likely that multiple stakeholder consultations are held for each </a:t>
            </a:r>
            <a:r>
              <a:rPr lang="en-US" sz="2600" dirty="0" smtClean="0"/>
              <a:t>dimension.</a:t>
            </a:r>
          </a:p>
          <a:p>
            <a:pPr marL="274638" indent="-274638">
              <a:lnSpc>
                <a:spcPct val="100000"/>
              </a:lnSpc>
            </a:pPr>
            <a:r>
              <a:rPr lang="en-US" sz="2600" dirty="0" smtClean="0"/>
              <a:t>The stakeholder </a:t>
            </a:r>
            <a:r>
              <a:rPr lang="en-US" sz="2600" dirty="0"/>
              <a:t>consultation </a:t>
            </a:r>
            <a:r>
              <a:rPr lang="en-US" sz="2600" dirty="0" smtClean="0"/>
              <a:t>reference number serves as an identification to allow to record information from multiple stakeholder consultations in the same table.</a:t>
            </a:r>
          </a:p>
          <a:p>
            <a:pPr marL="274638" indent="-274638">
              <a:lnSpc>
                <a:spcPct val="100000"/>
              </a:lnSpc>
            </a:pPr>
            <a:r>
              <a:rPr lang="en-US" sz="2600" dirty="0"/>
              <a:t>For example CN-S1, CN-S2 etc. (Context of the assessment system-Stakeholder consultation </a:t>
            </a:r>
            <a:r>
              <a:rPr lang="en-US" sz="2600" dirty="0" smtClean="0"/>
              <a:t>1)</a:t>
            </a:r>
            <a:endParaRPr lang="en-AU" sz="2600" dirty="0"/>
          </a:p>
          <a:p>
            <a:pPr marL="274638" indent="-274638">
              <a:lnSpc>
                <a:spcPct val="100000"/>
              </a:lnSpc>
            </a:pPr>
            <a:r>
              <a:rPr lang="en-US" sz="2600" dirty="0" smtClean="0"/>
              <a:t>The </a:t>
            </a:r>
            <a:r>
              <a:rPr lang="en-US" sz="2600" dirty="0"/>
              <a:t>stakeholder consultation reference number should be indicated </a:t>
            </a:r>
            <a:r>
              <a:rPr lang="en-US" sz="2600" dirty="0" smtClean="0"/>
              <a:t>whenever the </a:t>
            </a:r>
            <a:r>
              <a:rPr lang="en-US" sz="2600" dirty="0"/>
              <a:t>consultation is referred </a:t>
            </a:r>
            <a:r>
              <a:rPr lang="en-US" sz="2600" dirty="0" smtClean="0"/>
              <a:t>to.</a:t>
            </a:r>
          </a:p>
        </p:txBody>
      </p:sp>
      <p:sp>
        <p:nvSpPr>
          <p:cNvPr id="4" name="TextBox 3"/>
          <p:cNvSpPr txBox="1"/>
          <p:nvPr/>
        </p:nvSpPr>
        <p:spPr>
          <a:xfrm>
            <a:off x="6679531" y="6214348"/>
            <a:ext cx="5336668" cy="369332"/>
          </a:xfrm>
          <a:prstGeom prst="rect">
            <a:avLst/>
          </a:prstGeom>
          <a:noFill/>
        </p:spPr>
        <p:txBody>
          <a:bodyPr wrap="square" rtlCol="0">
            <a:spAutoFit/>
          </a:bodyPr>
          <a:lstStyle/>
          <a:p>
            <a:pPr algn="r"/>
            <a:r>
              <a:rPr lang="en-AU" dirty="0" smtClean="0"/>
              <a:t>ANLAS manual, section 4.4.1 (ACER 2019)</a:t>
            </a:r>
            <a:endParaRPr lang="en-AU" dirty="0"/>
          </a:p>
        </p:txBody>
      </p:sp>
    </p:spTree>
    <p:extLst>
      <p:ext uri="{BB962C8B-B14F-4D97-AF65-F5344CB8AC3E}">
        <p14:creationId xmlns:p14="http://schemas.microsoft.com/office/powerpoint/2010/main" val="34186339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Recording and referencing data sources</a:t>
            </a:r>
            <a:endParaRPr lang="en-AU" dirty="0"/>
          </a:p>
        </p:txBody>
      </p:sp>
      <p:sp>
        <p:nvSpPr>
          <p:cNvPr id="3" name="Content Placeholder 2"/>
          <p:cNvSpPr>
            <a:spLocks noGrp="1"/>
          </p:cNvSpPr>
          <p:nvPr>
            <p:ph idx="1"/>
          </p:nvPr>
        </p:nvSpPr>
        <p:spPr/>
        <p:txBody>
          <a:bodyPr/>
          <a:lstStyle/>
          <a:p>
            <a:pPr marL="0" indent="0">
              <a:buNone/>
            </a:pPr>
            <a:r>
              <a:rPr lang="en-US" dirty="0" smtClean="0"/>
              <a:t>Recording and referencing data sources is important to </a:t>
            </a:r>
            <a:r>
              <a:rPr lang="en-US" dirty="0"/>
              <a:t>provide evidence for the </a:t>
            </a:r>
            <a:r>
              <a:rPr lang="en-US" dirty="0" smtClean="0"/>
              <a:t>information given in the analytical tables, </a:t>
            </a:r>
            <a:r>
              <a:rPr lang="en-US" dirty="0"/>
              <a:t>and to ensure the descriptions of the key areas are objective and reproducible. </a:t>
            </a:r>
            <a:endParaRPr lang="en-US" dirty="0" smtClean="0"/>
          </a:p>
        </p:txBody>
      </p:sp>
      <p:sp>
        <p:nvSpPr>
          <p:cNvPr id="4" name="TextBox 3"/>
          <p:cNvSpPr txBox="1"/>
          <p:nvPr/>
        </p:nvSpPr>
        <p:spPr>
          <a:xfrm>
            <a:off x="5678905" y="6163056"/>
            <a:ext cx="6135143" cy="369332"/>
          </a:xfrm>
          <a:prstGeom prst="rect">
            <a:avLst/>
          </a:prstGeom>
          <a:noFill/>
        </p:spPr>
        <p:txBody>
          <a:bodyPr wrap="square" rtlCol="0">
            <a:spAutoFit/>
          </a:bodyPr>
          <a:lstStyle/>
          <a:p>
            <a:pPr algn="r"/>
            <a:r>
              <a:rPr lang="en-AU" dirty="0"/>
              <a:t>ANLAS manual, </a:t>
            </a:r>
            <a:r>
              <a:rPr lang="en-AU" dirty="0" smtClean="0"/>
              <a:t>section 4.3 (ACER 2019)</a:t>
            </a:r>
            <a:endParaRPr lang="en-AU" dirty="0"/>
          </a:p>
        </p:txBody>
      </p:sp>
    </p:spTree>
    <p:extLst>
      <p:ext uri="{BB962C8B-B14F-4D97-AF65-F5344CB8AC3E}">
        <p14:creationId xmlns:p14="http://schemas.microsoft.com/office/powerpoint/2010/main" val="18904902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Analytical </a:t>
            </a:r>
            <a:r>
              <a:rPr lang="en-AU" dirty="0" smtClean="0"/>
              <a:t>tables: Description</a:t>
            </a:r>
            <a:endParaRPr lang="en-AU" dirty="0"/>
          </a:p>
        </p:txBody>
      </p:sp>
      <p:pic>
        <p:nvPicPr>
          <p:cNvPr id="4" name="Picture 3"/>
          <p:cNvPicPr>
            <a:picLocks noChangeAspect="1"/>
          </p:cNvPicPr>
          <p:nvPr/>
        </p:nvPicPr>
        <p:blipFill>
          <a:blip r:embed="rId3"/>
          <a:stretch>
            <a:fillRect/>
          </a:stretch>
        </p:blipFill>
        <p:spPr>
          <a:xfrm>
            <a:off x="1619250" y="2002971"/>
            <a:ext cx="9734550" cy="4114800"/>
          </a:xfrm>
          <a:prstGeom prst="rect">
            <a:avLst/>
          </a:prstGeom>
        </p:spPr>
      </p:pic>
      <p:sp>
        <p:nvSpPr>
          <p:cNvPr id="3" name="Rounded Rectangle 2"/>
          <p:cNvSpPr/>
          <p:nvPr/>
        </p:nvSpPr>
        <p:spPr>
          <a:xfrm>
            <a:off x="1527810" y="2231136"/>
            <a:ext cx="6189726" cy="585216"/>
          </a:xfrm>
          <a:prstGeom prst="roundRect">
            <a:avLst/>
          </a:prstGeom>
          <a:noFill/>
          <a:ln w="38100">
            <a:solidFill>
              <a:srgbClr val="F9A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ounded Rectangle 6"/>
          <p:cNvSpPr/>
          <p:nvPr/>
        </p:nvSpPr>
        <p:spPr>
          <a:xfrm>
            <a:off x="1527810" y="2989654"/>
            <a:ext cx="4927854" cy="3128117"/>
          </a:xfrm>
          <a:prstGeom prst="roundRect">
            <a:avLst/>
          </a:prstGeom>
          <a:noFill/>
          <a:ln w="38100">
            <a:solidFill>
              <a:srgbClr val="F9A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ounded Rectangle 7"/>
          <p:cNvSpPr/>
          <p:nvPr/>
        </p:nvSpPr>
        <p:spPr>
          <a:xfrm>
            <a:off x="6355701" y="2989654"/>
            <a:ext cx="4927854" cy="3128117"/>
          </a:xfrm>
          <a:prstGeom prst="roundRect">
            <a:avLst/>
          </a:prstGeom>
          <a:noFill/>
          <a:ln w="38100">
            <a:solidFill>
              <a:srgbClr val="F9A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Box 8"/>
          <p:cNvSpPr txBox="1"/>
          <p:nvPr/>
        </p:nvSpPr>
        <p:spPr>
          <a:xfrm>
            <a:off x="7170203" y="3706428"/>
            <a:ext cx="3152545" cy="1631216"/>
          </a:xfrm>
          <a:prstGeom prst="rect">
            <a:avLst/>
          </a:prstGeom>
          <a:noFill/>
        </p:spPr>
        <p:txBody>
          <a:bodyPr wrap="square" rtlCol="0">
            <a:spAutoFit/>
          </a:bodyPr>
          <a:lstStyle/>
          <a:p>
            <a:r>
              <a:rPr lang="en-US" sz="2000" dirty="0" smtClean="0">
                <a:solidFill>
                  <a:srgbClr val="B4408F"/>
                </a:solidFill>
              </a:rPr>
              <a:t>Remember to indicate the data source, for example: author, year or the stakeholder reference number</a:t>
            </a:r>
            <a:endParaRPr lang="en-AU" sz="2000" dirty="0">
              <a:solidFill>
                <a:srgbClr val="B4408F"/>
              </a:solidFill>
            </a:endParaRPr>
          </a:p>
        </p:txBody>
      </p:sp>
      <p:sp>
        <p:nvSpPr>
          <p:cNvPr id="10" name="TextBox 9"/>
          <p:cNvSpPr txBox="1"/>
          <p:nvPr/>
        </p:nvSpPr>
        <p:spPr>
          <a:xfrm>
            <a:off x="6400800" y="6345405"/>
            <a:ext cx="5336668" cy="369332"/>
          </a:xfrm>
          <a:prstGeom prst="rect">
            <a:avLst/>
          </a:prstGeom>
          <a:noFill/>
        </p:spPr>
        <p:txBody>
          <a:bodyPr wrap="square" rtlCol="0">
            <a:spAutoFit/>
          </a:bodyPr>
          <a:lstStyle/>
          <a:p>
            <a:pPr algn="r"/>
            <a:r>
              <a:rPr lang="en-AU" dirty="0" smtClean="0"/>
              <a:t>ANLAS manual, section 4.4.1 (ACER 2019)</a:t>
            </a:r>
            <a:endParaRPr lang="en-AU" dirty="0"/>
          </a:p>
        </p:txBody>
      </p:sp>
    </p:spTree>
    <p:extLst>
      <p:ext uri="{BB962C8B-B14F-4D97-AF65-F5344CB8AC3E}">
        <p14:creationId xmlns:p14="http://schemas.microsoft.com/office/powerpoint/2010/main" val="112505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750"/>
                                        <p:tgtEl>
                                          <p:spTgt spid="7"/>
                                        </p:tgtEl>
                                      </p:cBhvr>
                                    </p:animEffect>
                                  </p:childTnLst>
                                </p:cTn>
                              </p:par>
                              <p:par>
                                <p:cTn id="13" presetID="10" presetClass="exit" presetSubtype="0" fill="hold" grpId="1"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750"/>
                                        <p:tgtEl>
                                          <p:spTgt spid="8"/>
                                        </p:tgtEl>
                                      </p:cBhvr>
                                    </p:animEffect>
                                  </p:childTnLst>
                                </p:cTn>
                              </p:par>
                              <p:par>
                                <p:cTn id="21" presetID="10" presetClass="exit" presetSubtype="0" fill="hold" grpId="1" nodeType="with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animBg="1"/>
      <p:bldP spid="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Analytical </a:t>
            </a:r>
            <a:r>
              <a:rPr lang="en-AU" dirty="0" smtClean="0"/>
              <a:t>tables: Evaluation</a:t>
            </a:r>
            <a:endParaRPr lang="en-AU" dirty="0"/>
          </a:p>
        </p:txBody>
      </p:sp>
      <p:pic>
        <p:nvPicPr>
          <p:cNvPr id="4" name="Picture 3"/>
          <p:cNvPicPr>
            <a:picLocks noChangeAspect="1"/>
          </p:cNvPicPr>
          <p:nvPr/>
        </p:nvPicPr>
        <p:blipFill>
          <a:blip r:embed="rId3"/>
          <a:stretch>
            <a:fillRect/>
          </a:stretch>
        </p:blipFill>
        <p:spPr>
          <a:xfrm>
            <a:off x="1571625" y="2328862"/>
            <a:ext cx="9782175" cy="3419475"/>
          </a:xfrm>
          <a:prstGeom prst="rect">
            <a:avLst/>
          </a:prstGeom>
        </p:spPr>
      </p:pic>
      <p:sp>
        <p:nvSpPr>
          <p:cNvPr id="9" name="Rounded Rectangle 8"/>
          <p:cNvSpPr/>
          <p:nvPr/>
        </p:nvSpPr>
        <p:spPr>
          <a:xfrm>
            <a:off x="1571625" y="3595623"/>
            <a:ext cx="704215" cy="2294954"/>
          </a:xfrm>
          <a:prstGeom prst="roundRect">
            <a:avLst/>
          </a:prstGeom>
          <a:noFill/>
          <a:ln w="38100">
            <a:solidFill>
              <a:srgbClr val="F9A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ounded Rectangle 9"/>
          <p:cNvSpPr/>
          <p:nvPr/>
        </p:nvSpPr>
        <p:spPr>
          <a:xfrm>
            <a:off x="2275840" y="3605783"/>
            <a:ext cx="1889760" cy="2294954"/>
          </a:xfrm>
          <a:prstGeom prst="roundRect">
            <a:avLst/>
          </a:prstGeom>
          <a:noFill/>
          <a:ln w="38100">
            <a:solidFill>
              <a:srgbClr val="F9A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Rounded Rectangle 10"/>
          <p:cNvSpPr/>
          <p:nvPr/>
        </p:nvSpPr>
        <p:spPr>
          <a:xfrm>
            <a:off x="3980180" y="3605783"/>
            <a:ext cx="3395980" cy="2294954"/>
          </a:xfrm>
          <a:prstGeom prst="roundRect">
            <a:avLst/>
          </a:prstGeom>
          <a:noFill/>
          <a:ln w="38100">
            <a:solidFill>
              <a:srgbClr val="F9A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ounded Rectangle 11"/>
          <p:cNvSpPr/>
          <p:nvPr/>
        </p:nvSpPr>
        <p:spPr>
          <a:xfrm>
            <a:off x="7382510" y="3595623"/>
            <a:ext cx="3971290" cy="2294954"/>
          </a:xfrm>
          <a:prstGeom prst="roundRect">
            <a:avLst/>
          </a:prstGeom>
          <a:noFill/>
          <a:ln w="38100">
            <a:solidFill>
              <a:srgbClr val="F9A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TextBox 12"/>
          <p:cNvSpPr txBox="1"/>
          <p:nvPr/>
        </p:nvSpPr>
        <p:spPr>
          <a:xfrm>
            <a:off x="6400800" y="6345405"/>
            <a:ext cx="5336668" cy="369332"/>
          </a:xfrm>
          <a:prstGeom prst="rect">
            <a:avLst/>
          </a:prstGeom>
          <a:noFill/>
        </p:spPr>
        <p:txBody>
          <a:bodyPr wrap="square" rtlCol="0">
            <a:spAutoFit/>
          </a:bodyPr>
          <a:lstStyle/>
          <a:p>
            <a:pPr algn="r"/>
            <a:r>
              <a:rPr lang="en-AU" dirty="0" smtClean="0"/>
              <a:t>ANLAS manual, section 4.4.1 (ACER 2019)</a:t>
            </a:r>
            <a:endParaRPr lang="en-AU" dirty="0"/>
          </a:p>
        </p:txBody>
      </p:sp>
    </p:spTree>
    <p:extLst>
      <p:ext uri="{BB962C8B-B14F-4D97-AF65-F5344CB8AC3E}">
        <p14:creationId xmlns:p14="http://schemas.microsoft.com/office/powerpoint/2010/main" val="170400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750"/>
                                        <p:tgtEl>
                                          <p:spTgt spid="10"/>
                                        </p:tgtEl>
                                      </p:cBhvr>
                                    </p:animEffect>
                                  </p:childTnLst>
                                </p:cTn>
                              </p:par>
                              <p:par>
                                <p:cTn id="13" presetID="10" presetClass="exit" presetSubtype="0" fill="hold" grpId="1" nodeType="with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750"/>
                                        <p:tgtEl>
                                          <p:spTgt spid="11"/>
                                        </p:tgtEl>
                                      </p:cBhvr>
                                    </p:animEffect>
                                  </p:childTnLst>
                                </p:cTn>
                              </p:par>
                              <p:par>
                                <p:cTn id="21" presetID="10" presetClass="exit" presetSubtype="0" fill="hold" grpId="1"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750"/>
                                        <p:tgtEl>
                                          <p:spTgt spid="12"/>
                                        </p:tgtEl>
                                      </p:cBhvr>
                                    </p:animEffect>
                                  </p:childTnLst>
                                </p:cTn>
                              </p:par>
                              <p:par>
                                <p:cTn id="29" presetID="10" presetClass="exit" presetSubtype="0" fill="hold" grpId="1" nodeType="with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Analytical </a:t>
            </a:r>
            <a:r>
              <a:rPr lang="en-AU" dirty="0" smtClean="0"/>
              <a:t>tables: Consolidated evaluation</a:t>
            </a:r>
            <a:endParaRPr lang="en-AU" dirty="0"/>
          </a:p>
        </p:txBody>
      </p:sp>
      <p:pic>
        <p:nvPicPr>
          <p:cNvPr id="4" name="Picture 3"/>
          <p:cNvPicPr>
            <a:picLocks noChangeAspect="1"/>
          </p:cNvPicPr>
          <p:nvPr/>
        </p:nvPicPr>
        <p:blipFill>
          <a:blip r:embed="rId3"/>
          <a:stretch>
            <a:fillRect/>
          </a:stretch>
        </p:blipFill>
        <p:spPr>
          <a:xfrm>
            <a:off x="1562100" y="2785383"/>
            <a:ext cx="9791700" cy="2114550"/>
          </a:xfrm>
          <a:prstGeom prst="rect">
            <a:avLst/>
          </a:prstGeom>
        </p:spPr>
      </p:pic>
      <p:sp>
        <p:nvSpPr>
          <p:cNvPr id="5" name="Rounded Rectangle 4"/>
          <p:cNvSpPr/>
          <p:nvPr/>
        </p:nvSpPr>
        <p:spPr>
          <a:xfrm>
            <a:off x="1562100" y="3689515"/>
            <a:ext cx="946781" cy="1210418"/>
          </a:xfrm>
          <a:prstGeom prst="roundRect">
            <a:avLst/>
          </a:prstGeom>
          <a:noFill/>
          <a:ln w="38100">
            <a:solidFill>
              <a:srgbClr val="F9A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ounded Rectangle 5"/>
          <p:cNvSpPr/>
          <p:nvPr/>
        </p:nvSpPr>
        <p:spPr>
          <a:xfrm>
            <a:off x="2508883" y="3689515"/>
            <a:ext cx="4022089" cy="1210418"/>
          </a:xfrm>
          <a:prstGeom prst="roundRect">
            <a:avLst/>
          </a:prstGeom>
          <a:noFill/>
          <a:ln w="38100">
            <a:solidFill>
              <a:srgbClr val="F9A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ounded Rectangle 6"/>
          <p:cNvSpPr/>
          <p:nvPr/>
        </p:nvSpPr>
        <p:spPr>
          <a:xfrm>
            <a:off x="6530974" y="3689515"/>
            <a:ext cx="4822825" cy="1210418"/>
          </a:xfrm>
          <a:prstGeom prst="roundRect">
            <a:avLst/>
          </a:prstGeom>
          <a:noFill/>
          <a:ln w="38100">
            <a:solidFill>
              <a:srgbClr val="F9A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extBox 7"/>
          <p:cNvSpPr txBox="1"/>
          <p:nvPr/>
        </p:nvSpPr>
        <p:spPr>
          <a:xfrm>
            <a:off x="6400800" y="6345405"/>
            <a:ext cx="5336668" cy="369332"/>
          </a:xfrm>
          <a:prstGeom prst="rect">
            <a:avLst/>
          </a:prstGeom>
          <a:noFill/>
        </p:spPr>
        <p:txBody>
          <a:bodyPr wrap="square" rtlCol="0">
            <a:spAutoFit/>
          </a:bodyPr>
          <a:lstStyle/>
          <a:p>
            <a:pPr algn="r"/>
            <a:r>
              <a:rPr lang="en-AU" dirty="0" smtClean="0"/>
              <a:t>ANLAS manual, section 4.4.1 (ACER 2019)</a:t>
            </a:r>
            <a:endParaRPr lang="en-AU" dirty="0"/>
          </a:p>
        </p:txBody>
      </p:sp>
    </p:spTree>
    <p:extLst>
      <p:ext uri="{BB962C8B-B14F-4D97-AF65-F5344CB8AC3E}">
        <p14:creationId xmlns:p14="http://schemas.microsoft.com/office/powerpoint/2010/main" val="257154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750"/>
                                        <p:tgtEl>
                                          <p:spTgt spid="6"/>
                                        </p:tgtEl>
                                      </p:cBhvr>
                                    </p:animEffect>
                                  </p:childTnLst>
                                </p:cTn>
                              </p:par>
                              <p:par>
                                <p:cTn id="13" presetID="10" presetClass="exit" presetSubtype="0" fill="hold" grpId="1"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750"/>
                                        <p:tgtEl>
                                          <p:spTgt spid="7"/>
                                        </p:tgtEl>
                                      </p:cBhvr>
                                    </p:animEffect>
                                  </p:childTnLst>
                                </p:cTn>
                              </p:par>
                              <p:par>
                                <p:cTn id="21" presetID="10" presetClass="exit" presetSubtype="0" fill="hold" grpId="1" nodeType="with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ANLAS?</a:t>
            </a:r>
            <a:endParaRPr lang="en-AU" dirty="0"/>
          </a:p>
        </p:txBody>
      </p:sp>
      <p:sp>
        <p:nvSpPr>
          <p:cNvPr id="3" name="Content Placeholder 2"/>
          <p:cNvSpPr>
            <a:spLocks noGrp="1"/>
          </p:cNvSpPr>
          <p:nvPr>
            <p:ph idx="1"/>
          </p:nvPr>
        </p:nvSpPr>
        <p:spPr>
          <a:xfrm>
            <a:off x="2005263" y="2213113"/>
            <a:ext cx="9348537" cy="3963850"/>
          </a:xfrm>
        </p:spPr>
        <p:txBody>
          <a:bodyPr>
            <a:normAutofit lnSpcReduction="10000"/>
          </a:bodyPr>
          <a:lstStyle/>
          <a:p>
            <a:pPr marL="274638" indent="-274638">
              <a:lnSpc>
                <a:spcPct val="100000"/>
              </a:lnSpc>
              <a:spcAft>
                <a:spcPts val="600"/>
              </a:spcAft>
            </a:pPr>
            <a:r>
              <a:rPr lang="en-AU" dirty="0"/>
              <a:t>The Analysis of National Learning Assessment Systems (ANLAS) </a:t>
            </a:r>
            <a:r>
              <a:rPr lang="en-AU" dirty="0" smtClean="0"/>
              <a:t>is a resource provided </a:t>
            </a:r>
            <a:r>
              <a:rPr lang="en-US" dirty="0" smtClean="0"/>
              <a:t>by </a:t>
            </a:r>
            <a:r>
              <a:rPr lang="en-US" dirty="0"/>
              <a:t>the Global Partnership for Education (</a:t>
            </a:r>
            <a:r>
              <a:rPr lang="en-US" dirty="0" smtClean="0"/>
              <a:t>GPE) through its Assessment </a:t>
            </a:r>
            <a:r>
              <a:rPr lang="en-US" dirty="0"/>
              <a:t>for Learning (</a:t>
            </a:r>
            <a:r>
              <a:rPr lang="en-US" dirty="0" smtClean="0"/>
              <a:t>A4L) initiative.</a:t>
            </a:r>
          </a:p>
          <a:p>
            <a:pPr marL="274638" indent="-274638">
              <a:lnSpc>
                <a:spcPct val="100000"/>
              </a:lnSpc>
              <a:spcAft>
                <a:spcPts val="600"/>
              </a:spcAft>
            </a:pPr>
            <a:r>
              <a:rPr lang="en-US" dirty="0"/>
              <a:t>ANLAS allows to systematically gather and analyze information about the national learning assessment system, with the aim to inform the development and implementation of improvement strategies as part of the wider education sector planning process</a:t>
            </a:r>
            <a:r>
              <a:rPr lang="en-US" dirty="0" smtClean="0"/>
              <a:t>.</a:t>
            </a:r>
            <a:endParaRPr lang="en-US" dirty="0"/>
          </a:p>
        </p:txBody>
      </p:sp>
      <p:sp>
        <p:nvSpPr>
          <p:cNvPr id="5" name="TextBox 4"/>
          <p:cNvSpPr txBox="1"/>
          <p:nvPr/>
        </p:nvSpPr>
        <p:spPr>
          <a:xfrm>
            <a:off x="6477380" y="6163056"/>
            <a:ext cx="5336668" cy="369332"/>
          </a:xfrm>
          <a:prstGeom prst="rect">
            <a:avLst/>
          </a:prstGeom>
          <a:noFill/>
        </p:spPr>
        <p:txBody>
          <a:bodyPr wrap="square" rtlCol="0">
            <a:spAutoFit/>
          </a:bodyPr>
          <a:lstStyle/>
          <a:p>
            <a:pPr algn="r"/>
            <a:r>
              <a:rPr lang="en-AU" dirty="0" smtClean="0"/>
              <a:t>ANLAS manual, chapter 1 (ACER 2019)</a:t>
            </a:r>
            <a:endParaRPr lang="en-AU" dirty="0"/>
          </a:p>
        </p:txBody>
      </p:sp>
    </p:spTree>
    <p:extLst>
      <p:ext uri="{BB962C8B-B14F-4D97-AF65-F5344CB8AC3E}">
        <p14:creationId xmlns:p14="http://schemas.microsoft.com/office/powerpoint/2010/main" val="38318243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Important to consider</a:t>
            </a:r>
            <a:endParaRPr lang="en-AU" dirty="0"/>
          </a:p>
        </p:txBody>
      </p:sp>
      <p:sp>
        <p:nvSpPr>
          <p:cNvPr id="3" name="Content Placeholder 2"/>
          <p:cNvSpPr>
            <a:spLocks noGrp="1"/>
          </p:cNvSpPr>
          <p:nvPr>
            <p:ph idx="1"/>
          </p:nvPr>
        </p:nvSpPr>
        <p:spPr>
          <a:xfrm>
            <a:off x="2005263" y="2118360"/>
            <a:ext cx="9348537" cy="4058603"/>
          </a:xfrm>
        </p:spPr>
        <p:txBody>
          <a:bodyPr>
            <a:normAutofit fontScale="92500" lnSpcReduction="20000"/>
          </a:bodyPr>
          <a:lstStyle/>
          <a:p>
            <a:pPr marL="274638" indent="-274638">
              <a:lnSpc>
                <a:spcPct val="110000"/>
              </a:lnSpc>
              <a:spcAft>
                <a:spcPts val="1000"/>
              </a:spcAft>
            </a:pPr>
            <a:r>
              <a:rPr lang="en-AU" dirty="0" smtClean="0"/>
              <a:t>Ensure each key area is evaluated against the quality objective, based on the guiding questions.</a:t>
            </a:r>
          </a:p>
          <a:p>
            <a:pPr marL="274638" indent="-274638">
              <a:lnSpc>
                <a:spcPct val="110000"/>
              </a:lnSpc>
              <a:spcAft>
                <a:spcPts val="1000"/>
              </a:spcAft>
            </a:pPr>
            <a:r>
              <a:rPr lang="en-US" dirty="0" smtClean="0"/>
              <a:t>The </a:t>
            </a:r>
            <a:r>
              <a:rPr lang="en-US" dirty="0"/>
              <a:t>aspects </a:t>
            </a:r>
            <a:r>
              <a:rPr lang="en-US" dirty="0" smtClean="0"/>
              <a:t>for improvement should </a:t>
            </a:r>
            <a:r>
              <a:rPr lang="en-US" dirty="0"/>
              <a:t>relate to the </a:t>
            </a:r>
            <a:r>
              <a:rPr lang="en-US" dirty="0" smtClean="0"/>
              <a:t>guiding questions, providing a justification for the evaluation criteria, with the aim to achieve the quality objective. </a:t>
            </a:r>
          </a:p>
          <a:p>
            <a:pPr marL="274638" indent="-274638">
              <a:lnSpc>
                <a:spcPct val="110000"/>
              </a:lnSpc>
              <a:spcAft>
                <a:spcPts val="1000"/>
              </a:spcAft>
            </a:pPr>
            <a:r>
              <a:rPr lang="en-US" dirty="0" smtClean="0"/>
              <a:t>The recommendations for improvement should relate to the aspects that require improvement. They should be </a:t>
            </a:r>
            <a:r>
              <a:rPr lang="en-US" dirty="0"/>
              <a:t>concrete, specific and </a:t>
            </a:r>
            <a:r>
              <a:rPr lang="en-US" dirty="0" smtClean="0"/>
              <a:t>detailed, indicating </a:t>
            </a:r>
            <a:r>
              <a:rPr lang="en-US" dirty="0"/>
              <a:t>possible ways of </a:t>
            </a:r>
            <a:r>
              <a:rPr lang="en-US" dirty="0" smtClean="0"/>
              <a:t>how the quality objective can be achieved.</a:t>
            </a:r>
            <a:endParaRPr lang="en-AU" dirty="0"/>
          </a:p>
        </p:txBody>
      </p:sp>
      <p:sp>
        <p:nvSpPr>
          <p:cNvPr id="4" name="TextBox 3"/>
          <p:cNvSpPr txBox="1"/>
          <p:nvPr/>
        </p:nvSpPr>
        <p:spPr>
          <a:xfrm>
            <a:off x="6679531" y="6214348"/>
            <a:ext cx="5336668" cy="369332"/>
          </a:xfrm>
          <a:prstGeom prst="rect">
            <a:avLst/>
          </a:prstGeom>
          <a:noFill/>
        </p:spPr>
        <p:txBody>
          <a:bodyPr wrap="square" rtlCol="0">
            <a:spAutoFit/>
          </a:bodyPr>
          <a:lstStyle/>
          <a:p>
            <a:pPr algn="r"/>
            <a:r>
              <a:rPr lang="en-AU" dirty="0" smtClean="0"/>
              <a:t>ANLAS manual, section 4.3 (ACER 2019)</a:t>
            </a:r>
            <a:endParaRPr lang="en-AU" dirty="0"/>
          </a:p>
        </p:txBody>
      </p:sp>
    </p:spTree>
    <p:extLst>
      <p:ext uri="{BB962C8B-B14F-4D97-AF65-F5344CB8AC3E}">
        <p14:creationId xmlns:p14="http://schemas.microsoft.com/office/powerpoint/2010/main" val="6521669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AU" dirty="0" smtClean="0"/>
              <a:t>Dimension 2A: Quality of large-scale assessment and examination</a:t>
            </a:r>
            <a:endParaRPr lang="en-AU" dirty="0"/>
          </a:p>
        </p:txBody>
      </p:sp>
      <p:pic>
        <p:nvPicPr>
          <p:cNvPr id="4" name="Picture 3"/>
          <p:cNvPicPr>
            <a:picLocks noChangeAspect="1"/>
          </p:cNvPicPr>
          <p:nvPr/>
        </p:nvPicPr>
        <p:blipFill>
          <a:blip r:embed="rId3"/>
          <a:stretch>
            <a:fillRect/>
          </a:stretch>
        </p:blipFill>
        <p:spPr>
          <a:xfrm>
            <a:off x="1781743" y="1868763"/>
            <a:ext cx="7538494" cy="4795176"/>
          </a:xfrm>
          <a:prstGeom prst="rect">
            <a:avLst/>
          </a:prstGeom>
        </p:spPr>
      </p:pic>
      <p:sp>
        <p:nvSpPr>
          <p:cNvPr id="3" name="TextBox 2"/>
          <p:cNvSpPr txBox="1"/>
          <p:nvPr/>
        </p:nvSpPr>
        <p:spPr>
          <a:xfrm>
            <a:off x="5994400" y="2665913"/>
            <a:ext cx="5872480" cy="3200876"/>
          </a:xfrm>
          <a:prstGeom prst="rect">
            <a:avLst/>
          </a:prstGeom>
          <a:solidFill>
            <a:srgbClr val="FCCD80"/>
          </a:solidFill>
        </p:spPr>
        <p:txBody>
          <a:bodyPr wrap="square" rtlCol="0" anchor="ctr" anchorCtr="0">
            <a:spAutoFit/>
          </a:bodyPr>
          <a:lstStyle/>
          <a:p>
            <a:pPr marL="365125" indent="-365125">
              <a:spcBef>
                <a:spcPts val="1200"/>
              </a:spcBef>
              <a:spcAft>
                <a:spcPts val="1200"/>
              </a:spcAft>
              <a:buFont typeface="Arial" panose="020B0604020202020204" pitchFamily="34" charset="0"/>
              <a:buChar char="•"/>
            </a:pPr>
            <a:r>
              <a:rPr lang="en-US" sz="2600" dirty="0"/>
              <a:t>Note that each large-scale assessment and examination that is included in the analysis has to be analyzed separately.</a:t>
            </a:r>
            <a:endParaRPr lang="en-AU" sz="2600" dirty="0"/>
          </a:p>
          <a:p>
            <a:pPr marL="365125" indent="-365125">
              <a:spcBef>
                <a:spcPts val="1200"/>
              </a:spcBef>
              <a:spcAft>
                <a:spcPts val="1200"/>
              </a:spcAft>
              <a:buFont typeface="Arial" panose="020B0604020202020204" pitchFamily="34" charset="0"/>
              <a:buChar char="•"/>
            </a:pPr>
            <a:r>
              <a:rPr lang="en-US" sz="2600" dirty="0"/>
              <a:t>D</a:t>
            </a:r>
            <a:r>
              <a:rPr lang="en-US" sz="2600" dirty="0" smtClean="0"/>
              <a:t>uplicate the </a:t>
            </a:r>
            <a:r>
              <a:rPr lang="en-US" sz="2600" dirty="0"/>
              <a:t>initial Microsoft Word file </a:t>
            </a:r>
            <a:r>
              <a:rPr lang="en-US" sz="2600" dirty="0" smtClean="0"/>
              <a:t>to create </a:t>
            </a:r>
            <a:r>
              <a:rPr lang="en-US" sz="2600" dirty="0"/>
              <a:t>a new version of analytical table </a:t>
            </a:r>
            <a:r>
              <a:rPr lang="en-US" sz="2600" dirty="0" smtClean="0"/>
              <a:t>2A.</a:t>
            </a:r>
            <a:endParaRPr lang="en-AU" sz="2600" dirty="0"/>
          </a:p>
        </p:txBody>
      </p:sp>
    </p:spTree>
    <p:extLst>
      <p:ext uri="{BB962C8B-B14F-4D97-AF65-F5344CB8AC3E}">
        <p14:creationId xmlns:p14="http://schemas.microsoft.com/office/powerpoint/2010/main" val="226240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AU" dirty="0"/>
              <a:t>Dimension 2B: Quality of </a:t>
            </a:r>
            <a:r>
              <a:rPr lang="en-AU" dirty="0" smtClean="0"/>
              <a:t>classroom assessment</a:t>
            </a:r>
            <a:endParaRPr lang="en-AU" dirty="0"/>
          </a:p>
        </p:txBody>
      </p:sp>
      <p:pic>
        <p:nvPicPr>
          <p:cNvPr id="3" name="Picture 2"/>
          <p:cNvPicPr>
            <a:picLocks noChangeAspect="1"/>
          </p:cNvPicPr>
          <p:nvPr/>
        </p:nvPicPr>
        <p:blipFill>
          <a:blip r:embed="rId3"/>
          <a:stretch>
            <a:fillRect/>
          </a:stretch>
        </p:blipFill>
        <p:spPr>
          <a:xfrm>
            <a:off x="616158" y="2458720"/>
            <a:ext cx="11081604" cy="2428240"/>
          </a:xfrm>
          <a:prstGeom prst="rect">
            <a:avLst/>
          </a:prstGeom>
        </p:spPr>
      </p:pic>
      <p:sp>
        <p:nvSpPr>
          <p:cNvPr id="4" name="TextBox 3"/>
          <p:cNvSpPr txBox="1"/>
          <p:nvPr/>
        </p:nvSpPr>
        <p:spPr>
          <a:xfrm>
            <a:off x="5825282" y="2074000"/>
            <a:ext cx="5872480" cy="4356000"/>
          </a:xfrm>
          <a:prstGeom prst="rect">
            <a:avLst/>
          </a:prstGeom>
          <a:solidFill>
            <a:srgbClr val="FCCD80"/>
          </a:solidFill>
        </p:spPr>
        <p:txBody>
          <a:bodyPr wrap="square" rtlCol="0" anchor="ctr" anchorCtr="0">
            <a:spAutoFit/>
          </a:bodyPr>
          <a:lstStyle/>
          <a:p>
            <a:pPr marL="171450" indent="-180000">
              <a:spcBef>
                <a:spcPts val="1200"/>
              </a:spcBef>
              <a:spcAft>
                <a:spcPts val="1200"/>
              </a:spcAft>
              <a:buFont typeface="Arial" panose="020B0604020202020204" pitchFamily="34" charset="0"/>
              <a:buChar char="•"/>
            </a:pPr>
            <a:r>
              <a:rPr lang="en-US" sz="2800" dirty="0"/>
              <a:t>Note that the quality of classroom assessment should be analyzed separately for each relevant level of school education that needs to be differentiated in the national </a:t>
            </a:r>
            <a:r>
              <a:rPr lang="en-US" sz="2800" dirty="0" smtClean="0"/>
              <a:t>context. </a:t>
            </a:r>
          </a:p>
          <a:p>
            <a:pPr marL="171450" indent="-180000">
              <a:spcBef>
                <a:spcPts val="1200"/>
              </a:spcBef>
              <a:spcAft>
                <a:spcPts val="1200"/>
              </a:spcAft>
              <a:buFont typeface="Arial" panose="020B0604020202020204" pitchFamily="34" charset="0"/>
              <a:buChar char="•"/>
            </a:pPr>
            <a:r>
              <a:rPr lang="en-US" sz="2800" dirty="0" smtClean="0"/>
              <a:t>Duplicate the </a:t>
            </a:r>
            <a:r>
              <a:rPr lang="en-US" sz="2800" dirty="0"/>
              <a:t>initial Microsoft Word file </a:t>
            </a:r>
            <a:r>
              <a:rPr lang="en-US" sz="2800" dirty="0" smtClean="0"/>
              <a:t>to create </a:t>
            </a:r>
            <a:r>
              <a:rPr lang="en-US" sz="2800" dirty="0"/>
              <a:t>a new version of analytical table </a:t>
            </a:r>
            <a:r>
              <a:rPr lang="en-US" sz="2800" dirty="0" smtClean="0"/>
              <a:t>2B.</a:t>
            </a:r>
            <a:endParaRPr lang="en-AU" sz="2800" dirty="0"/>
          </a:p>
        </p:txBody>
      </p:sp>
    </p:spTree>
    <p:extLst>
      <p:ext uri="{BB962C8B-B14F-4D97-AF65-F5344CB8AC3E}">
        <p14:creationId xmlns:p14="http://schemas.microsoft.com/office/powerpoint/2010/main" val="206686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Dimension 3: Coherence of the assessment system</a:t>
            </a:r>
            <a:endParaRPr lang="en-AU" dirty="0"/>
          </a:p>
        </p:txBody>
      </p:sp>
      <p:sp>
        <p:nvSpPr>
          <p:cNvPr id="3" name="Content Placeholder 2"/>
          <p:cNvSpPr>
            <a:spLocks noGrp="1"/>
          </p:cNvSpPr>
          <p:nvPr>
            <p:ph idx="1"/>
          </p:nvPr>
        </p:nvSpPr>
        <p:spPr/>
        <p:txBody>
          <a:bodyPr>
            <a:normAutofit/>
          </a:bodyPr>
          <a:lstStyle/>
          <a:p>
            <a:pPr marL="274638" indent="-274638">
              <a:spcAft>
                <a:spcPts val="1000"/>
              </a:spcAft>
            </a:pPr>
            <a:r>
              <a:rPr lang="en-US" dirty="0"/>
              <a:t>To analyze dimension 3 Coherence of the assessment system, </a:t>
            </a:r>
            <a:r>
              <a:rPr lang="en-US" dirty="0" smtClean="0"/>
              <a:t>it is required to draw on information </a:t>
            </a:r>
            <a:r>
              <a:rPr lang="en-US" dirty="0"/>
              <a:t>from </a:t>
            </a:r>
            <a:r>
              <a:rPr lang="en-US" dirty="0" smtClean="0"/>
              <a:t>the Context and </a:t>
            </a:r>
            <a:r>
              <a:rPr lang="en-US" dirty="0"/>
              <a:t>Quality </a:t>
            </a:r>
            <a:r>
              <a:rPr lang="en-US" dirty="0" smtClean="0"/>
              <a:t>dimensions.</a:t>
            </a:r>
          </a:p>
          <a:p>
            <a:pPr marL="274638" indent="-274638">
              <a:spcAft>
                <a:spcPts val="1000"/>
              </a:spcAft>
            </a:pPr>
            <a:r>
              <a:rPr lang="en-US" dirty="0" smtClean="0"/>
              <a:t>It </a:t>
            </a:r>
            <a:r>
              <a:rPr lang="en-US" dirty="0"/>
              <a:t>is therefore recommended </a:t>
            </a:r>
            <a:r>
              <a:rPr lang="en-US" dirty="0" smtClean="0"/>
              <a:t>to describe the </a:t>
            </a:r>
            <a:r>
              <a:rPr lang="en-US" dirty="0"/>
              <a:t>Coherence </a:t>
            </a:r>
            <a:r>
              <a:rPr lang="en-US" dirty="0" smtClean="0"/>
              <a:t>dimension last and to </a:t>
            </a:r>
            <a:r>
              <a:rPr lang="en-US" dirty="0"/>
              <a:t>schedule the stakeholder consultations for the Coherence dimension last.</a:t>
            </a:r>
            <a:endParaRPr lang="en-AU" dirty="0"/>
          </a:p>
          <a:p>
            <a:pPr marL="0" indent="0">
              <a:buNone/>
            </a:pPr>
            <a:endParaRPr lang="en-AU" dirty="0"/>
          </a:p>
        </p:txBody>
      </p:sp>
      <p:sp>
        <p:nvSpPr>
          <p:cNvPr id="4" name="TextBox 3"/>
          <p:cNvSpPr txBox="1"/>
          <p:nvPr/>
        </p:nvSpPr>
        <p:spPr>
          <a:xfrm>
            <a:off x="6679531" y="6214348"/>
            <a:ext cx="5336668" cy="369332"/>
          </a:xfrm>
          <a:prstGeom prst="rect">
            <a:avLst/>
          </a:prstGeom>
          <a:noFill/>
        </p:spPr>
        <p:txBody>
          <a:bodyPr wrap="square" rtlCol="0">
            <a:spAutoFit/>
          </a:bodyPr>
          <a:lstStyle/>
          <a:p>
            <a:pPr algn="r"/>
            <a:r>
              <a:rPr lang="en-AU" dirty="0" smtClean="0"/>
              <a:t>ANLAS manual, section 4.3.1 (ACER 2019)</a:t>
            </a:r>
            <a:endParaRPr lang="en-AU" dirty="0"/>
          </a:p>
        </p:txBody>
      </p:sp>
    </p:spTree>
    <p:extLst>
      <p:ext uri="{BB962C8B-B14F-4D97-AF65-F5344CB8AC3E}">
        <p14:creationId xmlns:p14="http://schemas.microsoft.com/office/powerpoint/2010/main" val="18596345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smtClean="0"/>
              <a:t>Time for a break!</a:t>
            </a:r>
            <a:endParaRPr lang="en-AU" dirty="0"/>
          </a:p>
        </p:txBody>
      </p:sp>
    </p:spTree>
    <p:extLst>
      <p:ext uri="{BB962C8B-B14F-4D97-AF65-F5344CB8AC3E}">
        <p14:creationId xmlns:p14="http://schemas.microsoft.com/office/powerpoint/2010/main" val="42180197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784194"/>
                </a:solidFill>
              </a:rPr>
              <a:t>Activity 1: Analytical tables</a:t>
            </a:r>
            <a:endParaRPr lang="en-AU" dirty="0">
              <a:solidFill>
                <a:srgbClr val="784194"/>
              </a:solidFill>
            </a:endParaRPr>
          </a:p>
        </p:txBody>
      </p:sp>
      <p:sp>
        <p:nvSpPr>
          <p:cNvPr id="3" name="Content Placeholder 2"/>
          <p:cNvSpPr>
            <a:spLocks noGrp="1"/>
          </p:cNvSpPr>
          <p:nvPr>
            <p:ph sz="half" idx="1"/>
          </p:nvPr>
        </p:nvSpPr>
        <p:spPr/>
        <p:txBody>
          <a:bodyPr>
            <a:normAutofit/>
          </a:bodyPr>
          <a:lstStyle/>
          <a:p>
            <a:pPr>
              <a:lnSpc>
                <a:spcPct val="100000"/>
              </a:lnSpc>
              <a:spcBef>
                <a:spcPts val="600"/>
              </a:spcBef>
              <a:spcAft>
                <a:spcPts val="600"/>
              </a:spcAft>
            </a:pPr>
            <a:r>
              <a:rPr lang="en-US" sz="2000" dirty="0" smtClean="0"/>
              <a:t>Form four groups. Each group should spend 20 minutes to read through the analytical tables as allocated. </a:t>
            </a:r>
          </a:p>
          <a:p>
            <a:pPr>
              <a:lnSpc>
                <a:spcPct val="100000"/>
              </a:lnSpc>
              <a:spcBef>
                <a:spcPts val="600"/>
              </a:spcBef>
              <a:spcAft>
                <a:spcPts val="600"/>
              </a:spcAft>
            </a:pPr>
            <a:r>
              <a:rPr lang="en-US" sz="2000" dirty="0" smtClean="0"/>
              <a:t>Present the analytical tables to the plenary. Indicate the key areas that are analyzed. For each key area indicate the quality objective and provide an overview of the guiding questions.</a:t>
            </a:r>
          </a:p>
          <a:p>
            <a:pPr>
              <a:lnSpc>
                <a:spcPct val="100000"/>
              </a:lnSpc>
              <a:spcBef>
                <a:spcPts val="600"/>
              </a:spcBef>
              <a:spcAft>
                <a:spcPts val="600"/>
              </a:spcAft>
            </a:pPr>
            <a:r>
              <a:rPr lang="en-US" sz="2000" dirty="0" smtClean="0"/>
              <a:t>Discuss any questions that may arise about the analytical tables.</a:t>
            </a:r>
            <a:endParaRPr lang="en-US" sz="2000" dirty="0"/>
          </a:p>
        </p:txBody>
      </p:sp>
      <p:sp>
        <p:nvSpPr>
          <p:cNvPr id="4" name="Text Placeholder 3"/>
          <p:cNvSpPr>
            <a:spLocks noGrp="1"/>
          </p:cNvSpPr>
          <p:nvPr>
            <p:ph sz="half" idx="2"/>
          </p:nvPr>
        </p:nvSpPr>
        <p:spPr/>
        <p:txBody>
          <a:bodyPr>
            <a:noAutofit/>
          </a:bodyPr>
          <a:lstStyle/>
          <a:p>
            <a:pPr marL="0" lvl="0" indent="0">
              <a:lnSpc>
                <a:spcPct val="120000"/>
              </a:lnSpc>
              <a:spcBef>
                <a:spcPts val="0"/>
              </a:spcBef>
              <a:buNone/>
            </a:pPr>
            <a:r>
              <a:rPr lang="en-US" sz="2000" b="1" dirty="0" smtClean="0"/>
              <a:t>Group 1:</a:t>
            </a:r>
          </a:p>
          <a:p>
            <a:pPr marL="342900" lvl="0" indent="-342900">
              <a:lnSpc>
                <a:spcPct val="100000"/>
              </a:lnSpc>
              <a:spcBef>
                <a:spcPts val="0"/>
              </a:spcBef>
              <a:spcAft>
                <a:spcPts val="600"/>
              </a:spcAft>
            </a:pPr>
            <a:r>
              <a:rPr lang="en-US" sz="2000" dirty="0" smtClean="0"/>
              <a:t>Analytical table dimension 1: Context of the assessment system (CN)</a:t>
            </a:r>
            <a:endParaRPr lang="en-AU" sz="2000" dirty="0" smtClean="0"/>
          </a:p>
          <a:p>
            <a:pPr marL="0" lvl="0" indent="0">
              <a:lnSpc>
                <a:spcPct val="100000"/>
              </a:lnSpc>
              <a:spcBef>
                <a:spcPts val="600"/>
              </a:spcBef>
              <a:buNone/>
            </a:pPr>
            <a:r>
              <a:rPr lang="en-US" sz="2000" b="1" dirty="0" smtClean="0"/>
              <a:t>Group 2:</a:t>
            </a:r>
          </a:p>
          <a:p>
            <a:pPr marL="342900" lvl="0" indent="-342900">
              <a:lnSpc>
                <a:spcPct val="100000"/>
              </a:lnSpc>
              <a:spcBef>
                <a:spcPts val="0"/>
              </a:spcBef>
              <a:spcAft>
                <a:spcPts val="600"/>
              </a:spcAft>
            </a:pPr>
            <a:r>
              <a:rPr lang="en-US" sz="2000" dirty="0" smtClean="0"/>
              <a:t>Analytical table dimension 2A: Quality of large-scale assessment and examination (QLE)</a:t>
            </a:r>
            <a:endParaRPr lang="en-AU" sz="2000" dirty="0" smtClean="0"/>
          </a:p>
          <a:p>
            <a:pPr marL="0" lvl="0" indent="0">
              <a:lnSpc>
                <a:spcPct val="100000"/>
              </a:lnSpc>
              <a:spcBef>
                <a:spcPts val="600"/>
              </a:spcBef>
              <a:buNone/>
            </a:pPr>
            <a:r>
              <a:rPr lang="en-US" sz="2000" b="1" dirty="0" smtClean="0"/>
              <a:t>Group 3:</a:t>
            </a:r>
          </a:p>
          <a:p>
            <a:pPr marL="342900" lvl="0" indent="-342900">
              <a:lnSpc>
                <a:spcPct val="100000"/>
              </a:lnSpc>
              <a:spcBef>
                <a:spcPts val="0"/>
              </a:spcBef>
              <a:spcAft>
                <a:spcPts val="600"/>
              </a:spcAft>
            </a:pPr>
            <a:r>
              <a:rPr lang="en-US" sz="2000" dirty="0" smtClean="0"/>
              <a:t>Analytical table dimension 2B: Quality of classroom assessment (QCA)</a:t>
            </a:r>
          </a:p>
          <a:p>
            <a:pPr marL="0" indent="0">
              <a:lnSpc>
                <a:spcPct val="100000"/>
              </a:lnSpc>
              <a:spcBef>
                <a:spcPts val="600"/>
              </a:spcBef>
              <a:spcAft>
                <a:spcPts val="600"/>
              </a:spcAft>
              <a:buNone/>
            </a:pPr>
            <a:r>
              <a:rPr lang="en-US" sz="2000" b="1" dirty="0"/>
              <a:t>Group 4:</a:t>
            </a:r>
          </a:p>
          <a:p>
            <a:pPr marL="342900" indent="-342900">
              <a:lnSpc>
                <a:spcPct val="100000"/>
              </a:lnSpc>
              <a:spcBef>
                <a:spcPts val="0"/>
              </a:spcBef>
              <a:spcAft>
                <a:spcPts val="600"/>
              </a:spcAft>
            </a:pPr>
            <a:r>
              <a:rPr lang="en-US" sz="2000" dirty="0"/>
              <a:t>Analytical table dimension 3: Coherence of the assessment system (CH</a:t>
            </a:r>
            <a:r>
              <a:rPr lang="en-US" sz="2000" dirty="0" smtClean="0"/>
              <a:t>)</a:t>
            </a:r>
            <a:endParaRPr lang="en-AU" sz="2000" dirty="0"/>
          </a:p>
        </p:txBody>
      </p:sp>
    </p:spTree>
    <p:extLst>
      <p:ext uri="{BB962C8B-B14F-4D97-AF65-F5344CB8AC3E}">
        <p14:creationId xmlns:p14="http://schemas.microsoft.com/office/powerpoint/2010/main" val="41781316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784194"/>
                </a:solidFill>
              </a:rPr>
              <a:t>Activity 2: Synthesis tables</a:t>
            </a:r>
            <a:endParaRPr lang="en-AU" dirty="0">
              <a:solidFill>
                <a:srgbClr val="784194"/>
              </a:solidFill>
            </a:endParaRPr>
          </a:p>
        </p:txBody>
      </p:sp>
      <p:sp>
        <p:nvSpPr>
          <p:cNvPr id="3" name="Content Placeholder 2"/>
          <p:cNvSpPr>
            <a:spLocks noGrp="1"/>
          </p:cNvSpPr>
          <p:nvPr>
            <p:ph sz="half" idx="1"/>
          </p:nvPr>
        </p:nvSpPr>
        <p:spPr>
          <a:xfrm>
            <a:off x="763312" y="1846218"/>
            <a:ext cx="5132161" cy="4499187"/>
          </a:xfrm>
        </p:spPr>
        <p:txBody>
          <a:bodyPr>
            <a:noAutofit/>
          </a:bodyPr>
          <a:lstStyle/>
          <a:p>
            <a:pPr>
              <a:lnSpc>
                <a:spcPct val="100000"/>
              </a:lnSpc>
              <a:spcBef>
                <a:spcPts val="600"/>
              </a:spcBef>
              <a:spcAft>
                <a:spcPts val="600"/>
              </a:spcAft>
            </a:pPr>
            <a:r>
              <a:rPr lang="en-US" sz="2000" dirty="0"/>
              <a:t>Form four groups. Each group should spend </a:t>
            </a:r>
            <a:r>
              <a:rPr lang="en-US" sz="2000" dirty="0" smtClean="0"/>
              <a:t>15 </a:t>
            </a:r>
            <a:r>
              <a:rPr lang="en-US" sz="2000" dirty="0"/>
              <a:t>minutes to </a:t>
            </a:r>
            <a:r>
              <a:rPr lang="en-US" sz="2000" dirty="0" smtClean="0"/>
              <a:t>read through </a:t>
            </a:r>
            <a:r>
              <a:rPr lang="en-US" sz="2000" dirty="0"/>
              <a:t>the </a:t>
            </a:r>
            <a:r>
              <a:rPr lang="en-US" sz="2000" dirty="0" smtClean="0"/>
              <a:t>synthesis tables </a:t>
            </a:r>
            <a:r>
              <a:rPr lang="en-US" sz="2000" dirty="0"/>
              <a:t>as allocated. </a:t>
            </a:r>
          </a:p>
          <a:p>
            <a:pPr>
              <a:lnSpc>
                <a:spcPct val="100000"/>
              </a:lnSpc>
              <a:spcBef>
                <a:spcPts val="600"/>
              </a:spcBef>
              <a:spcAft>
                <a:spcPts val="600"/>
              </a:spcAft>
            </a:pPr>
            <a:r>
              <a:rPr lang="en-US" sz="2000" dirty="0"/>
              <a:t>Present the </a:t>
            </a:r>
            <a:r>
              <a:rPr lang="en-US" sz="2000" dirty="0" smtClean="0"/>
              <a:t>synthesis tables </a:t>
            </a:r>
            <a:r>
              <a:rPr lang="en-US" sz="2000" dirty="0"/>
              <a:t>to the plenary. </a:t>
            </a:r>
            <a:r>
              <a:rPr lang="en-US" sz="2000" dirty="0" smtClean="0"/>
              <a:t>Indicate how the synthesis tables are completed. Discuss two examples from Appendix 2 to illustrate how the </a:t>
            </a:r>
            <a:r>
              <a:rPr lang="en-US" sz="2000" dirty="0"/>
              <a:t>aspects for </a:t>
            </a:r>
            <a:r>
              <a:rPr lang="en-US" sz="2000" dirty="0" smtClean="0"/>
              <a:t>improvement </a:t>
            </a:r>
            <a:r>
              <a:rPr lang="en-US" sz="2000" dirty="0"/>
              <a:t>relate to the guiding </a:t>
            </a:r>
            <a:r>
              <a:rPr lang="en-US" sz="2000" dirty="0" smtClean="0"/>
              <a:t>questions and how the recommendations </a:t>
            </a:r>
            <a:r>
              <a:rPr lang="en-US" sz="2000" dirty="0"/>
              <a:t>relate to the aspects that require </a:t>
            </a:r>
            <a:r>
              <a:rPr lang="en-US" sz="2000" dirty="0" smtClean="0"/>
              <a:t>improvement.</a:t>
            </a:r>
          </a:p>
          <a:p>
            <a:pPr>
              <a:lnSpc>
                <a:spcPct val="100000"/>
              </a:lnSpc>
              <a:spcBef>
                <a:spcPts val="600"/>
              </a:spcBef>
              <a:spcAft>
                <a:spcPts val="600"/>
              </a:spcAft>
            </a:pPr>
            <a:r>
              <a:rPr lang="en-US" sz="2000" dirty="0" smtClean="0"/>
              <a:t>Discuss </a:t>
            </a:r>
            <a:r>
              <a:rPr lang="en-US" sz="2000" dirty="0"/>
              <a:t>any questions that may arise about the </a:t>
            </a:r>
            <a:r>
              <a:rPr lang="en-US" sz="2000" dirty="0" smtClean="0"/>
              <a:t>synthesis tables.</a:t>
            </a:r>
            <a:endParaRPr lang="en-US" sz="2000" dirty="0"/>
          </a:p>
        </p:txBody>
      </p:sp>
      <p:sp>
        <p:nvSpPr>
          <p:cNvPr id="4" name="Content Placeholder 3"/>
          <p:cNvSpPr>
            <a:spLocks noGrp="1"/>
          </p:cNvSpPr>
          <p:nvPr>
            <p:ph sz="half" idx="2"/>
          </p:nvPr>
        </p:nvSpPr>
        <p:spPr>
          <a:xfrm>
            <a:off x="6400800" y="1828800"/>
            <a:ext cx="5406189" cy="5029199"/>
          </a:xfrm>
        </p:spPr>
        <p:txBody>
          <a:bodyPr>
            <a:normAutofit/>
          </a:bodyPr>
          <a:lstStyle/>
          <a:p>
            <a:pPr marL="0" lvl="0" indent="0">
              <a:lnSpc>
                <a:spcPct val="100000"/>
              </a:lnSpc>
              <a:spcBef>
                <a:spcPts val="0"/>
              </a:spcBef>
              <a:spcAft>
                <a:spcPts val="600"/>
              </a:spcAft>
              <a:buNone/>
            </a:pPr>
            <a:r>
              <a:rPr lang="en-US" sz="2000" b="1" dirty="0" smtClean="0"/>
              <a:t>Groups 1 &amp; 2:</a:t>
            </a:r>
            <a:endParaRPr lang="en-US" sz="2000" b="1" dirty="0"/>
          </a:p>
          <a:p>
            <a:pPr marL="342900" indent="-342900">
              <a:lnSpc>
                <a:spcPct val="100000"/>
              </a:lnSpc>
              <a:spcBef>
                <a:spcPts val="0"/>
              </a:spcBef>
              <a:spcAft>
                <a:spcPts val="600"/>
              </a:spcAft>
            </a:pPr>
            <a:r>
              <a:rPr lang="en-US" sz="2000" dirty="0"/>
              <a:t>Synthesis table 1: Overview of ANLAS </a:t>
            </a:r>
            <a:r>
              <a:rPr lang="en-US" sz="2000" dirty="0" smtClean="0"/>
              <a:t>findings</a:t>
            </a:r>
          </a:p>
          <a:p>
            <a:pPr marL="342900" indent="-342900">
              <a:lnSpc>
                <a:spcPct val="100000"/>
              </a:lnSpc>
              <a:spcBef>
                <a:spcPts val="0"/>
              </a:spcBef>
              <a:spcAft>
                <a:spcPts val="600"/>
              </a:spcAft>
            </a:pPr>
            <a:r>
              <a:rPr lang="en-US" sz="2000" dirty="0" smtClean="0"/>
              <a:t>Instructions to complete synthesis table 1 </a:t>
            </a:r>
            <a:r>
              <a:rPr lang="en-US" sz="2000" dirty="0"/>
              <a:t>in section </a:t>
            </a:r>
            <a:r>
              <a:rPr lang="en-US" sz="2000" dirty="0" smtClean="0"/>
              <a:t>4.4.2 in the ANLAS manual</a:t>
            </a:r>
          </a:p>
          <a:p>
            <a:pPr marL="0" indent="0">
              <a:lnSpc>
                <a:spcPct val="100000"/>
              </a:lnSpc>
              <a:spcBef>
                <a:spcPts val="0"/>
              </a:spcBef>
              <a:spcAft>
                <a:spcPts val="600"/>
              </a:spcAft>
              <a:buNone/>
            </a:pPr>
            <a:r>
              <a:rPr lang="en-US" sz="2000" b="1" dirty="0" smtClean="0"/>
              <a:t>Groups 3 &amp; 4:</a:t>
            </a:r>
            <a:endParaRPr lang="en-US" sz="2000" b="1" dirty="0"/>
          </a:p>
          <a:p>
            <a:pPr marL="342900" indent="-342900">
              <a:lnSpc>
                <a:spcPct val="100000"/>
              </a:lnSpc>
              <a:spcBef>
                <a:spcPts val="0"/>
              </a:spcBef>
              <a:spcAft>
                <a:spcPts val="600"/>
              </a:spcAft>
            </a:pPr>
            <a:r>
              <a:rPr lang="en-US" sz="2000" dirty="0" smtClean="0"/>
              <a:t>Synthesis </a:t>
            </a:r>
            <a:r>
              <a:rPr lang="en-US" sz="2000" dirty="0"/>
              <a:t>table 2: ANLAS findings and </a:t>
            </a:r>
            <a:r>
              <a:rPr lang="en-US" sz="2000" dirty="0" smtClean="0"/>
              <a:t>recommendations</a:t>
            </a:r>
          </a:p>
          <a:p>
            <a:pPr marL="342900" indent="-342900">
              <a:lnSpc>
                <a:spcPct val="100000"/>
              </a:lnSpc>
              <a:spcBef>
                <a:spcPts val="0"/>
              </a:spcBef>
              <a:spcAft>
                <a:spcPts val="600"/>
              </a:spcAft>
            </a:pPr>
            <a:r>
              <a:rPr lang="en-AU" sz="2000" dirty="0" smtClean="0"/>
              <a:t>Appendix 2 in the ANLAS manual</a:t>
            </a:r>
            <a:endParaRPr lang="en-AU" sz="2000" dirty="0"/>
          </a:p>
        </p:txBody>
      </p:sp>
    </p:spTree>
    <p:extLst>
      <p:ext uri="{BB962C8B-B14F-4D97-AF65-F5344CB8AC3E}">
        <p14:creationId xmlns:p14="http://schemas.microsoft.com/office/powerpoint/2010/main" val="223595384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smtClean="0"/>
              <a:t>Time for a break!</a:t>
            </a:r>
            <a:endParaRPr lang="en-AU" dirty="0"/>
          </a:p>
        </p:txBody>
      </p:sp>
    </p:spTree>
    <p:extLst>
      <p:ext uri="{BB962C8B-B14F-4D97-AF65-F5344CB8AC3E}">
        <p14:creationId xmlns:p14="http://schemas.microsoft.com/office/powerpoint/2010/main" val="40125414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Planning activities (1)</a:t>
            </a:r>
            <a:endParaRPr lang="en-AU" dirty="0"/>
          </a:p>
        </p:txBody>
      </p:sp>
      <p:sp>
        <p:nvSpPr>
          <p:cNvPr id="6" name="Text Placeholder 5"/>
          <p:cNvSpPr>
            <a:spLocks noGrp="1"/>
          </p:cNvSpPr>
          <p:nvPr>
            <p:ph type="body" idx="1"/>
          </p:nvPr>
        </p:nvSpPr>
        <p:spPr/>
        <p:txBody>
          <a:bodyPr/>
          <a:lstStyle/>
          <a:p>
            <a:r>
              <a:rPr lang="en-AU" dirty="0" smtClean="0"/>
              <a:t>PA 1: Identifying the assessment programs</a:t>
            </a:r>
          </a:p>
        </p:txBody>
      </p:sp>
    </p:spTree>
    <p:extLst>
      <p:ext uri="{BB962C8B-B14F-4D97-AF65-F5344CB8AC3E}">
        <p14:creationId xmlns:p14="http://schemas.microsoft.com/office/powerpoint/2010/main" val="92851778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solidFill>
                  <a:srgbClr val="784194"/>
                </a:solidFill>
              </a:rPr>
              <a:t>PA 1: </a:t>
            </a:r>
            <a:r>
              <a:rPr lang="en-US" dirty="0">
                <a:solidFill>
                  <a:srgbClr val="784194"/>
                </a:solidFill>
              </a:rPr>
              <a:t>Identifying the assessment programs to be included in the </a:t>
            </a:r>
            <a:r>
              <a:rPr lang="en-US" dirty="0" smtClean="0">
                <a:solidFill>
                  <a:srgbClr val="784194"/>
                </a:solidFill>
              </a:rPr>
              <a:t>analysis (1)</a:t>
            </a:r>
            <a:endParaRPr lang="en-AU" dirty="0">
              <a:solidFill>
                <a:srgbClr val="784194"/>
              </a:solidFill>
            </a:endParaRPr>
          </a:p>
        </p:txBody>
      </p:sp>
      <p:sp>
        <p:nvSpPr>
          <p:cNvPr id="3" name="Content Placeholder 2"/>
          <p:cNvSpPr>
            <a:spLocks noGrp="1"/>
          </p:cNvSpPr>
          <p:nvPr>
            <p:ph sz="half" idx="1"/>
          </p:nvPr>
        </p:nvSpPr>
        <p:spPr/>
        <p:txBody>
          <a:bodyPr>
            <a:normAutofit/>
          </a:bodyPr>
          <a:lstStyle/>
          <a:p>
            <a:pPr>
              <a:lnSpc>
                <a:spcPct val="100000"/>
              </a:lnSpc>
              <a:spcBef>
                <a:spcPts val="600"/>
              </a:spcBef>
              <a:spcAft>
                <a:spcPts val="600"/>
              </a:spcAft>
            </a:pPr>
            <a:r>
              <a:rPr lang="en-US" sz="2400" dirty="0"/>
              <a:t>Form </a:t>
            </a:r>
            <a:r>
              <a:rPr lang="en-US" sz="2400" dirty="0" smtClean="0"/>
              <a:t>three groups</a:t>
            </a:r>
          </a:p>
          <a:p>
            <a:pPr>
              <a:lnSpc>
                <a:spcPct val="100000"/>
              </a:lnSpc>
              <a:spcBef>
                <a:spcPts val="600"/>
              </a:spcBef>
              <a:spcAft>
                <a:spcPts val="600"/>
              </a:spcAft>
            </a:pPr>
            <a:r>
              <a:rPr lang="en-US" sz="2400" dirty="0" smtClean="0"/>
              <a:t>Review the </a:t>
            </a:r>
            <a:r>
              <a:rPr lang="en-AU" sz="2400" dirty="0" smtClean="0"/>
              <a:t>guidelines </a:t>
            </a:r>
            <a:r>
              <a:rPr lang="en-US" sz="2400" dirty="0"/>
              <a:t>provided in section 4.1.3a in the ANLAS </a:t>
            </a:r>
            <a:r>
              <a:rPr lang="en-US" sz="2400" dirty="0" smtClean="0"/>
              <a:t>manual</a:t>
            </a:r>
            <a:endParaRPr lang="en-US" sz="2400" dirty="0"/>
          </a:p>
          <a:p>
            <a:pPr>
              <a:lnSpc>
                <a:spcPct val="100000"/>
              </a:lnSpc>
              <a:spcBef>
                <a:spcPts val="600"/>
              </a:spcBef>
              <a:spcAft>
                <a:spcPts val="600"/>
              </a:spcAft>
            </a:pPr>
            <a:r>
              <a:rPr lang="en-US" sz="2400" dirty="0" smtClean="0"/>
              <a:t>Read the definitions of the assessment programs and their major characteristics (Exhibit 3 and section 3.2 in the ANLAS manual)</a:t>
            </a:r>
          </a:p>
          <a:p>
            <a:pPr>
              <a:lnSpc>
                <a:spcPct val="100000"/>
              </a:lnSpc>
              <a:spcBef>
                <a:spcPts val="600"/>
              </a:spcBef>
            </a:pPr>
            <a:endParaRPr lang="en-US" dirty="0" smtClean="0"/>
          </a:p>
        </p:txBody>
      </p:sp>
      <p:sp>
        <p:nvSpPr>
          <p:cNvPr id="4" name="Content Placeholder 3"/>
          <p:cNvSpPr>
            <a:spLocks noGrp="1"/>
          </p:cNvSpPr>
          <p:nvPr>
            <p:ph sz="half" idx="2"/>
          </p:nvPr>
        </p:nvSpPr>
        <p:spPr/>
        <p:txBody>
          <a:bodyPr>
            <a:normAutofit/>
          </a:bodyPr>
          <a:lstStyle/>
          <a:p>
            <a:pPr marL="0" indent="0">
              <a:buNone/>
            </a:pPr>
            <a:r>
              <a:rPr lang="en-US" b="1" dirty="0" smtClean="0"/>
              <a:t>Group 1:</a:t>
            </a:r>
            <a:endParaRPr lang="en-US" b="1" dirty="0"/>
          </a:p>
          <a:p>
            <a:r>
              <a:rPr lang="en-AU" dirty="0" smtClean="0"/>
              <a:t>Large-scale assessment</a:t>
            </a:r>
          </a:p>
          <a:p>
            <a:pPr marL="0" indent="0">
              <a:buNone/>
            </a:pPr>
            <a:r>
              <a:rPr lang="en-AU" b="1" dirty="0"/>
              <a:t>Group 2:</a:t>
            </a:r>
          </a:p>
          <a:p>
            <a:r>
              <a:rPr lang="en-AU" dirty="0" smtClean="0"/>
              <a:t>Examination</a:t>
            </a:r>
          </a:p>
          <a:p>
            <a:pPr marL="0" indent="0">
              <a:buNone/>
            </a:pPr>
            <a:r>
              <a:rPr lang="en-AU" b="1" dirty="0"/>
              <a:t>Group 3:</a:t>
            </a:r>
          </a:p>
          <a:p>
            <a:r>
              <a:rPr lang="en-AU" dirty="0" smtClean="0"/>
              <a:t>Classroom assessment</a:t>
            </a:r>
            <a:endParaRPr lang="en-AU" dirty="0"/>
          </a:p>
        </p:txBody>
      </p:sp>
      <p:sp>
        <p:nvSpPr>
          <p:cNvPr id="5" name="TextBox 4"/>
          <p:cNvSpPr txBox="1"/>
          <p:nvPr/>
        </p:nvSpPr>
        <p:spPr>
          <a:xfrm>
            <a:off x="6679531" y="6214348"/>
            <a:ext cx="5336668" cy="369332"/>
          </a:xfrm>
          <a:prstGeom prst="rect">
            <a:avLst/>
          </a:prstGeom>
          <a:noFill/>
        </p:spPr>
        <p:txBody>
          <a:bodyPr wrap="square" rtlCol="0">
            <a:spAutoFit/>
          </a:bodyPr>
          <a:lstStyle/>
          <a:p>
            <a:pPr algn="r"/>
            <a:r>
              <a:rPr lang="en-AU" dirty="0" smtClean="0"/>
              <a:t>ANLAS manual, section 4.1.3a (ACER 2019)</a:t>
            </a:r>
            <a:endParaRPr lang="en-AU" dirty="0"/>
          </a:p>
        </p:txBody>
      </p:sp>
    </p:spTree>
    <p:extLst>
      <p:ext uri="{BB962C8B-B14F-4D97-AF65-F5344CB8AC3E}">
        <p14:creationId xmlns:p14="http://schemas.microsoft.com/office/powerpoint/2010/main" val="2040147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ANLAS in &lt;country name&gt;</a:t>
            </a:r>
            <a:endParaRPr lang="en-AU" dirty="0"/>
          </a:p>
        </p:txBody>
      </p:sp>
      <p:sp>
        <p:nvSpPr>
          <p:cNvPr id="4" name="Content Placeholder 3"/>
          <p:cNvSpPr>
            <a:spLocks noGrp="1"/>
          </p:cNvSpPr>
          <p:nvPr>
            <p:ph idx="1"/>
          </p:nvPr>
        </p:nvSpPr>
        <p:spPr/>
        <p:txBody>
          <a:bodyPr/>
          <a:lstStyle/>
          <a:p>
            <a:endParaRPr lang="en-AU" dirty="0"/>
          </a:p>
        </p:txBody>
      </p:sp>
    </p:spTree>
    <p:extLst>
      <p:ext uri="{BB962C8B-B14F-4D97-AF65-F5344CB8AC3E}">
        <p14:creationId xmlns:p14="http://schemas.microsoft.com/office/powerpoint/2010/main" val="404639055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solidFill>
                  <a:srgbClr val="784194"/>
                </a:solidFill>
              </a:rPr>
              <a:t>PA 1: </a:t>
            </a:r>
            <a:r>
              <a:rPr lang="en-US" dirty="0">
                <a:solidFill>
                  <a:srgbClr val="784194"/>
                </a:solidFill>
              </a:rPr>
              <a:t>Identifying the assessment programs to be included in the </a:t>
            </a:r>
            <a:r>
              <a:rPr lang="en-US" dirty="0" smtClean="0">
                <a:solidFill>
                  <a:srgbClr val="784194"/>
                </a:solidFill>
              </a:rPr>
              <a:t>analysis (2)</a:t>
            </a:r>
            <a:endParaRPr lang="en-AU" dirty="0"/>
          </a:p>
        </p:txBody>
      </p:sp>
      <p:sp>
        <p:nvSpPr>
          <p:cNvPr id="6" name="Content Placeholder 5"/>
          <p:cNvSpPr>
            <a:spLocks noGrp="1"/>
          </p:cNvSpPr>
          <p:nvPr>
            <p:ph idx="1"/>
          </p:nvPr>
        </p:nvSpPr>
        <p:spPr>
          <a:xfrm>
            <a:off x="2005263" y="1828800"/>
            <a:ext cx="9596187" cy="4781550"/>
          </a:xfrm>
        </p:spPr>
        <p:txBody>
          <a:bodyPr>
            <a:noAutofit/>
          </a:bodyPr>
          <a:lstStyle/>
          <a:p>
            <a:pPr marL="0" indent="0">
              <a:lnSpc>
                <a:spcPct val="100000"/>
              </a:lnSpc>
              <a:spcBef>
                <a:spcPts val="600"/>
              </a:spcBef>
              <a:buNone/>
            </a:pPr>
            <a:r>
              <a:rPr lang="en-US" sz="2000" b="1" dirty="0"/>
              <a:t>Groups 1 &amp; </a:t>
            </a:r>
            <a:r>
              <a:rPr lang="en-US" sz="2000" b="1" dirty="0" smtClean="0"/>
              <a:t>2:</a:t>
            </a:r>
          </a:p>
          <a:p>
            <a:pPr marL="457200" indent="-457200">
              <a:lnSpc>
                <a:spcPct val="100000"/>
              </a:lnSpc>
              <a:spcBef>
                <a:spcPts val="600"/>
              </a:spcBef>
              <a:buFont typeface="+mj-lt"/>
              <a:buAutoNum type="arabicPeriod"/>
            </a:pPr>
            <a:r>
              <a:rPr lang="en-US" sz="2000" dirty="0" smtClean="0"/>
              <a:t>List all large-scale assessments and examinations that are </a:t>
            </a:r>
            <a:r>
              <a:rPr lang="en-US" sz="2000" b="1" dirty="0" smtClean="0"/>
              <a:t>current</a:t>
            </a:r>
            <a:r>
              <a:rPr lang="en-US" sz="2000" dirty="0" smtClean="0"/>
              <a:t> or have been </a:t>
            </a:r>
            <a:r>
              <a:rPr lang="en-US" sz="2000" b="1" dirty="0" smtClean="0"/>
              <a:t>recently undertaken, </a:t>
            </a:r>
            <a:r>
              <a:rPr lang="en-US" sz="2000" dirty="0" smtClean="0"/>
              <a:t>for example, in the last five years.</a:t>
            </a:r>
          </a:p>
          <a:p>
            <a:pPr marL="457200" indent="-457200">
              <a:lnSpc>
                <a:spcPct val="100000"/>
              </a:lnSpc>
              <a:spcBef>
                <a:spcPts val="600"/>
              </a:spcBef>
              <a:buFont typeface="+mj-lt"/>
              <a:buAutoNum type="arabicPeriod"/>
            </a:pPr>
            <a:r>
              <a:rPr lang="en-US" sz="2000" dirty="0" smtClean="0"/>
              <a:t>Start to complete the section on </a:t>
            </a:r>
            <a:r>
              <a:rPr lang="en-US" sz="2000" i="1" dirty="0" smtClean="0"/>
              <a:t>Characteristics of the assessment program </a:t>
            </a:r>
            <a:r>
              <a:rPr lang="en-US" sz="2000" dirty="0" smtClean="0"/>
              <a:t>in Analytical table 2A. Create a new table for each large-scale assessment and examination that will be included in the analysis.</a:t>
            </a:r>
          </a:p>
          <a:p>
            <a:pPr marL="0" indent="0">
              <a:lnSpc>
                <a:spcPct val="100000"/>
              </a:lnSpc>
              <a:spcBef>
                <a:spcPts val="1200"/>
              </a:spcBef>
              <a:buNone/>
            </a:pPr>
            <a:r>
              <a:rPr lang="en-US" sz="2000" b="1" dirty="0" smtClean="0"/>
              <a:t>Group 3: </a:t>
            </a:r>
          </a:p>
          <a:p>
            <a:pPr marL="457200" indent="-457200">
              <a:lnSpc>
                <a:spcPct val="100000"/>
              </a:lnSpc>
              <a:spcBef>
                <a:spcPts val="600"/>
              </a:spcBef>
              <a:buFont typeface="+mj-lt"/>
              <a:buAutoNum type="arabicPeriod"/>
            </a:pPr>
            <a:r>
              <a:rPr lang="en-US" sz="2000" dirty="0" smtClean="0"/>
              <a:t>Review Analytical table 2B: Quality of classroom assessment.</a:t>
            </a:r>
          </a:p>
          <a:p>
            <a:pPr marL="457200" indent="-457200">
              <a:lnSpc>
                <a:spcPct val="100000"/>
              </a:lnSpc>
              <a:spcBef>
                <a:spcPts val="600"/>
              </a:spcBef>
              <a:buFont typeface="+mj-lt"/>
              <a:buAutoNum type="arabicPeriod"/>
            </a:pPr>
            <a:r>
              <a:rPr lang="en-US" sz="2000" dirty="0"/>
              <a:t>I</a:t>
            </a:r>
            <a:r>
              <a:rPr lang="en-US" sz="2000" dirty="0" smtClean="0"/>
              <a:t>dentify </a:t>
            </a:r>
            <a:r>
              <a:rPr lang="en-US" sz="2000" dirty="0"/>
              <a:t>the relevant levels of school education that need to be differentiated to meaningfully analyze the quality of classroom </a:t>
            </a:r>
            <a:r>
              <a:rPr lang="en-US" sz="2000" dirty="0" smtClean="0"/>
              <a:t>assessment in the national context.</a:t>
            </a:r>
          </a:p>
          <a:p>
            <a:pPr marL="457200" indent="-457200">
              <a:lnSpc>
                <a:spcPct val="100000"/>
              </a:lnSpc>
              <a:spcBef>
                <a:spcPts val="600"/>
              </a:spcBef>
              <a:buFont typeface="+mj-lt"/>
              <a:buAutoNum type="arabicPeriod"/>
            </a:pPr>
            <a:r>
              <a:rPr lang="en-US" sz="2000" dirty="0"/>
              <a:t>Indicate the </a:t>
            </a:r>
            <a:r>
              <a:rPr lang="en-US" sz="2000" i="1" dirty="0"/>
              <a:t>Level of school education </a:t>
            </a:r>
            <a:r>
              <a:rPr lang="en-US" sz="2000" dirty="0"/>
              <a:t>in Analytical table 2B. Create a new table for each level of school education that </a:t>
            </a:r>
            <a:r>
              <a:rPr lang="en-US" sz="2000" dirty="0" smtClean="0"/>
              <a:t>needs </a:t>
            </a:r>
            <a:r>
              <a:rPr lang="en-US" sz="2000" dirty="0"/>
              <a:t>to be </a:t>
            </a:r>
            <a:r>
              <a:rPr lang="en-US" sz="2000" dirty="0" smtClean="0"/>
              <a:t>differentiated.</a:t>
            </a:r>
            <a:endParaRPr lang="en-US" sz="2000" dirty="0"/>
          </a:p>
        </p:txBody>
      </p:sp>
    </p:spTree>
    <p:extLst>
      <p:ext uri="{BB962C8B-B14F-4D97-AF65-F5344CB8AC3E}">
        <p14:creationId xmlns:p14="http://schemas.microsoft.com/office/powerpoint/2010/main" val="303826184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784194"/>
                </a:solidFill>
              </a:rPr>
              <a:t>PA 1: </a:t>
            </a:r>
            <a:r>
              <a:rPr lang="en-US" dirty="0">
                <a:solidFill>
                  <a:srgbClr val="784194"/>
                </a:solidFill>
              </a:rPr>
              <a:t>Identifying the assessment programs to be included in the analysis </a:t>
            </a:r>
            <a:r>
              <a:rPr lang="en-US" dirty="0" smtClean="0">
                <a:solidFill>
                  <a:srgbClr val="784194"/>
                </a:solidFill>
              </a:rPr>
              <a:t>(3)</a:t>
            </a:r>
            <a:endParaRPr lang="en-AU" dirty="0"/>
          </a:p>
        </p:txBody>
      </p:sp>
      <p:sp>
        <p:nvSpPr>
          <p:cNvPr id="3" name="Content Placeholder 2"/>
          <p:cNvSpPr>
            <a:spLocks noGrp="1"/>
          </p:cNvSpPr>
          <p:nvPr>
            <p:ph idx="1"/>
          </p:nvPr>
        </p:nvSpPr>
        <p:spPr/>
        <p:txBody>
          <a:bodyPr/>
          <a:lstStyle/>
          <a:p>
            <a:pPr marL="274638" indent="-274638">
              <a:lnSpc>
                <a:spcPct val="100000"/>
              </a:lnSpc>
              <a:spcAft>
                <a:spcPts val="1000"/>
              </a:spcAft>
            </a:pPr>
            <a:r>
              <a:rPr lang="en-AU" dirty="0" smtClean="0"/>
              <a:t>Discuss the outcomes from each group in the plenary</a:t>
            </a:r>
          </a:p>
          <a:p>
            <a:pPr marL="274638" indent="-274638">
              <a:lnSpc>
                <a:spcPct val="100000"/>
              </a:lnSpc>
              <a:spcAft>
                <a:spcPts val="1000"/>
              </a:spcAft>
            </a:pPr>
            <a:r>
              <a:rPr lang="en-AU" dirty="0" smtClean="0"/>
              <a:t>Clarify if the identified assessment programs (dimension 2A) and relevant levels of school education (dimension 2B) should be discussed with and approved by the ANLAS steering committee, and how this will be organized.</a:t>
            </a:r>
          </a:p>
        </p:txBody>
      </p:sp>
    </p:spTree>
    <p:extLst>
      <p:ext uri="{BB962C8B-B14F-4D97-AF65-F5344CB8AC3E}">
        <p14:creationId xmlns:p14="http://schemas.microsoft.com/office/powerpoint/2010/main" val="27133003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9725" y="2440012"/>
            <a:ext cx="7424382" cy="1827188"/>
          </a:xfrm>
        </p:spPr>
        <p:txBody>
          <a:bodyPr>
            <a:normAutofit/>
          </a:bodyPr>
          <a:lstStyle/>
          <a:p>
            <a:pPr>
              <a:lnSpc>
                <a:spcPct val="100000"/>
              </a:lnSpc>
              <a:spcAft>
                <a:spcPts val="600"/>
              </a:spcAft>
            </a:pPr>
            <a:r>
              <a:rPr lang="en-AU" dirty="0" smtClean="0"/>
              <a:t>Feedback on day 1</a:t>
            </a:r>
            <a:br>
              <a:rPr lang="en-AU" dirty="0" smtClean="0"/>
            </a:br>
            <a:r>
              <a:rPr lang="en-AU" dirty="0" smtClean="0"/>
              <a:t>Outlook on day 2</a:t>
            </a:r>
            <a:endParaRPr lang="en-AU" dirty="0"/>
          </a:p>
        </p:txBody>
      </p:sp>
    </p:spTree>
    <p:extLst>
      <p:ext uri="{BB962C8B-B14F-4D97-AF65-F5344CB8AC3E}">
        <p14:creationId xmlns:p14="http://schemas.microsoft.com/office/powerpoint/2010/main" val="28014397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223683" y="1910623"/>
            <a:ext cx="7424382"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kern="1200">
                <a:solidFill>
                  <a:schemeClr val="bg1"/>
                </a:solidFill>
                <a:latin typeface="+mj-lt"/>
                <a:ea typeface="+mj-ea"/>
                <a:cs typeface="+mj-cs"/>
              </a:defRPr>
            </a:lvl1pPr>
          </a:lstStyle>
          <a:p>
            <a:r>
              <a:rPr lang="en-AU" dirty="0" smtClean="0"/>
              <a:t>National team training</a:t>
            </a:r>
            <a:br>
              <a:rPr lang="en-AU" dirty="0" smtClean="0"/>
            </a:br>
            <a:r>
              <a:rPr lang="en-AU" dirty="0" smtClean="0"/>
              <a:t>Day 2</a:t>
            </a:r>
            <a:endParaRPr lang="en-AU" dirty="0"/>
          </a:p>
        </p:txBody>
      </p:sp>
    </p:spTree>
    <p:extLst>
      <p:ext uri="{BB962C8B-B14F-4D97-AF65-F5344CB8AC3E}">
        <p14:creationId xmlns:p14="http://schemas.microsoft.com/office/powerpoint/2010/main" val="9097398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Day </a:t>
            </a:r>
            <a:r>
              <a:rPr lang="en-AU" dirty="0" smtClean="0"/>
              <a:t>2</a:t>
            </a:r>
            <a:r>
              <a:rPr lang="en-AU" dirty="0"/>
              <a:t> </a:t>
            </a:r>
            <a:r>
              <a:rPr lang="en-AU" dirty="0" smtClean="0"/>
              <a:t>training overview</a:t>
            </a:r>
            <a:endParaRPr lang="en-AU" dirty="0"/>
          </a:p>
        </p:txBody>
      </p:sp>
      <p:sp>
        <p:nvSpPr>
          <p:cNvPr id="8" name="Content Placeholder 7"/>
          <p:cNvSpPr>
            <a:spLocks noGrp="1"/>
          </p:cNvSpPr>
          <p:nvPr>
            <p:ph idx="1"/>
          </p:nvPr>
        </p:nvSpPr>
        <p:spPr>
          <a:xfrm>
            <a:off x="2005263" y="2213810"/>
            <a:ext cx="9348537" cy="4310557"/>
          </a:xfrm>
        </p:spPr>
        <p:txBody>
          <a:bodyPr>
            <a:normAutofit fontScale="92500" lnSpcReduction="10000"/>
          </a:bodyPr>
          <a:lstStyle/>
          <a:p>
            <a:pPr marL="274638" indent="-274638">
              <a:lnSpc>
                <a:spcPct val="120000"/>
              </a:lnSpc>
              <a:spcBef>
                <a:spcPts val="0"/>
              </a:spcBef>
              <a:spcAft>
                <a:spcPts val="600"/>
              </a:spcAft>
            </a:pPr>
            <a:r>
              <a:rPr lang="en-US" dirty="0" smtClean="0"/>
              <a:t>ANLAS </a:t>
            </a:r>
            <a:r>
              <a:rPr lang="en-US" dirty="0"/>
              <a:t>processes and tools:</a:t>
            </a:r>
          </a:p>
          <a:p>
            <a:pPr marL="625475" indent="-352425">
              <a:lnSpc>
                <a:spcPct val="120000"/>
              </a:lnSpc>
              <a:spcBef>
                <a:spcPts val="0"/>
              </a:spcBef>
              <a:spcAft>
                <a:spcPts val="600"/>
              </a:spcAft>
              <a:buFont typeface="Arial" panose="020B0604020202020204" pitchFamily="34" charset="0"/>
              <a:buChar char="−"/>
            </a:pPr>
            <a:r>
              <a:rPr lang="en-US" dirty="0"/>
              <a:t>Reporting and dissemination </a:t>
            </a:r>
          </a:p>
          <a:p>
            <a:pPr marL="274638" indent="-274638">
              <a:lnSpc>
                <a:spcPct val="120000"/>
              </a:lnSpc>
              <a:spcBef>
                <a:spcPts val="600"/>
              </a:spcBef>
              <a:spcAft>
                <a:spcPts val="600"/>
              </a:spcAft>
            </a:pPr>
            <a:r>
              <a:rPr lang="en-US" dirty="0" smtClean="0"/>
              <a:t>Planning activities</a:t>
            </a:r>
          </a:p>
          <a:p>
            <a:pPr marL="625475" indent="-352425">
              <a:lnSpc>
                <a:spcPct val="120000"/>
              </a:lnSpc>
              <a:spcBef>
                <a:spcPts val="0"/>
              </a:spcBef>
              <a:spcAft>
                <a:spcPts val="600"/>
              </a:spcAft>
              <a:buFont typeface="Arial" panose="020B0604020202020204" pitchFamily="34" charset="0"/>
              <a:buChar char="−"/>
            </a:pPr>
            <a:r>
              <a:rPr lang="en-AU" sz="2400" dirty="0" smtClean="0"/>
              <a:t>PA 2: Stakeholder and document mapping</a:t>
            </a:r>
          </a:p>
          <a:p>
            <a:pPr marL="625475" indent="-352425">
              <a:lnSpc>
                <a:spcPct val="120000"/>
              </a:lnSpc>
              <a:spcBef>
                <a:spcPts val="0"/>
              </a:spcBef>
              <a:spcAft>
                <a:spcPts val="600"/>
              </a:spcAft>
              <a:buFont typeface="Arial" panose="020B0604020202020204" pitchFamily="34" charset="0"/>
              <a:buChar char="−"/>
            </a:pPr>
            <a:r>
              <a:rPr lang="en-AU" sz="2400" dirty="0" smtClean="0"/>
              <a:t>PA 3: </a:t>
            </a:r>
            <a:r>
              <a:rPr lang="en-US" sz="2400" dirty="0" smtClean="0"/>
              <a:t>Completing the implementation plan</a:t>
            </a:r>
            <a:endParaRPr lang="en-AU" sz="2400" dirty="0" smtClean="0"/>
          </a:p>
          <a:p>
            <a:pPr marL="625475" indent="-352425">
              <a:lnSpc>
                <a:spcPct val="120000"/>
              </a:lnSpc>
              <a:spcBef>
                <a:spcPts val="0"/>
              </a:spcBef>
              <a:spcAft>
                <a:spcPts val="600"/>
              </a:spcAft>
              <a:buFont typeface="Arial" panose="020B0604020202020204" pitchFamily="34" charset="0"/>
              <a:buChar char="−"/>
            </a:pPr>
            <a:r>
              <a:rPr lang="en-AU" sz="2400" dirty="0" smtClean="0"/>
              <a:t>PA 4: </a:t>
            </a:r>
            <a:r>
              <a:rPr lang="en-US" sz="2400" dirty="0"/>
              <a:t>Identifying risks and mitigation strategies</a:t>
            </a:r>
            <a:endParaRPr lang="en-AU" sz="2400" dirty="0"/>
          </a:p>
          <a:p>
            <a:pPr marL="625475" indent="-352425">
              <a:lnSpc>
                <a:spcPct val="120000"/>
              </a:lnSpc>
              <a:spcBef>
                <a:spcPts val="0"/>
              </a:spcBef>
              <a:spcAft>
                <a:spcPts val="600"/>
              </a:spcAft>
              <a:buFont typeface="Arial" panose="020B0604020202020204" pitchFamily="34" charset="0"/>
              <a:buChar char="−"/>
            </a:pPr>
            <a:r>
              <a:rPr lang="en-AU" sz="2400" dirty="0"/>
              <a:t>PA </a:t>
            </a:r>
            <a:r>
              <a:rPr lang="en-AU" sz="2400" dirty="0" smtClean="0"/>
              <a:t>5: </a:t>
            </a:r>
            <a:r>
              <a:rPr lang="en-US" sz="2400" dirty="0"/>
              <a:t>Developing a detailed budget</a:t>
            </a:r>
          </a:p>
          <a:p>
            <a:pPr marL="274638" indent="-274638">
              <a:lnSpc>
                <a:spcPct val="120000"/>
              </a:lnSpc>
              <a:spcBef>
                <a:spcPts val="600"/>
              </a:spcBef>
              <a:spcAft>
                <a:spcPts val="600"/>
              </a:spcAft>
            </a:pPr>
            <a:r>
              <a:rPr lang="en-US" dirty="0"/>
              <a:t>Outlook on completing the planning activities</a:t>
            </a:r>
            <a:endParaRPr lang="en-AU" dirty="0"/>
          </a:p>
          <a:p>
            <a:endParaRPr lang="en-AU" dirty="0"/>
          </a:p>
        </p:txBody>
      </p:sp>
    </p:spTree>
    <p:extLst>
      <p:ext uri="{BB962C8B-B14F-4D97-AF65-F5344CB8AC3E}">
        <p14:creationId xmlns:p14="http://schemas.microsoft.com/office/powerpoint/2010/main" val="102049326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005261" y="466928"/>
            <a:ext cx="5483669" cy="1145936"/>
          </a:xfrm>
          <a:prstGeom prst="homePlate">
            <a:avLst/>
          </a:prstGeom>
          <a:solidFill>
            <a:srgbClr val="78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400" dirty="0"/>
              <a:t>Reporting and </a:t>
            </a:r>
            <a:r>
              <a:rPr lang="en-GB" sz="2400" dirty="0" smtClean="0"/>
              <a:t>dissemination</a:t>
            </a:r>
            <a:endParaRPr lang="en-AU" sz="2400" dirty="0"/>
          </a:p>
        </p:txBody>
      </p:sp>
      <p:sp>
        <p:nvSpPr>
          <p:cNvPr id="6" name="TextBox 5"/>
          <p:cNvSpPr txBox="1"/>
          <p:nvPr/>
        </p:nvSpPr>
        <p:spPr>
          <a:xfrm>
            <a:off x="6477380" y="6163056"/>
            <a:ext cx="5336668" cy="369332"/>
          </a:xfrm>
          <a:prstGeom prst="rect">
            <a:avLst/>
          </a:prstGeom>
          <a:noFill/>
        </p:spPr>
        <p:txBody>
          <a:bodyPr wrap="square" rtlCol="0">
            <a:spAutoFit/>
          </a:bodyPr>
          <a:lstStyle/>
          <a:p>
            <a:pPr algn="r"/>
            <a:r>
              <a:rPr lang="en-AU" dirty="0" smtClean="0"/>
              <a:t>ANLAS manual, Exhibit 13 (ACER 2019)</a:t>
            </a:r>
            <a:endParaRPr lang="en-AU" dirty="0"/>
          </a:p>
        </p:txBody>
      </p:sp>
      <p:pic>
        <p:nvPicPr>
          <p:cNvPr id="7" name="Picture 6"/>
          <p:cNvPicPr>
            <a:picLocks noChangeAspect="1"/>
          </p:cNvPicPr>
          <p:nvPr/>
        </p:nvPicPr>
        <p:blipFill>
          <a:blip r:embed="rId3"/>
          <a:stretch>
            <a:fillRect/>
          </a:stretch>
        </p:blipFill>
        <p:spPr>
          <a:xfrm>
            <a:off x="1808883" y="2366209"/>
            <a:ext cx="8766740" cy="2799350"/>
          </a:xfrm>
          <a:prstGeom prst="rect">
            <a:avLst/>
          </a:prstGeom>
        </p:spPr>
      </p:pic>
    </p:spTree>
    <p:extLst>
      <p:ext uri="{BB962C8B-B14F-4D97-AF65-F5344CB8AC3E}">
        <p14:creationId xmlns:p14="http://schemas.microsoft.com/office/powerpoint/2010/main" val="303824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Reporting ANLAS findings</a:t>
            </a:r>
            <a:endParaRPr lang="en-AU" dirty="0"/>
          </a:p>
        </p:txBody>
      </p:sp>
      <p:sp>
        <p:nvSpPr>
          <p:cNvPr id="3" name="Content Placeholder 2"/>
          <p:cNvSpPr>
            <a:spLocks noGrp="1"/>
          </p:cNvSpPr>
          <p:nvPr>
            <p:ph idx="1"/>
          </p:nvPr>
        </p:nvSpPr>
        <p:spPr>
          <a:xfrm>
            <a:off x="2005262" y="2093224"/>
            <a:ext cx="9348537" cy="3963152"/>
          </a:xfrm>
        </p:spPr>
        <p:txBody>
          <a:bodyPr>
            <a:normAutofit fontScale="85000" lnSpcReduction="10000"/>
          </a:bodyPr>
          <a:lstStyle/>
          <a:p>
            <a:pPr marL="274638" indent="-274638">
              <a:lnSpc>
                <a:spcPct val="110000"/>
              </a:lnSpc>
              <a:spcAft>
                <a:spcPts val="1000"/>
              </a:spcAft>
            </a:pPr>
            <a:r>
              <a:rPr lang="en-US" dirty="0"/>
              <a:t>The dissemination products and activities aim to support the use of the findings and recommendations to develop detailed strategies </a:t>
            </a:r>
            <a:r>
              <a:rPr lang="en-US" dirty="0" smtClean="0"/>
              <a:t>for </a:t>
            </a:r>
            <a:r>
              <a:rPr lang="en-GB" dirty="0" smtClean="0"/>
              <a:t>the </a:t>
            </a:r>
            <a:r>
              <a:rPr lang="en-GB" dirty="0"/>
              <a:t>country’s education sector planning process, or other policy processes. </a:t>
            </a:r>
            <a:endParaRPr lang="en-GB" dirty="0" smtClean="0"/>
          </a:p>
          <a:p>
            <a:pPr marL="274638" indent="-274638">
              <a:lnSpc>
                <a:spcPct val="110000"/>
              </a:lnSpc>
              <a:spcAft>
                <a:spcPts val="1000"/>
              </a:spcAft>
            </a:pPr>
            <a:r>
              <a:rPr lang="en-US" dirty="0"/>
              <a:t>The reporting process should be planned and organized </a:t>
            </a:r>
            <a:r>
              <a:rPr lang="en-US" dirty="0" smtClean="0"/>
              <a:t>as </a:t>
            </a:r>
            <a:r>
              <a:rPr lang="en-US" dirty="0"/>
              <a:t>part </a:t>
            </a:r>
            <a:r>
              <a:rPr lang="en-US" dirty="0" smtClean="0"/>
              <a:t>of the </a:t>
            </a:r>
            <a:r>
              <a:rPr lang="en-US" dirty="0"/>
              <a:t>detailed implementation </a:t>
            </a:r>
            <a:r>
              <a:rPr lang="en-US" dirty="0" smtClean="0"/>
              <a:t>plan.</a:t>
            </a:r>
          </a:p>
          <a:p>
            <a:pPr marL="274638" indent="-274638">
              <a:lnSpc>
                <a:spcPct val="110000"/>
              </a:lnSpc>
              <a:spcAft>
                <a:spcPts val="1000"/>
              </a:spcAft>
            </a:pPr>
            <a:r>
              <a:rPr lang="en-US" dirty="0"/>
              <a:t>The steering committee should </a:t>
            </a:r>
            <a:r>
              <a:rPr lang="en-US" dirty="0" smtClean="0"/>
              <a:t>be </a:t>
            </a:r>
            <a:r>
              <a:rPr lang="en-US" dirty="0"/>
              <a:t>engaged in the reporting process to provide input, in particular about how the ANLAS findings can best feed into the education sector planning process</a:t>
            </a:r>
            <a:r>
              <a:rPr lang="en-US" dirty="0" smtClean="0"/>
              <a:t>.</a:t>
            </a:r>
            <a:endParaRPr lang="en-AU" dirty="0"/>
          </a:p>
        </p:txBody>
      </p:sp>
      <p:sp>
        <p:nvSpPr>
          <p:cNvPr id="5" name="TextBox 4"/>
          <p:cNvSpPr txBox="1"/>
          <p:nvPr/>
        </p:nvSpPr>
        <p:spPr>
          <a:xfrm>
            <a:off x="6477380" y="6163056"/>
            <a:ext cx="5336668" cy="369332"/>
          </a:xfrm>
          <a:prstGeom prst="rect">
            <a:avLst/>
          </a:prstGeom>
          <a:noFill/>
        </p:spPr>
        <p:txBody>
          <a:bodyPr wrap="square" rtlCol="0">
            <a:spAutoFit/>
          </a:bodyPr>
          <a:lstStyle/>
          <a:p>
            <a:pPr algn="r"/>
            <a:r>
              <a:rPr lang="en-AU" dirty="0" smtClean="0"/>
              <a:t>ANLAS manual, section 4.5 (ACER 2019)</a:t>
            </a:r>
            <a:endParaRPr lang="en-AU" dirty="0"/>
          </a:p>
        </p:txBody>
      </p:sp>
    </p:spTree>
    <p:extLst>
      <p:ext uri="{BB962C8B-B14F-4D97-AF65-F5344CB8AC3E}">
        <p14:creationId xmlns:p14="http://schemas.microsoft.com/office/powerpoint/2010/main" val="365655338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Validation and review (1)</a:t>
            </a:r>
            <a:endParaRPr lang="en-AU" dirty="0"/>
          </a:p>
        </p:txBody>
      </p:sp>
      <p:sp>
        <p:nvSpPr>
          <p:cNvPr id="3" name="Content Placeholder 2"/>
          <p:cNvSpPr>
            <a:spLocks noGrp="1"/>
          </p:cNvSpPr>
          <p:nvPr>
            <p:ph idx="1"/>
          </p:nvPr>
        </p:nvSpPr>
        <p:spPr>
          <a:xfrm>
            <a:off x="2005263" y="1981200"/>
            <a:ext cx="9348537" cy="4195763"/>
          </a:xfrm>
        </p:spPr>
        <p:txBody>
          <a:bodyPr>
            <a:noAutofit/>
          </a:bodyPr>
          <a:lstStyle/>
          <a:p>
            <a:pPr marL="274638" indent="-274638">
              <a:lnSpc>
                <a:spcPct val="100000"/>
              </a:lnSpc>
              <a:spcAft>
                <a:spcPts val="600"/>
              </a:spcAft>
            </a:pPr>
            <a:r>
              <a:rPr lang="en-US" dirty="0" smtClean="0"/>
              <a:t>Schedule </a:t>
            </a:r>
            <a:r>
              <a:rPr lang="en-US" dirty="0"/>
              <a:t>time and resources for validation and </a:t>
            </a:r>
            <a:r>
              <a:rPr lang="en-US" dirty="0" smtClean="0"/>
              <a:t>review</a:t>
            </a:r>
          </a:p>
          <a:p>
            <a:pPr marL="274638" indent="-274638">
              <a:lnSpc>
                <a:spcPct val="100000"/>
              </a:lnSpc>
              <a:spcAft>
                <a:spcPts val="600"/>
              </a:spcAft>
            </a:pPr>
            <a:r>
              <a:rPr lang="en-US" dirty="0"/>
              <a:t>A two-stage review and validation process is </a:t>
            </a:r>
            <a:r>
              <a:rPr lang="en-US" dirty="0" smtClean="0"/>
              <a:t>recommended:</a:t>
            </a:r>
          </a:p>
          <a:p>
            <a:pPr marL="628650" indent="-361950">
              <a:lnSpc>
                <a:spcPct val="100000"/>
              </a:lnSpc>
              <a:spcAft>
                <a:spcPts val="600"/>
              </a:spcAft>
              <a:buFont typeface="Arial" panose="020B0604020202020204" pitchFamily="34" charset="0"/>
              <a:buChar char="−"/>
            </a:pPr>
            <a:r>
              <a:rPr lang="en-US" dirty="0" smtClean="0"/>
              <a:t>‘Internal’ review by the </a:t>
            </a:r>
            <a:r>
              <a:rPr lang="en-US" dirty="0"/>
              <a:t>national </a:t>
            </a:r>
            <a:r>
              <a:rPr lang="en-US" dirty="0" smtClean="0"/>
              <a:t>team</a:t>
            </a:r>
          </a:p>
          <a:p>
            <a:pPr marL="628650" indent="-361950">
              <a:lnSpc>
                <a:spcPct val="100000"/>
              </a:lnSpc>
              <a:spcBef>
                <a:spcPts val="600"/>
              </a:spcBef>
              <a:spcAft>
                <a:spcPts val="600"/>
              </a:spcAft>
              <a:buFont typeface="Arial" panose="020B0604020202020204" pitchFamily="34" charset="0"/>
              <a:buChar char="−"/>
            </a:pPr>
            <a:r>
              <a:rPr lang="en-US" dirty="0" smtClean="0"/>
              <a:t>‘External’ review by the </a:t>
            </a:r>
            <a:r>
              <a:rPr lang="en-US" dirty="0"/>
              <a:t>s</a:t>
            </a:r>
            <a:r>
              <a:rPr lang="en-US" dirty="0" smtClean="0"/>
              <a:t>teering </a:t>
            </a:r>
            <a:r>
              <a:rPr lang="en-US" dirty="0"/>
              <a:t>committee and/or </a:t>
            </a:r>
            <a:r>
              <a:rPr lang="en-US" dirty="0" smtClean="0"/>
              <a:t>other external key stakeholders</a:t>
            </a:r>
          </a:p>
        </p:txBody>
      </p:sp>
      <p:sp>
        <p:nvSpPr>
          <p:cNvPr id="4" name="TextBox 3"/>
          <p:cNvSpPr txBox="1"/>
          <p:nvPr/>
        </p:nvSpPr>
        <p:spPr>
          <a:xfrm>
            <a:off x="6477380" y="6163056"/>
            <a:ext cx="5336668" cy="369332"/>
          </a:xfrm>
          <a:prstGeom prst="rect">
            <a:avLst/>
          </a:prstGeom>
          <a:noFill/>
        </p:spPr>
        <p:txBody>
          <a:bodyPr wrap="square" rtlCol="0">
            <a:spAutoFit/>
          </a:bodyPr>
          <a:lstStyle/>
          <a:p>
            <a:pPr algn="r"/>
            <a:r>
              <a:rPr lang="en-AU" dirty="0" smtClean="0"/>
              <a:t>ANLAS manual, section 4.5 (ACER 2019)</a:t>
            </a:r>
            <a:endParaRPr lang="en-AU" dirty="0"/>
          </a:p>
        </p:txBody>
      </p:sp>
    </p:spTree>
    <p:extLst>
      <p:ext uri="{BB962C8B-B14F-4D97-AF65-F5344CB8AC3E}">
        <p14:creationId xmlns:p14="http://schemas.microsoft.com/office/powerpoint/2010/main" val="419185758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Validation and review (2)</a:t>
            </a:r>
            <a:endParaRPr lang="en-AU" dirty="0"/>
          </a:p>
        </p:txBody>
      </p:sp>
      <p:sp>
        <p:nvSpPr>
          <p:cNvPr id="3" name="Content Placeholder 2"/>
          <p:cNvSpPr>
            <a:spLocks noGrp="1"/>
          </p:cNvSpPr>
          <p:nvPr>
            <p:ph idx="1"/>
          </p:nvPr>
        </p:nvSpPr>
        <p:spPr>
          <a:xfrm>
            <a:off x="2005263" y="1828800"/>
            <a:ext cx="9622857" cy="4521825"/>
          </a:xfrm>
        </p:spPr>
        <p:txBody>
          <a:bodyPr>
            <a:noAutofit/>
          </a:bodyPr>
          <a:lstStyle/>
          <a:p>
            <a:pPr marL="0" indent="0">
              <a:lnSpc>
                <a:spcPct val="100000"/>
              </a:lnSpc>
              <a:spcAft>
                <a:spcPts val="600"/>
              </a:spcAft>
              <a:buNone/>
            </a:pPr>
            <a:r>
              <a:rPr lang="en-US" dirty="0"/>
              <a:t>Ensure:</a:t>
            </a:r>
          </a:p>
          <a:p>
            <a:pPr marL="533400" lvl="0" indent="-276225">
              <a:spcBef>
                <a:spcPts val="600"/>
              </a:spcBef>
              <a:spcAft>
                <a:spcPts val="600"/>
              </a:spcAft>
            </a:pPr>
            <a:r>
              <a:rPr lang="en-US" dirty="0"/>
              <a:t>The evaluation categories are clearly supported by the aspects for </a:t>
            </a:r>
            <a:r>
              <a:rPr lang="en-US" dirty="0" smtClean="0"/>
              <a:t>improvement and relate </a:t>
            </a:r>
            <a:r>
              <a:rPr lang="en-US" dirty="0"/>
              <a:t>to the quality objective and guiding questions for </a:t>
            </a:r>
            <a:r>
              <a:rPr lang="en-US" dirty="0" smtClean="0"/>
              <a:t>the respective key area.</a:t>
            </a:r>
            <a:endParaRPr lang="en-AU" dirty="0"/>
          </a:p>
          <a:p>
            <a:pPr marL="533400" lvl="0" indent="-276225">
              <a:spcBef>
                <a:spcPts val="600"/>
              </a:spcBef>
              <a:spcAft>
                <a:spcPts val="600"/>
              </a:spcAft>
            </a:pPr>
            <a:r>
              <a:rPr lang="en-US" dirty="0" smtClean="0"/>
              <a:t>The recommendations </a:t>
            </a:r>
            <a:r>
              <a:rPr lang="en-US" dirty="0"/>
              <a:t>clearly relate to the identified </a:t>
            </a:r>
            <a:r>
              <a:rPr lang="en-US" dirty="0" smtClean="0"/>
              <a:t>aspects </a:t>
            </a:r>
            <a:r>
              <a:rPr lang="en-US" dirty="0"/>
              <a:t>for improvement.</a:t>
            </a:r>
            <a:endParaRPr lang="en-AU" dirty="0"/>
          </a:p>
          <a:p>
            <a:pPr marL="533400" lvl="0" indent="-276225">
              <a:spcBef>
                <a:spcPts val="600"/>
              </a:spcBef>
              <a:spcAft>
                <a:spcPts val="600"/>
              </a:spcAft>
            </a:pPr>
            <a:r>
              <a:rPr lang="en-US" dirty="0"/>
              <a:t>The recommendations are concrete, specific and detailed to inform improvement strategies for education sector planning or other policy processes. </a:t>
            </a:r>
            <a:endParaRPr lang="en-AU" dirty="0"/>
          </a:p>
        </p:txBody>
      </p:sp>
      <p:sp>
        <p:nvSpPr>
          <p:cNvPr id="4" name="TextBox 3"/>
          <p:cNvSpPr txBox="1"/>
          <p:nvPr/>
        </p:nvSpPr>
        <p:spPr>
          <a:xfrm>
            <a:off x="6477380" y="6350624"/>
            <a:ext cx="5336668" cy="369332"/>
          </a:xfrm>
          <a:prstGeom prst="rect">
            <a:avLst/>
          </a:prstGeom>
          <a:noFill/>
        </p:spPr>
        <p:txBody>
          <a:bodyPr wrap="square" rtlCol="0">
            <a:spAutoFit/>
          </a:bodyPr>
          <a:lstStyle/>
          <a:p>
            <a:pPr algn="r"/>
            <a:r>
              <a:rPr lang="en-AU" dirty="0" smtClean="0"/>
              <a:t>ANLAS manual, section 4.5 (ACER 2019)</a:t>
            </a:r>
            <a:endParaRPr lang="en-AU" dirty="0"/>
          </a:p>
        </p:txBody>
      </p:sp>
    </p:spTree>
    <p:extLst>
      <p:ext uri="{BB962C8B-B14F-4D97-AF65-F5344CB8AC3E}">
        <p14:creationId xmlns:p14="http://schemas.microsoft.com/office/powerpoint/2010/main" val="204956132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Disseminating ANLAS findings (1)</a:t>
            </a:r>
            <a:endParaRPr lang="en-AU" dirty="0"/>
          </a:p>
        </p:txBody>
      </p:sp>
      <p:sp>
        <p:nvSpPr>
          <p:cNvPr id="3" name="Content Placeholder 2"/>
          <p:cNvSpPr>
            <a:spLocks noGrp="1"/>
          </p:cNvSpPr>
          <p:nvPr>
            <p:ph idx="1"/>
          </p:nvPr>
        </p:nvSpPr>
        <p:spPr/>
        <p:txBody>
          <a:bodyPr>
            <a:normAutofit/>
          </a:bodyPr>
          <a:lstStyle/>
          <a:p>
            <a:pPr marL="274638" indent="-274638">
              <a:lnSpc>
                <a:spcPct val="100000"/>
              </a:lnSpc>
              <a:spcAft>
                <a:spcPts val="1000"/>
              </a:spcAft>
              <a:defRPr/>
            </a:pPr>
            <a:r>
              <a:rPr lang="en-US" dirty="0"/>
              <a:t>To support the dissemination of ANLAS findings a detailed </a:t>
            </a:r>
            <a:r>
              <a:rPr lang="en-US" b="1" dirty="0"/>
              <a:t>dissemination strategy</a:t>
            </a:r>
            <a:r>
              <a:rPr lang="en-US" dirty="0"/>
              <a:t> should be </a:t>
            </a:r>
            <a:r>
              <a:rPr lang="en-US" dirty="0" smtClean="0"/>
              <a:t>developed at </a:t>
            </a:r>
            <a:r>
              <a:rPr lang="en-US" dirty="0"/>
              <a:t>an early stage of the reporting and dissemination phase to enable the ANLAS findings to be shared in an organized and timely </a:t>
            </a:r>
            <a:r>
              <a:rPr lang="en-US" dirty="0" smtClean="0"/>
              <a:t>manner.</a:t>
            </a:r>
          </a:p>
          <a:p>
            <a:pPr marL="274638" indent="-274638">
              <a:lnSpc>
                <a:spcPct val="100000"/>
              </a:lnSpc>
              <a:spcAft>
                <a:spcPts val="1000"/>
              </a:spcAft>
              <a:defRPr/>
            </a:pPr>
            <a:r>
              <a:rPr lang="en-US" dirty="0" smtClean="0"/>
              <a:t>Consider involving the </a:t>
            </a:r>
            <a:r>
              <a:rPr lang="en-US" dirty="0"/>
              <a:t>steering committee, to support broad application and use of the ANLAS </a:t>
            </a:r>
            <a:r>
              <a:rPr lang="en-US" dirty="0" smtClean="0"/>
              <a:t>findings.</a:t>
            </a:r>
          </a:p>
        </p:txBody>
      </p:sp>
      <p:sp>
        <p:nvSpPr>
          <p:cNvPr id="4" name="TextBox 3"/>
          <p:cNvSpPr txBox="1"/>
          <p:nvPr/>
        </p:nvSpPr>
        <p:spPr>
          <a:xfrm>
            <a:off x="6477380" y="6163056"/>
            <a:ext cx="5336668" cy="369332"/>
          </a:xfrm>
          <a:prstGeom prst="rect">
            <a:avLst/>
          </a:prstGeom>
          <a:noFill/>
        </p:spPr>
        <p:txBody>
          <a:bodyPr wrap="square" rtlCol="0">
            <a:spAutoFit/>
          </a:bodyPr>
          <a:lstStyle/>
          <a:p>
            <a:pPr algn="r"/>
            <a:r>
              <a:rPr lang="en-AU" dirty="0" smtClean="0"/>
              <a:t>ANLAS manual, section 4.5 (ACER 2019)</a:t>
            </a:r>
            <a:endParaRPr lang="en-AU" dirty="0"/>
          </a:p>
        </p:txBody>
      </p:sp>
    </p:spTree>
    <p:extLst>
      <p:ext uri="{BB962C8B-B14F-4D97-AF65-F5344CB8AC3E}">
        <p14:creationId xmlns:p14="http://schemas.microsoft.com/office/powerpoint/2010/main" val="2613701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AU" dirty="0" smtClean="0"/>
              <a:t>The ANLAS model</a:t>
            </a:r>
            <a:endParaRPr lang="en-AU" dirty="0"/>
          </a:p>
        </p:txBody>
      </p:sp>
    </p:spTree>
    <p:extLst>
      <p:ext uri="{BB962C8B-B14F-4D97-AF65-F5344CB8AC3E}">
        <p14:creationId xmlns:p14="http://schemas.microsoft.com/office/powerpoint/2010/main" val="8701206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Dissemination strategy (1)</a:t>
            </a:r>
            <a:endParaRPr lang="en-AU" dirty="0"/>
          </a:p>
        </p:txBody>
      </p:sp>
      <p:sp>
        <p:nvSpPr>
          <p:cNvPr id="3" name="Content Placeholder 2"/>
          <p:cNvSpPr>
            <a:spLocks noGrp="1"/>
          </p:cNvSpPr>
          <p:nvPr>
            <p:ph idx="1"/>
          </p:nvPr>
        </p:nvSpPr>
        <p:spPr/>
        <p:txBody>
          <a:bodyPr/>
          <a:lstStyle/>
          <a:p>
            <a:pPr marL="0" indent="0">
              <a:buNone/>
            </a:pPr>
            <a:r>
              <a:rPr lang="en-AU" dirty="0" smtClean="0"/>
              <a:t>Consider:</a:t>
            </a:r>
          </a:p>
          <a:p>
            <a:pPr marL="539750" lvl="0" indent="-352425"/>
            <a:r>
              <a:rPr lang="en-US" dirty="0"/>
              <a:t>The stakeholders/audience to be targeted</a:t>
            </a:r>
            <a:endParaRPr lang="en-AU" dirty="0"/>
          </a:p>
          <a:p>
            <a:pPr marL="539750" lvl="0" indent="-352425"/>
            <a:r>
              <a:rPr lang="en-US" dirty="0"/>
              <a:t>The activities/modalities to disseminate the findings effectively (for example, a meeting or workshop)</a:t>
            </a:r>
            <a:endParaRPr lang="en-AU" dirty="0"/>
          </a:p>
          <a:p>
            <a:pPr marL="539750" lvl="0" indent="-352425"/>
            <a:r>
              <a:rPr lang="en-US" dirty="0"/>
              <a:t>The dissemination products used as part of the activities (for example, the ANLAS report, key findings document or presentation)</a:t>
            </a:r>
            <a:endParaRPr lang="en-AU" dirty="0"/>
          </a:p>
          <a:p>
            <a:pPr marL="539750" lvl="0" indent="-352425"/>
            <a:r>
              <a:rPr lang="en-US" dirty="0"/>
              <a:t>The timeline for each of the dissemination activities. </a:t>
            </a:r>
            <a:endParaRPr lang="en-AU" dirty="0"/>
          </a:p>
          <a:p>
            <a:endParaRPr lang="en-AU" dirty="0"/>
          </a:p>
        </p:txBody>
      </p:sp>
      <p:sp>
        <p:nvSpPr>
          <p:cNvPr id="4" name="TextBox 3"/>
          <p:cNvSpPr txBox="1"/>
          <p:nvPr/>
        </p:nvSpPr>
        <p:spPr>
          <a:xfrm>
            <a:off x="5298831" y="6163056"/>
            <a:ext cx="6515217" cy="369332"/>
          </a:xfrm>
          <a:prstGeom prst="rect">
            <a:avLst/>
          </a:prstGeom>
          <a:noFill/>
        </p:spPr>
        <p:txBody>
          <a:bodyPr wrap="square" rtlCol="0">
            <a:spAutoFit/>
          </a:bodyPr>
          <a:lstStyle/>
          <a:p>
            <a:pPr algn="r"/>
            <a:r>
              <a:rPr lang="en-AU" dirty="0" smtClean="0"/>
              <a:t>ANLAS manual, sections 4.5 and 4.6.1 (ACER 2019)</a:t>
            </a:r>
            <a:endParaRPr lang="en-AU" dirty="0"/>
          </a:p>
        </p:txBody>
      </p:sp>
    </p:spTree>
    <p:extLst>
      <p:ext uri="{BB962C8B-B14F-4D97-AF65-F5344CB8AC3E}">
        <p14:creationId xmlns:p14="http://schemas.microsoft.com/office/powerpoint/2010/main" val="345037800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Dissemination strategy (2)</a:t>
            </a:r>
            <a:endParaRPr lang="en-AU" dirty="0"/>
          </a:p>
        </p:txBody>
      </p:sp>
      <p:sp>
        <p:nvSpPr>
          <p:cNvPr id="3" name="Content Placeholder 2"/>
          <p:cNvSpPr>
            <a:spLocks noGrp="1"/>
          </p:cNvSpPr>
          <p:nvPr>
            <p:ph idx="1"/>
          </p:nvPr>
        </p:nvSpPr>
        <p:spPr>
          <a:xfrm>
            <a:off x="2005263" y="1992923"/>
            <a:ext cx="9348537" cy="4548554"/>
          </a:xfrm>
        </p:spPr>
        <p:txBody>
          <a:bodyPr>
            <a:normAutofit fontScale="92500"/>
          </a:bodyPr>
          <a:lstStyle/>
          <a:p>
            <a:pPr marL="274638" indent="-274638">
              <a:lnSpc>
                <a:spcPct val="110000"/>
              </a:lnSpc>
            </a:pPr>
            <a:r>
              <a:rPr lang="en-US" dirty="0" smtClean="0"/>
              <a:t>Target stakeholders </a:t>
            </a:r>
            <a:r>
              <a:rPr lang="en-US" dirty="0"/>
              <a:t>in the education sector analysis and planning process, such as planning department or other </a:t>
            </a:r>
            <a:r>
              <a:rPr lang="en-US" dirty="0" smtClean="0"/>
              <a:t>departments </a:t>
            </a:r>
            <a:r>
              <a:rPr lang="en-US" dirty="0"/>
              <a:t>of the </a:t>
            </a:r>
            <a:r>
              <a:rPr lang="en-US" dirty="0" smtClean="0"/>
              <a:t>Ministries, </a:t>
            </a:r>
            <a:r>
              <a:rPr lang="en-US" dirty="0"/>
              <a:t>the GPE Focal Point, the Coordinating Agency, and the Local Education Group</a:t>
            </a:r>
            <a:r>
              <a:rPr lang="en-US" dirty="0" smtClean="0"/>
              <a:t>, and civil society</a:t>
            </a:r>
            <a:r>
              <a:rPr lang="en-GB" dirty="0" smtClean="0"/>
              <a:t>.</a:t>
            </a:r>
          </a:p>
          <a:p>
            <a:pPr marL="274638" indent="-274638">
              <a:lnSpc>
                <a:spcPct val="110000"/>
              </a:lnSpc>
            </a:pPr>
            <a:r>
              <a:rPr lang="en-GB" dirty="0" smtClean="0"/>
              <a:t>Plan </a:t>
            </a:r>
            <a:r>
              <a:rPr lang="en-US" dirty="0"/>
              <a:t>specific </a:t>
            </a:r>
            <a:r>
              <a:rPr lang="en-US" dirty="0" smtClean="0"/>
              <a:t>dissemination activities that </a:t>
            </a:r>
            <a:r>
              <a:rPr lang="en-US" dirty="0"/>
              <a:t>are relevant to </a:t>
            </a:r>
            <a:r>
              <a:rPr lang="en-US" dirty="0" smtClean="0"/>
              <a:t>the stakeholders/audience and application </a:t>
            </a:r>
            <a:r>
              <a:rPr lang="en-US" dirty="0"/>
              <a:t>of the </a:t>
            </a:r>
            <a:r>
              <a:rPr lang="en-US" dirty="0" smtClean="0"/>
              <a:t>findings.</a:t>
            </a:r>
          </a:p>
          <a:p>
            <a:pPr marL="274638" indent="-274638">
              <a:lnSpc>
                <a:spcPct val="110000"/>
              </a:lnSpc>
            </a:pPr>
            <a:r>
              <a:rPr lang="en-US" dirty="0" smtClean="0"/>
              <a:t>Consider </a:t>
            </a:r>
            <a:r>
              <a:rPr lang="en-US" dirty="0"/>
              <a:t>different education sector planning activities </a:t>
            </a:r>
            <a:r>
              <a:rPr lang="en-US" dirty="0" smtClean="0"/>
              <a:t>and </a:t>
            </a:r>
            <a:r>
              <a:rPr lang="en-US" dirty="0"/>
              <a:t>the timing of these </a:t>
            </a:r>
            <a:r>
              <a:rPr lang="en-US" dirty="0" smtClean="0"/>
              <a:t>activities.</a:t>
            </a:r>
            <a:endParaRPr lang="en-AU" dirty="0"/>
          </a:p>
        </p:txBody>
      </p:sp>
      <p:sp>
        <p:nvSpPr>
          <p:cNvPr id="4" name="TextBox 3"/>
          <p:cNvSpPr txBox="1"/>
          <p:nvPr/>
        </p:nvSpPr>
        <p:spPr>
          <a:xfrm>
            <a:off x="6477380" y="6163056"/>
            <a:ext cx="5336668" cy="369332"/>
          </a:xfrm>
          <a:prstGeom prst="rect">
            <a:avLst/>
          </a:prstGeom>
          <a:noFill/>
        </p:spPr>
        <p:txBody>
          <a:bodyPr wrap="square" rtlCol="0">
            <a:spAutoFit/>
          </a:bodyPr>
          <a:lstStyle/>
          <a:p>
            <a:pPr algn="r"/>
            <a:r>
              <a:rPr lang="en-AU" dirty="0" smtClean="0"/>
              <a:t>ANLAS manual, section 4.5 (ACER 2019)</a:t>
            </a:r>
            <a:endParaRPr lang="en-AU" dirty="0"/>
          </a:p>
        </p:txBody>
      </p:sp>
    </p:spTree>
    <p:extLst>
      <p:ext uri="{BB962C8B-B14F-4D97-AF65-F5344CB8AC3E}">
        <p14:creationId xmlns:p14="http://schemas.microsoft.com/office/powerpoint/2010/main" val="345780279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784194"/>
                </a:solidFill>
              </a:rPr>
              <a:t>Activity: Reporting and dissemination tools</a:t>
            </a:r>
            <a:endParaRPr lang="en-AU" dirty="0">
              <a:solidFill>
                <a:srgbClr val="784194"/>
              </a:solidFill>
            </a:endParaRPr>
          </a:p>
        </p:txBody>
      </p:sp>
      <p:sp>
        <p:nvSpPr>
          <p:cNvPr id="3" name="Content Placeholder 2"/>
          <p:cNvSpPr>
            <a:spLocks noGrp="1"/>
          </p:cNvSpPr>
          <p:nvPr>
            <p:ph sz="half" idx="1"/>
          </p:nvPr>
        </p:nvSpPr>
        <p:spPr/>
        <p:txBody>
          <a:bodyPr>
            <a:normAutofit fontScale="92500" lnSpcReduction="10000"/>
          </a:bodyPr>
          <a:lstStyle/>
          <a:p>
            <a:pPr>
              <a:lnSpc>
                <a:spcPct val="100000"/>
              </a:lnSpc>
              <a:spcBef>
                <a:spcPts val="600"/>
              </a:spcBef>
              <a:spcAft>
                <a:spcPts val="600"/>
              </a:spcAft>
            </a:pPr>
            <a:r>
              <a:rPr lang="en-US" sz="2400" dirty="0" smtClean="0"/>
              <a:t>Form four groups. Each group should spend 15 minutes to read through the tools as allocated. </a:t>
            </a:r>
          </a:p>
          <a:p>
            <a:pPr>
              <a:lnSpc>
                <a:spcPct val="100000"/>
              </a:lnSpc>
              <a:spcBef>
                <a:spcPts val="600"/>
              </a:spcBef>
              <a:spcAft>
                <a:spcPts val="600"/>
              </a:spcAft>
            </a:pPr>
            <a:r>
              <a:rPr lang="en-US" sz="2400" dirty="0" smtClean="0"/>
              <a:t>Present the tools to the plenary. Indicate </a:t>
            </a:r>
            <a:r>
              <a:rPr lang="en-AU" sz="2400" dirty="0"/>
              <a:t>the purpose of each tool and how it is completed (see section </a:t>
            </a:r>
            <a:r>
              <a:rPr lang="en-AU" sz="2400" dirty="0" smtClean="0"/>
              <a:t>4.6 </a:t>
            </a:r>
            <a:r>
              <a:rPr lang="en-AU" sz="2400" dirty="0"/>
              <a:t>of the ANLAS manual</a:t>
            </a:r>
            <a:r>
              <a:rPr lang="en-AU" sz="2400" dirty="0" smtClean="0"/>
              <a:t>).</a:t>
            </a:r>
          </a:p>
          <a:p>
            <a:pPr>
              <a:lnSpc>
                <a:spcPct val="100000"/>
              </a:lnSpc>
              <a:spcBef>
                <a:spcPts val="600"/>
              </a:spcBef>
              <a:spcAft>
                <a:spcPts val="600"/>
              </a:spcAft>
            </a:pPr>
            <a:r>
              <a:rPr lang="en-US" sz="2400" dirty="0" smtClean="0"/>
              <a:t>Discuss any adaptations that may be required for local </a:t>
            </a:r>
            <a:r>
              <a:rPr lang="en-US" sz="2400" dirty="0"/>
              <a:t>reporting and dissemination needs</a:t>
            </a:r>
            <a:r>
              <a:rPr lang="en-US" sz="2400" dirty="0" smtClean="0"/>
              <a:t>.</a:t>
            </a:r>
            <a:endParaRPr lang="en-US" sz="2400" dirty="0"/>
          </a:p>
          <a:p>
            <a:pPr>
              <a:lnSpc>
                <a:spcPct val="100000"/>
              </a:lnSpc>
              <a:spcBef>
                <a:spcPts val="600"/>
              </a:spcBef>
              <a:spcAft>
                <a:spcPts val="600"/>
              </a:spcAft>
            </a:pPr>
            <a:r>
              <a:rPr lang="en-US" sz="2400" dirty="0" smtClean="0"/>
              <a:t>Discuss any questions that may arise about the tools.</a:t>
            </a:r>
            <a:endParaRPr lang="en-US" sz="2400" dirty="0"/>
          </a:p>
        </p:txBody>
      </p:sp>
      <p:sp>
        <p:nvSpPr>
          <p:cNvPr id="4" name="Text Placeholder 3"/>
          <p:cNvSpPr>
            <a:spLocks noGrp="1"/>
          </p:cNvSpPr>
          <p:nvPr>
            <p:ph sz="half" idx="2"/>
          </p:nvPr>
        </p:nvSpPr>
        <p:spPr/>
        <p:txBody>
          <a:bodyPr>
            <a:noAutofit/>
          </a:bodyPr>
          <a:lstStyle/>
          <a:p>
            <a:pPr marL="0" lvl="0" indent="0">
              <a:lnSpc>
                <a:spcPct val="100000"/>
              </a:lnSpc>
              <a:spcBef>
                <a:spcPts val="600"/>
              </a:spcBef>
              <a:buNone/>
            </a:pPr>
            <a:r>
              <a:rPr lang="en-US" sz="2400" b="1" dirty="0" smtClean="0"/>
              <a:t>Group 1:</a:t>
            </a:r>
          </a:p>
          <a:p>
            <a:pPr marL="342900" indent="-342900">
              <a:lnSpc>
                <a:spcPct val="100000"/>
              </a:lnSpc>
              <a:spcBef>
                <a:spcPts val="600"/>
              </a:spcBef>
              <a:spcAft>
                <a:spcPts val="600"/>
              </a:spcAft>
            </a:pPr>
            <a:r>
              <a:rPr lang="en-US" sz="2400" dirty="0"/>
              <a:t>Dissemination strategy template</a:t>
            </a:r>
          </a:p>
          <a:p>
            <a:pPr marL="0" lvl="0" indent="0">
              <a:lnSpc>
                <a:spcPct val="100000"/>
              </a:lnSpc>
              <a:spcBef>
                <a:spcPts val="1200"/>
              </a:spcBef>
              <a:spcAft>
                <a:spcPts val="600"/>
              </a:spcAft>
              <a:buNone/>
            </a:pPr>
            <a:r>
              <a:rPr lang="en-US" sz="2400" b="1" dirty="0" smtClean="0"/>
              <a:t>Group 2:</a:t>
            </a:r>
          </a:p>
          <a:p>
            <a:pPr marL="342900" lvl="0" indent="-342900">
              <a:lnSpc>
                <a:spcPct val="100000"/>
              </a:lnSpc>
              <a:spcBef>
                <a:spcPts val="600"/>
              </a:spcBef>
              <a:spcAft>
                <a:spcPts val="600"/>
              </a:spcAft>
            </a:pPr>
            <a:r>
              <a:rPr lang="en-US" sz="2400" dirty="0"/>
              <a:t>Report template</a:t>
            </a:r>
          </a:p>
          <a:p>
            <a:pPr marL="0" lvl="0" indent="0">
              <a:lnSpc>
                <a:spcPct val="100000"/>
              </a:lnSpc>
              <a:spcBef>
                <a:spcPts val="1200"/>
              </a:spcBef>
              <a:spcAft>
                <a:spcPts val="600"/>
              </a:spcAft>
              <a:buNone/>
            </a:pPr>
            <a:r>
              <a:rPr lang="en-US" sz="2400" b="1" dirty="0" smtClean="0"/>
              <a:t>Group 3:</a:t>
            </a:r>
          </a:p>
          <a:p>
            <a:pPr lvl="0">
              <a:lnSpc>
                <a:spcPct val="100000"/>
              </a:lnSpc>
              <a:spcBef>
                <a:spcPts val="600"/>
              </a:spcBef>
              <a:spcAft>
                <a:spcPts val="600"/>
              </a:spcAft>
            </a:pPr>
            <a:r>
              <a:rPr lang="en-US" sz="2400" dirty="0" smtClean="0"/>
              <a:t>Key </a:t>
            </a:r>
            <a:r>
              <a:rPr lang="en-US" sz="2400" dirty="0"/>
              <a:t>findings </a:t>
            </a:r>
            <a:r>
              <a:rPr lang="en-US" sz="2400" dirty="0" smtClean="0"/>
              <a:t>template</a:t>
            </a:r>
          </a:p>
          <a:p>
            <a:pPr marL="0" indent="0">
              <a:lnSpc>
                <a:spcPct val="100000"/>
              </a:lnSpc>
              <a:spcBef>
                <a:spcPts val="1200"/>
              </a:spcBef>
              <a:spcAft>
                <a:spcPts val="600"/>
              </a:spcAft>
              <a:buNone/>
            </a:pPr>
            <a:r>
              <a:rPr lang="en-US" sz="2400" b="1" dirty="0"/>
              <a:t>Group 4:</a:t>
            </a:r>
            <a:endParaRPr lang="en-AU" sz="2400" b="1" dirty="0"/>
          </a:p>
          <a:p>
            <a:pPr lvl="0">
              <a:lnSpc>
                <a:spcPct val="100000"/>
              </a:lnSpc>
              <a:spcBef>
                <a:spcPts val="600"/>
              </a:spcBef>
              <a:spcAft>
                <a:spcPts val="600"/>
              </a:spcAft>
            </a:pPr>
            <a:r>
              <a:rPr lang="en-US" sz="2400" dirty="0"/>
              <a:t>Key findings presentation </a:t>
            </a:r>
            <a:r>
              <a:rPr lang="en-US" sz="2400" dirty="0" smtClean="0"/>
              <a:t>template</a:t>
            </a:r>
            <a:endParaRPr lang="en-AU" sz="2400" dirty="0"/>
          </a:p>
        </p:txBody>
      </p:sp>
      <p:sp>
        <p:nvSpPr>
          <p:cNvPr id="5" name="TextBox 4"/>
          <p:cNvSpPr txBox="1"/>
          <p:nvPr/>
        </p:nvSpPr>
        <p:spPr>
          <a:xfrm>
            <a:off x="6400800" y="6345405"/>
            <a:ext cx="5336668" cy="369332"/>
          </a:xfrm>
          <a:prstGeom prst="rect">
            <a:avLst/>
          </a:prstGeom>
          <a:noFill/>
        </p:spPr>
        <p:txBody>
          <a:bodyPr wrap="square" rtlCol="0">
            <a:spAutoFit/>
          </a:bodyPr>
          <a:lstStyle/>
          <a:p>
            <a:pPr algn="r"/>
            <a:r>
              <a:rPr lang="en-AU" dirty="0" smtClean="0"/>
              <a:t>ANLAS manual, section 4.6 (ACER 2019)</a:t>
            </a:r>
            <a:endParaRPr lang="en-AU" dirty="0"/>
          </a:p>
        </p:txBody>
      </p:sp>
    </p:spTree>
    <p:extLst>
      <p:ext uri="{BB962C8B-B14F-4D97-AF65-F5344CB8AC3E}">
        <p14:creationId xmlns:p14="http://schemas.microsoft.com/office/powerpoint/2010/main" val="184748482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smtClean="0"/>
              <a:t>Time for a break!</a:t>
            </a:r>
            <a:endParaRPr lang="en-AU" dirty="0"/>
          </a:p>
        </p:txBody>
      </p:sp>
    </p:spTree>
    <p:extLst>
      <p:ext uri="{BB962C8B-B14F-4D97-AF65-F5344CB8AC3E}">
        <p14:creationId xmlns:p14="http://schemas.microsoft.com/office/powerpoint/2010/main" val="405035974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Planning activities (2)</a:t>
            </a:r>
            <a:endParaRPr lang="en-AU" dirty="0"/>
          </a:p>
        </p:txBody>
      </p:sp>
      <p:sp>
        <p:nvSpPr>
          <p:cNvPr id="6" name="Text Placeholder 5"/>
          <p:cNvSpPr>
            <a:spLocks noGrp="1"/>
          </p:cNvSpPr>
          <p:nvPr>
            <p:ph type="body" idx="1"/>
          </p:nvPr>
        </p:nvSpPr>
        <p:spPr>
          <a:xfrm>
            <a:off x="4378870" y="4266326"/>
            <a:ext cx="6730916" cy="2109760"/>
          </a:xfrm>
        </p:spPr>
        <p:txBody>
          <a:bodyPr>
            <a:normAutofit/>
          </a:bodyPr>
          <a:lstStyle/>
          <a:p>
            <a:r>
              <a:rPr lang="en-AU" dirty="0"/>
              <a:t>PA 2: Stakeholder and document mapping</a:t>
            </a:r>
          </a:p>
          <a:p>
            <a:r>
              <a:rPr lang="en-AU" dirty="0" smtClean="0"/>
              <a:t>PA 3: </a:t>
            </a:r>
            <a:r>
              <a:rPr lang="en-US" dirty="0" smtClean="0"/>
              <a:t>Completing </a:t>
            </a:r>
            <a:r>
              <a:rPr lang="en-US" dirty="0"/>
              <a:t>the implementation plan</a:t>
            </a:r>
            <a:endParaRPr lang="en-AU" dirty="0"/>
          </a:p>
          <a:p>
            <a:r>
              <a:rPr lang="en-AU" dirty="0" smtClean="0"/>
              <a:t>PA 4: </a:t>
            </a:r>
            <a:r>
              <a:rPr lang="en-US" dirty="0" smtClean="0"/>
              <a:t>Identifying </a:t>
            </a:r>
            <a:r>
              <a:rPr lang="en-US" dirty="0"/>
              <a:t>risks and mitigation strategies</a:t>
            </a:r>
            <a:endParaRPr lang="en-AU" dirty="0"/>
          </a:p>
          <a:p>
            <a:r>
              <a:rPr lang="en-AU" dirty="0" smtClean="0"/>
              <a:t>PA 5: </a:t>
            </a:r>
            <a:r>
              <a:rPr lang="en-US" dirty="0" smtClean="0"/>
              <a:t>Developing </a:t>
            </a:r>
            <a:r>
              <a:rPr lang="en-US" dirty="0"/>
              <a:t>a detailed budget</a:t>
            </a:r>
            <a:endParaRPr lang="en-AU" dirty="0"/>
          </a:p>
          <a:p>
            <a:endParaRPr lang="en-AU" dirty="0"/>
          </a:p>
        </p:txBody>
      </p:sp>
    </p:spTree>
    <p:extLst>
      <p:ext uri="{BB962C8B-B14F-4D97-AF65-F5344CB8AC3E}">
        <p14:creationId xmlns:p14="http://schemas.microsoft.com/office/powerpoint/2010/main" val="63462408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solidFill>
                  <a:srgbClr val="784194"/>
                </a:solidFill>
              </a:rPr>
              <a:t>PA 2: </a:t>
            </a:r>
            <a:r>
              <a:rPr lang="en-US" dirty="0">
                <a:solidFill>
                  <a:srgbClr val="784194"/>
                </a:solidFill>
              </a:rPr>
              <a:t>Stakeholder </a:t>
            </a:r>
            <a:r>
              <a:rPr lang="en-US" dirty="0" smtClean="0">
                <a:solidFill>
                  <a:srgbClr val="784194"/>
                </a:solidFill>
              </a:rPr>
              <a:t>and document mapping (1)</a:t>
            </a:r>
            <a:r>
              <a:rPr lang="en-AU" dirty="0" smtClean="0">
                <a:solidFill>
                  <a:srgbClr val="784194"/>
                </a:solidFill>
              </a:rPr>
              <a:t> </a:t>
            </a:r>
            <a:endParaRPr lang="en-AU" dirty="0">
              <a:solidFill>
                <a:srgbClr val="784194"/>
              </a:solidFill>
            </a:endParaRPr>
          </a:p>
        </p:txBody>
      </p:sp>
      <p:sp>
        <p:nvSpPr>
          <p:cNvPr id="3" name="Content Placeholder 2"/>
          <p:cNvSpPr>
            <a:spLocks noGrp="1"/>
          </p:cNvSpPr>
          <p:nvPr>
            <p:ph sz="half" idx="1"/>
          </p:nvPr>
        </p:nvSpPr>
        <p:spPr/>
        <p:txBody>
          <a:bodyPr>
            <a:normAutofit/>
          </a:bodyPr>
          <a:lstStyle/>
          <a:p>
            <a:pPr>
              <a:lnSpc>
                <a:spcPct val="110000"/>
              </a:lnSpc>
            </a:pPr>
            <a:r>
              <a:rPr lang="en-US" sz="2600" dirty="0" smtClean="0"/>
              <a:t>Form </a:t>
            </a:r>
            <a:r>
              <a:rPr lang="en-US" sz="2600" dirty="0"/>
              <a:t>4</a:t>
            </a:r>
            <a:r>
              <a:rPr lang="en-US" sz="2600" dirty="0" smtClean="0"/>
              <a:t> groups</a:t>
            </a:r>
          </a:p>
          <a:p>
            <a:pPr>
              <a:lnSpc>
                <a:spcPct val="110000"/>
              </a:lnSpc>
            </a:pPr>
            <a:r>
              <a:rPr lang="en-US" sz="2600" dirty="0" smtClean="0"/>
              <a:t>Use the stakeholder and document mapping tables</a:t>
            </a:r>
          </a:p>
          <a:p>
            <a:pPr>
              <a:lnSpc>
                <a:spcPct val="110000"/>
              </a:lnSpc>
            </a:pPr>
            <a:r>
              <a:rPr lang="en-US" sz="2600" dirty="0" smtClean="0"/>
              <a:t>Review the guidelines provided in sections 4.1.3b and 4.2.4 in the ANLAS manual</a:t>
            </a:r>
          </a:p>
        </p:txBody>
      </p:sp>
      <p:sp>
        <p:nvSpPr>
          <p:cNvPr id="4" name="Content Placeholder 3"/>
          <p:cNvSpPr>
            <a:spLocks noGrp="1"/>
          </p:cNvSpPr>
          <p:nvPr>
            <p:ph sz="half" idx="2"/>
          </p:nvPr>
        </p:nvSpPr>
        <p:spPr>
          <a:xfrm>
            <a:off x="6400800" y="1994067"/>
            <a:ext cx="5558249" cy="4351338"/>
          </a:xfrm>
        </p:spPr>
        <p:txBody>
          <a:bodyPr>
            <a:normAutofit/>
          </a:bodyPr>
          <a:lstStyle/>
          <a:p>
            <a:pPr marL="0" indent="0">
              <a:buNone/>
            </a:pPr>
            <a:r>
              <a:rPr lang="en-AU" sz="2600" b="1" dirty="0" smtClean="0"/>
              <a:t>Groups 1 &amp; 2:</a:t>
            </a:r>
          </a:p>
          <a:p>
            <a:r>
              <a:rPr lang="en-US" sz="2600" dirty="0" smtClean="0"/>
              <a:t>System </a:t>
            </a:r>
            <a:r>
              <a:rPr lang="en-US" sz="2600" dirty="0"/>
              <a:t>level </a:t>
            </a:r>
            <a:r>
              <a:rPr lang="en-US" sz="2600" dirty="0" smtClean="0"/>
              <a:t>stakeholders and documents for dimensions 1 and 3 </a:t>
            </a:r>
            <a:endParaRPr lang="en-AU" sz="2600" dirty="0" smtClean="0"/>
          </a:p>
          <a:p>
            <a:pPr marL="0" indent="0">
              <a:buNone/>
            </a:pPr>
            <a:r>
              <a:rPr lang="en-AU" sz="2600" b="1" dirty="0" smtClean="0"/>
              <a:t>Group 3:</a:t>
            </a:r>
          </a:p>
          <a:p>
            <a:r>
              <a:rPr lang="en-AU" sz="2600" dirty="0" smtClean="0"/>
              <a:t>Program level stakeholders and documents for dimension 2A</a:t>
            </a:r>
          </a:p>
          <a:p>
            <a:pPr marL="0" indent="0">
              <a:buNone/>
            </a:pPr>
            <a:r>
              <a:rPr lang="en-AU" sz="2600" b="1" dirty="0" smtClean="0"/>
              <a:t>Group 4:</a:t>
            </a:r>
          </a:p>
          <a:p>
            <a:r>
              <a:rPr lang="en-AU" sz="2600" dirty="0" smtClean="0"/>
              <a:t>Program level stakeholders </a:t>
            </a:r>
            <a:r>
              <a:rPr lang="en-AU" sz="2600" dirty="0"/>
              <a:t>and documents for </a:t>
            </a:r>
            <a:r>
              <a:rPr lang="en-AU" sz="2600" dirty="0" smtClean="0"/>
              <a:t>dimension 2B</a:t>
            </a:r>
            <a:endParaRPr lang="en-AU" sz="2600" dirty="0"/>
          </a:p>
        </p:txBody>
      </p:sp>
      <p:sp>
        <p:nvSpPr>
          <p:cNvPr id="5" name="TextBox 4"/>
          <p:cNvSpPr txBox="1"/>
          <p:nvPr/>
        </p:nvSpPr>
        <p:spPr>
          <a:xfrm>
            <a:off x="4229100" y="6297973"/>
            <a:ext cx="7729949" cy="369332"/>
          </a:xfrm>
          <a:prstGeom prst="rect">
            <a:avLst/>
          </a:prstGeom>
          <a:noFill/>
        </p:spPr>
        <p:txBody>
          <a:bodyPr wrap="square" rtlCol="0">
            <a:spAutoFit/>
          </a:bodyPr>
          <a:lstStyle/>
          <a:p>
            <a:pPr algn="r"/>
            <a:r>
              <a:rPr lang="en-AU" dirty="0" smtClean="0"/>
              <a:t>ANLAS manual, sections 4.1.3b and 4.2.4  (ACER 2019)</a:t>
            </a:r>
            <a:endParaRPr lang="en-AU" dirty="0"/>
          </a:p>
        </p:txBody>
      </p:sp>
    </p:spTree>
    <p:extLst>
      <p:ext uri="{BB962C8B-B14F-4D97-AF65-F5344CB8AC3E}">
        <p14:creationId xmlns:p14="http://schemas.microsoft.com/office/powerpoint/2010/main" val="287051822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63" y="365124"/>
            <a:ext cx="9767637" cy="1325563"/>
          </a:xfrm>
        </p:spPr>
        <p:txBody>
          <a:bodyPr>
            <a:normAutofit/>
          </a:bodyPr>
          <a:lstStyle/>
          <a:p>
            <a:r>
              <a:rPr lang="en-AU" dirty="0" smtClean="0">
                <a:solidFill>
                  <a:srgbClr val="784194"/>
                </a:solidFill>
              </a:rPr>
              <a:t>PA 2: </a:t>
            </a:r>
            <a:r>
              <a:rPr lang="en-US" dirty="0">
                <a:solidFill>
                  <a:srgbClr val="784194"/>
                </a:solidFill>
              </a:rPr>
              <a:t>Stakeholder </a:t>
            </a:r>
            <a:r>
              <a:rPr lang="en-US" dirty="0" smtClean="0">
                <a:solidFill>
                  <a:srgbClr val="784194"/>
                </a:solidFill>
              </a:rPr>
              <a:t>and document mapping (2)</a:t>
            </a:r>
            <a:r>
              <a:rPr lang="en-AU" dirty="0" smtClean="0">
                <a:solidFill>
                  <a:srgbClr val="784194"/>
                </a:solidFill>
              </a:rPr>
              <a:t> </a:t>
            </a:r>
            <a:endParaRPr lang="en-AU" dirty="0">
              <a:solidFill>
                <a:srgbClr val="784194"/>
              </a:solidFill>
            </a:endParaRPr>
          </a:p>
        </p:txBody>
      </p:sp>
      <p:sp>
        <p:nvSpPr>
          <p:cNvPr id="3" name="Content Placeholder 2"/>
          <p:cNvSpPr>
            <a:spLocks noGrp="1"/>
          </p:cNvSpPr>
          <p:nvPr>
            <p:ph idx="1"/>
          </p:nvPr>
        </p:nvSpPr>
        <p:spPr>
          <a:xfrm>
            <a:off x="2005263" y="1866900"/>
            <a:ext cx="9531417" cy="4800405"/>
          </a:xfrm>
        </p:spPr>
        <p:txBody>
          <a:bodyPr>
            <a:noAutofit/>
          </a:bodyPr>
          <a:lstStyle/>
          <a:p>
            <a:pPr>
              <a:lnSpc>
                <a:spcPct val="100000"/>
              </a:lnSpc>
              <a:spcBef>
                <a:spcPts val="600"/>
              </a:spcBef>
              <a:spcAft>
                <a:spcPts val="1200"/>
              </a:spcAft>
            </a:pPr>
            <a:r>
              <a:rPr lang="en-US" sz="2400" dirty="0"/>
              <a:t>Review</a:t>
            </a:r>
            <a:r>
              <a:rPr lang="en-GB" sz="2400" dirty="0"/>
              <a:t> </a:t>
            </a:r>
            <a:r>
              <a:rPr lang="en-GB" sz="2400" dirty="0" smtClean="0"/>
              <a:t>the </a:t>
            </a:r>
            <a:r>
              <a:rPr lang="en-GB" sz="2400" dirty="0"/>
              <a:t>guiding questions in the analytical tables for each </a:t>
            </a:r>
            <a:r>
              <a:rPr lang="en-GB" sz="2400" dirty="0" smtClean="0"/>
              <a:t>dimension.</a:t>
            </a:r>
            <a:endParaRPr lang="en-GB" sz="2400" dirty="0"/>
          </a:p>
          <a:p>
            <a:pPr>
              <a:lnSpc>
                <a:spcPct val="100000"/>
              </a:lnSpc>
              <a:spcBef>
                <a:spcPts val="600"/>
              </a:spcBef>
              <a:spcAft>
                <a:spcPts val="1200"/>
              </a:spcAft>
            </a:pPr>
            <a:r>
              <a:rPr lang="en-US" sz="2400" dirty="0" smtClean="0"/>
              <a:t>Consider </a:t>
            </a:r>
            <a:r>
              <a:rPr lang="en-US" sz="2400" dirty="0"/>
              <a:t>the assessment programs to be included in the </a:t>
            </a:r>
            <a:r>
              <a:rPr lang="en-US" sz="2400" dirty="0" smtClean="0"/>
              <a:t>analysis.</a:t>
            </a:r>
          </a:p>
          <a:p>
            <a:pPr>
              <a:lnSpc>
                <a:spcPct val="100000"/>
              </a:lnSpc>
              <a:spcBef>
                <a:spcPts val="600"/>
              </a:spcBef>
              <a:spcAft>
                <a:spcPts val="600"/>
              </a:spcAft>
            </a:pPr>
            <a:r>
              <a:rPr lang="en-US" sz="2400" dirty="0" smtClean="0"/>
              <a:t>For </a:t>
            </a:r>
            <a:r>
              <a:rPr lang="en-US" sz="2400" dirty="0"/>
              <a:t>dimension 2B Quality of classroom assessment, </a:t>
            </a:r>
            <a:r>
              <a:rPr lang="en-US" sz="2400" dirty="0" smtClean="0"/>
              <a:t>consider:</a:t>
            </a:r>
          </a:p>
          <a:p>
            <a:pPr marL="630238" indent="-358775">
              <a:lnSpc>
                <a:spcPct val="100000"/>
              </a:lnSpc>
              <a:spcBef>
                <a:spcPts val="600"/>
              </a:spcBef>
              <a:spcAft>
                <a:spcPts val="600"/>
              </a:spcAft>
              <a:buFont typeface="Arial" panose="020B0604020202020204" pitchFamily="34" charset="0"/>
              <a:buChar char="−"/>
            </a:pPr>
            <a:r>
              <a:rPr lang="en-US" sz="2400" dirty="0" smtClean="0"/>
              <a:t>the </a:t>
            </a:r>
            <a:r>
              <a:rPr lang="en-US" sz="2400" dirty="0"/>
              <a:t>relevant levels of school education that need to be </a:t>
            </a:r>
            <a:r>
              <a:rPr lang="en-US" sz="2400" dirty="0" smtClean="0"/>
              <a:t>analyzed</a:t>
            </a:r>
          </a:p>
          <a:p>
            <a:pPr marL="630238" indent="-358775">
              <a:lnSpc>
                <a:spcPct val="100000"/>
              </a:lnSpc>
              <a:spcBef>
                <a:spcPts val="600"/>
              </a:spcBef>
              <a:spcAft>
                <a:spcPts val="600"/>
              </a:spcAft>
              <a:buFont typeface="Arial" panose="020B0604020202020204" pitchFamily="34" charset="0"/>
              <a:buChar char="−"/>
            </a:pPr>
            <a:r>
              <a:rPr lang="en-US" sz="2400" dirty="0" smtClean="0"/>
              <a:t>different </a:t>
            </a:r>
            <a:r>
              <a:rPr lang="en-US" sz="2400" dirty="0"/>
              <a:t>types of primary and secondary </a:t>
            </a:r>
            <a:r>
              <a:rPr lang="en-US" sz="2400" dirty="0" smtClean="0"/>
              <a:t>schools, </a:t>
            </a:r>
            <a:r>
              <a:rPr lang="en-US" sz="2400" dirty="0"/>
              <a:t>for example, government schools, public schools, private schools or independent </a:t>
            </a:r>
            <a:r>
              <a:rPr lang="en-US" sz="2400" dirty="0" smtClean="0"/>
              <a:t>schools.</a:t>
            </a:r>
            <a:endParaRPr lang="en-AU" sz="2400" b="1" dirty="0"/>
          </a:p>
        </p:txBody>
      </p:sp>
      <p:sp>
        <p:nvSpPr>
          <p:cNvPr id="5" name="TextBox 4"/>
          <p:cNvSpPr txBox="1"/>
          <p:nvPr/>
        </p:nvSpPr>
        <p:spPr>
          <a:xfrm>
            <a:off x="4229100" y="6297973"/>
            <a:ext cx="7729949" cy="369332"/>
          </a:xfrm>
          <a:prstGeom prst="rect">
            <a:avLst/>
          </a:prstGeom>
          <a:noFill/>
        </p:spPr>
        <p:txBody>
          <a:bodyPr wrap="square" rtlCol="0">
            <a:spAutoFit/>
          </a:bodyPr>
          <a:lstStyle/>
          <a:p>
            <a:pPr algn="r"/>
            <a:r>
              <a:rPr lang="en-AU" dirty="0" smtClean="0"/>
              <a:t>ANLAS manual, sections 4.1.3b and 4.2.4  (ACER 2019)</a:t>
            </a:r>
            <a:endParaRPr lang="en-AU" dirty="0"/>
          </a:p>
        </p:txBody>
      </p:sp>
    </p:spTree>
    <p:extLst>
      <p:ext uri="{BB962C8B-B14F-4D97-AF65-F5344CB8AC3E}">
        <p14:creationId xmlns:p14="http://schemas.microsoft.com/office/powerpoint/2010/main" val="147631847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63" y="365124"/>
            <a:ext cx="9729537" cy="1325563"/>
          </a:xfrm>
        </p:spPr>
        <p:txBody>
          <a:bodyPr/>
          <a:lstStyle/>
          <a:p>
            <a:r>
              <a:rPr lang="en-AU" dirty="0">
                <a:solidFill>
                  <a:srgbClr val="784194"/>
                </a:solidFill>
              </a:rPr>
              <a:t>PA 2: </a:t>
            </a:r>
            <a:r>
              <a:rPr lang="en-US" dirty="0" smtClean="0">
                <a:solidFill>
                  <a:srgbClr val="784194"/>
                </a:solidFill>
              </a:rPr>
              <a:t>Stakeholder and document </a:t>
            </a:r>
            <a:r>
              <a:rPr lang="en-US" dirty="0">
                <a:solidFill>
                  <a:srgbClr val="784194"/>
                </a:solidFill>
              </a:rPr>
              <a:t>mapping </a:t>
            </a:r>
            <a:r>
              <a:rPr lang="en-US" dirty="0" smtClean="0">
                <a:solidFill>
                  <a:srgbClr val="784194"/>
                </a:solidFill>
              </a:rPr>
              <a:t>(3)</a:t>
            </a:r>
            <a:endParaRPr lang="en-AU" dirty="0"/>
          </a:p>
        </p:txBody>
      </p:sp>
      <p:sp>
        <p:nvSpPr>
          <p:cNvPr id="3" name="Content Placeholder 2"/>
          <p:cNvSpPr>
            <a:spLocks noGrp="1"/>
          </p:cNvSpPr>
          <p:nvPr>
            <p:ph idx="1"/>
          </p:nvPr>
        </p:nvSpPr>
        <p:spPr>
          <a:xfrm>
            <a:off x="2005263" y="1981200"/>
            <a:ext cx="9348537" cy="4591050"/>
          </a:xfrm>
        </p:spPr>
        <p:txBody>
          <a:bodyPr>
            <a:noAutofit/>
          </a:bodyPr>
          <a:lstStyle/>
          <a:p>
            <a:pPr marL="0" indent="0">
              <a:lnSpc>
                <a:spcPct val="100000"/>
              </a:lnSpc>
              <a:buNone/>
            </a:pPr>
            <a:r>
              <a:rPr lang="en-AU" sz="2400" b="1" dirty="0" smtClean="0"/>
              <a:t>Stakeholder mapping:</a:t>
            </a:r>
          </a:p>
          <a:p>
            <a:pPr marL="514350" indent="-514350">
              <a:lnSpc>
                <a:spcPct val="100000"/>
              </a:lnSpc>
              <a:spcBef>
                <a:spcPts val="600"/>
              </a:spcBef>
              <a:buFont typeface="+mj-lt"/>
              <a:buAutoNum type="arabicPeriod"/>
            </a:pPr>
            <a:r>
              <a:rPr lang="en-AU" sz="2400" dirty="0" smtClean="0"/>
              <a:t>Identify the key stakeholder groups for each dimension and enter these in the mapping table.</a:t>
            </a:r>
          </a:p>
          <a:p>
            <a:pPr marL="514350" indent="-514350">
              <a:lnSpc>
                <a:spcPct val="100000"/>
              </a:lnSpc>
              <a:spcBef>
                <a:spcPts val="600"/>
              </a:spcBef>
              <a:buFont typeface="+mj-lt"/>
              <a:buAutoNum type="arabicPeriod"/>
            </a:pPr>
            <a:r>
              <a:rPr lang="en-AU" sz="2400" dirty="0" smtClean="0"/>
              <a:t>For each key stakeholder group, name individual stakeholders to be consulted. Enter the names in the stakeholder mapping table and start to complete the stakeholder database.</a:t>
            </a:r>
          </a:p>
          <a:p>
            <a:pPr marL="0" indent="0">
              <a:lnSpc>
                <a:spcPct val="100000"/>
              </a:lnSpc>
              <a:buNone/>
            </a:pPr>
            <a:r>
              <a:rPr lang="en-AU" sz="2400" b="1" dirty="0" smtClean="0"/>
              <a:t>Document mapping:</a:t>
            </a:r>
          </a:p>
          <a:p>
            <a:pPr marL="514350" indent="-514350">
              <a:lnSpc>
                <a:spcPct val="100000"/>
              </a:lnSpc>
              <a:spcBef>
                <a:spcPts val="600"/>
              </a:spcBef>
              <a:buFont typeface="+mj-lt"/>
              <a:buAutoNum type="arabicPeriod"/>
            </a:pPr>
            <a:r>
              <a:rPr lang="en-AU" sz="2400" dirty="0" smtClean="0"/>
              <a:t>Identify the relevant documents for each dimension and enter these in the document mapping table.</a:t>
            </a:r>
          </a:p>
          <a:p>
            <a:pPr marL="514350" indent="-514350">
              <a:lnSpc>
                <a:spcPct val="100000"/>
              </a:lnSpc>
              <a:spcBef>
                <a:spcPts val="600"/>
              </a:spcBef>
              <a:buFont typeface="+mj-lt"/>
              <a:buAutoNum type="arabicPeriod"/>
            </a:pPr>
            <a:r>
              <a:rPr lang="en-AU" sz="2400" dirty="0" smtClean="0"/>
              <a:t>Indicate how these documents can be accessed.</a:t>
            </a:r>
            <a:endParaRPr lang="en-AU" sz="2400" dirty="0"/>
          </a:p>
        </p:txBody>
      </p:sp>
      <p:sp>
        <p:nvSpPr>
          <p:cNvPr id="4" name="TextBox 3"/>
          <p:cNvSpPr txBox="1"/>
          <p:nvPr/>
        </p:nvSpPr>
        <p:spPr>
          <a:xfrm>
            <a:off x="4229100" y="6297973"/>
            <a:ext cx="7729949" cy="369332"/>
          </a:xfrm>
          <a:prstGeom prst="rect">
            <a:avLst/>
          </a:prstGeom>
          <a:noFill/>
        </p:spPr>
        <p:txBody>
          <a:bodyPr wrap="square" rtlCol="0">
            <a:spAutoFit/>
          </a:bodyPr>
          <a:lstStyle/>
          <a:p>
            <a:pPr algn="r"/>
            <a:r>
              <a:rPr lang="en-AU" dirty="0" smtClean="0"/>
              <a:t>ANLAS manual, sections 4.1.3b and 4.2.4  (ACER 2019)</a:t>
            </a:r>
            <a:endParaRPr lang="en-AU" dirty="0"/>
          </a:p>
        </p:txBody>
      </p:sp>
    </p:spTree>
    <p:extLst>
      <p:ext uri="{BB962C8B-B14F-4D97-AF65-F5344CB8AC3E}">
        <p14:creationId xmlns:p14="http://schemas.microsoft.com/office/powerpoint/2010/main" val="198376497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63" y="365124"/>
            <a:ext cx="9805737" cy="1325563"/>
          </a:xfrm>
        </p:spPr>
        <p:txBody>
          <a:bodyPr/>
          <a:lstStyle/>
          <a:p>
            <a:r>
              <a:rPr lang="en-AU" dirty="0">
                <a:solidFill>
                  <a:srgbClr val="784194"/>
                </a:solidFill>
              </a:rPr>
              <a:t>PA </a:t>
            </a:r>
            <a:r>
              <a:rPr lang="en-AU" dirty="0" smtClean="0">
                <a:solidFill>
                  <a:srgbClr val="784194"/>
                </a:solidFill>
              </a:rPr>
              <a:t>2: </a:t>
            </a:r>
            <a:r>
              <a:rPr lang="en-US" dirty="0" smtClean="0">
                <a:solidFill>
                  <a:srgbClr val="784194"/>
                </a:solidFill>
              </a:rPr>
              <a:t>Stakeholder </a:t>
            </a:r>
            <a:r>
              <a:rPr lang="en-US" dirty="0">
                <a:solidFill>
                  <a:srgbClr val="784194"/>
                </a:solidFill>
              </a:rPr>
              <a:t>and document </a:t>
            </a:r>
            <a:r>
              <a:rPr lang="en-US" dirty="0" smtClean="0">
                <a:solidFill>
                  <a:srgbClr val="784194"/>
                </a:solidFill>
              </a:rPr>
              <a:t>mapping (4)</a:t>
            </a:r>
            <a:endParaRPr lang="en-AU" dirty="0"/>
          </a:p>
        </p:txBody>
      </p:sp>
      <p:sp>
        <p:nvSpPr>
          <p:cNvPr id="3" name="Content Placeholder 2"/>
          <p:cNvSpPr>
            <a:spLocks noGrp="1"/>
          </p:cNvSpPr>
          <p:nvPr>
            <p:ph idx="1"/>
          </p:nvPr>
        </p:nvSpPr>
        <p:spPr/>
        <p:txBody>
          <a:bodyPr/>
          <a:lstStyle/>
          <a:p>
            <a:pPr marL="0" indent="0">
              <a:lnSpc>
                <a:spcPct val="100000"/>
              </a:lnSpc>
              <a:spcBef>
                <a:spcPts val="1200"/>
              </a:spcBef>
              <a:buNone/>
            </a:pPr>
            <a:r>
              <a:rPr lang="en-AU" dirty="0" smtClean="0"/>
              <a:t>Discuss in the plenary:</a:t>
            </a:r>
            <a:endParaRPr lang="en-AU" dirty="0"/>
          </a:p>
          <a:p>
            <a:pPr marL="533400" indent="-361950">
              <a:lnSpc>
                <a:spcPct val="100000"/>
              </a:lnSpc>
              <a:spcBef>
                <a:spcPts val="1200"/>
              </a:spcBef>
            </a:pPr>
            <a:r>
              <a:rPr lang="en-AU" dirty="0" smtClean="0"/>
              <a:t>the outcomes from each group</a:t>
            </a:r>
          </a:p>
          <a:p>
            <a:pPr marL="533400" indent="-361950">
              <a:lnSpc>
                <a:spcPct val="100000"/>
              </a:lnSpc>
              <a:spcBef>
                <a:spcPts val="1200"/>
              </a:spcBef>
            </a:pPr>
            <a:r>
              <a:rPr lang="en-AU" dirty="0" smtClean="0"/>
              <a:t>the approval process of the completed stakeholder and document mapping tables through the ANLAS steering committee and how this will be organized</a:t>
            </a:r>
          </a:p>
          <a:p>
            <a:pPr marL="533400" indent="-361950">
              <a:lnSpc>
                <a:spcPct val="100000"/>
              </a:lnSpc>
              <a:spcBef>
                <a:spcPts val="1200"/>
              </a:spcBef>
            </a:pPr>
            <a:r>
              <a:rPr lang="en-AU" dirty="0" smtClean="0"/>
              <a:t>how the stakeholder and document mapping tables will be updated </a:t>
            </a:r>
            <a:r>
              <a:rPr lang="en-US" dirty="0"/>
              <a:t>throughout the analysis </a:t>
            </a:r>
            <a:r>
              <a:rPr lang="en-US" dirty="0" smtClean="0"/>
              <a:t>phase.</a:t>
            </a:r>
            <a:endParaRPr lang="en-AU" dirty="0" smtClean="0"/>
          </a:p>
        </p:txBody>
      </p:sp>
    </p:spTree>
    <p:extLst>
      <p:ext uri="{BB962C8B-B14F-4D97-AF65-F5344CB8AC3E}">
        <p14:creationId xmlns:p14="http://schemas.microsoft.com/office/powerpoint/2010/main" val="361945961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smtClean="0"/>
              <a:t>Time for a break!</a:t>
            </a:r>
            <a:endParaRPr lang="en-AU" dirty="0"/>
          </a:p>
        </p:txBody>
      </p:sp>
    </p:spTree>
    <p:extLst>
      <p:ext uri="{BB962C8B-B14F-4D97-AF65-F5344CB8AC3E}">
        <p14:creationId xmlns:p14="http://schemas.microsoft.com/office/powerpoint/2010/main" val="3995049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a learning assessment system?</a:t>
            </a:r>
            <a:endParaRPr lang="en-AU" dirty="0"/>
          </a:p>
        </p:txBody>
      </p:sp>
      <p:sp>
        <p:nvSpPr>
          <p:cNvPr id="3" name="Content Placeholder 2"/>
          <p:cNvSpPr>
            <a:spLocks noGrp="1"/>
          </p:cNvSpPr>
          <p:nvPr>
            <p:ph idx="1"/>
          </p:nvPr>
        </p:nvSpPr>
        <p:spPr>
          <a:xfrm>
            <a:off x="1573968" y="1988958"/>
            <a:ext cx="9779832" cy="3577653"/>
          </a:xfrm>
        </p:spPr>
        <p:txBody>
          <a:bodyPr>
            <a:noAutofit/>
          </a:bodyPr>
          <a:lstStyle/>
          <a:p>
            <a:pPr marL="0" indent="0">
              <a:spcBef>
                <a:spcPts val="1200"/>
              </a:spcBef>
              <a:buNone/>
            </a:pPr>
            <a:r>
              <a:rPr lang="en-US" b="1" dirty="0"/>
              <a:t>Learning assessment </a:t>
            </a:r>
            <a:r>
              <a:rPr lang="en-US" b="1" dirty="0" smtClean="0"/>
              <a:t>systems are broadly defined as:</a:t>
            </a:r>
            <a:endParaRPr lang="en-US" dirty="0"/>
          </a:p>
          <a:p>
            <a:pPr marL="715963" lvl="1" indent="-258763">
              <a:spcBef>
                <a:spcPts val="1200"/>
              </a:spcBef>
            </a:pPr>
            <a:r>
              <a:rPr lang="en-US" sz="2800" dirty="0"/>
              <a:t>a group of policies, practices, structures, organizations and tools</a:t>
            </a:r>
          </a:p>
          <a:p>
            <a:pPr marL="715963" lvl="1" indent="-258763">
              <a:spcBef>
                <a:spcPts val="1200"/>
              </a:spcBef>
            </a:pPr>
            <a:r>
              <a:rPr lang="en-US" sz="2800" dirty="0"/>
              <a:t>f</a:t>
            </a:r>
            <a:r>
              <a:rPr lang="en-US" sz="2800" dirty="0" smtClean="0"/>
              <a:t>or generating sound</a:t>
            </a:r>
            <a:r>
              <a:rPr lang="en-US" sz="2800" dirty="0"/>
              <a:t>, high quality data on learning and achievement that provide robust evidence for education policy and practice with the ultimate aim to improve education quality and learning </a:t>
            </a:r>
            <a:r>
              <a:rPr lang="en-US" sz="2800" dirty="0" smtClean="0"/>
              <a:t>outcomes.</a:t>
            </a:r>
          </a:p>
        </p:txBody>
      </p:sp>
      <p:sp>
        <p:nvSpPr>
          <p:cNvPr id="4" name="TextBox 3"/>
          <p:cNvSpPr txBox="1"/>
          <p:nvPr/>
        </p:nvSpPr>
        <p:spPr>
          <a:xfrm>
            <a:off x="4984955" y="6164826"/>
            <a:ext cx="6710516" cy="369332"/>
          </a:xfrm>
          <a:prstGeom prst="rect">
            <a:avLst/>
          </a:prstGeom>
          <a:noFill/>
        </p:spPr>
        <p:txBody>
          <a:bodyPr wrap="square" rtlCol="0">
            <a:spAutoFit/>
          </a:bodyPr>
          <a:lstStyle/>
          <a:p>
            <a:pPr algn="r"/>
            <a:r>
              <a:rPr lang="en-US" dirty="0"/>
              <a:t>(Braun, et al. 2006; Clarke 2012; Ravela, et al. 2009</a:t>
            </a:r>
            <a:r>
              <a:rPr lang="en-US" dirty="0" smtClean="0"/>
              <a:t>)</a:t>
            </a:r>
            <a:endParaRPr lang="en-US" dirty="0"/>
          </a:p>
        </p:txBody>
      </p:sp>
    </p:spTree>
    <p:extLst>
      <p:ext uri="{BB962C8B-B14F-4D97-AF65-F5344CB8AC3E}">
        <p14:creationId xmlns:p14="http://schemas.microsoft.com/office/powerpoint/2010/main" val="96319096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Preparation for PA 3:</a:t>
            </a:r>
            <a:br>
              <a:rPr lang="en-AU" dirty="0" smtClean="0"/>
            </a:br>
            <a:r>
              <a:rPr lang="en-AU" dirty="0" smtClean="0"/>
              <a:t>Indicative timeframe for ANLAS (1)</a:t>
            </a:r>
            <a:endParaRPr lang="en-AU" dirty="0"/>
          </a:p>
        </p:txBody>
      </p:sp>
      <p:sp>
        <p:nvSpPr>
          <p:cNvPr id="3" name="Content Placeholder 2"/>
          <p:cNvSpPr>
            <a:spLocks noGrp="1"/>
          </p:cNvSpPr>
          <p:nvPr>
            <p:ph idx="1"/>
          </p:nvPr>
        </p:nvSpPr>
        <p:spPr>
          <a:xfrm>
            <a:off x="1805064" y="2183331"/>
            <a:ext cx="9944976" cy="3963152"/>
          </a:xfrm>
        </p:spPr>
        <p:txBody>
          <a:bodyPr>
            <a:normAutofit fontScale="92500"/>
          </a:bodyPr>
          <a:lstStyle/>
          <a:p>
            <a:pPr marL="274638" indent="-274638">
              <a:spcAft>
                <a:spcPts val="1000"/>
              </a:spcAft>
            </a:pPr>
            <a:r>
              <a:rPr lang="en-US" dirty="0"/>
              <a:t>The indicative timeframe </a:t>
            </a:r>
            <a:r>
              <a:rPr lang="en-US" dirty="0" smtClean="0"/>
              <a:t>for ANLAS considers </a:t>
            </a:r>
            <a:r>
              <a:rPr lang="en-US" dirty="0"/>
              <a:t>a period of six months, with a national team of eight to 12 members, working on ANLAS part-time.</a:t>
            </a:r>
          </a:p>
          <a:p>
            <a:pPr marL="274638" indent="-274638"/>
            <a:r>
              <a:rPr lang="en-US" dirty="0" smtClean="0"/>
              <a:t>The </a:t>
            </a:r>
            <a:r>
              <a:rPr lang="en-US" dirty="0"/>
              <a:t>timeframe for the implementation of ANLAS will depend </a:t>
            </a:r>
            <a:r>
              <a:rPr lang="en-US" dirty="0" smtClean="0"/>
              <a:t>on:</a:t>
            </a:r>
            <a:endParaRPr lang="en-AU" dirty="0"/>
          </a:p>
          <a:p>
            <a:pPr marL="631825" indent="-365125">
              <a:buFont typeface="Calibri" panose="020F0502020204030204" pitchFamily="34" charset="0"/>
              <a:buChar char="−"/>
            </a:pPr>
            <a:r>
              <a:rPr lang="en-US" sz="2600" dirty="0"/>
              <a:t>t</a:t>
            </a:r>
            <a:r>
              <a:rPr lang="en-US" sz="2600" dirty="0" smtClean="0"/>
              <a:t>he </a:t>
            </a:r>
            <a:r>
              <a:rPr lang="en-US" sz="2600" dirty="0"/>
              <a:t>size, composition and availability of the national team</a:t>
            </a:r>
            <a:endParaRPr lang="en-AU" sz="2600" dirty="0"/>
          </a:p>
          <a:p>
            <a:pPr marL="631825" lvl="0" indent="-365125">
              <a:buFont typeface="Calibri" panose="020F0502020204030204" pitchFamily="34" charset="0"/>
              <a:buChar char="−"/>
            </a:pPr>
            <a:r>
              <a:rPr lang="en-US" sz="2600" dirty="0" smtClean="0"/>
              <a:t>the </a:t>
            </a:r>
            <a:r>
              <a:rPr lang="en-US" sz="2600" dirty="0"/>
              <a:t>scope of the analysis: the assessment programs included and the number of stakeholders consulted in the analysis phase</a:t>
            </a:r>
            <a:endParaRPr lang="en-AU" sz="2600" dirty="0"/>
          </a:p>
          <a:p>
            <a:pPr marL="631825" lvl="0" indent="-365125">
              <a:buFont typeface="Calibri" panose="020F0502020204030204" pitchFamily="34" charset="0"/>
              <a:buChar char="−"/>
            </a:pPr>
            <a:r>
              <a:rPr lang="en-US" sz="2600" dirty="0" smtClean="0"/>
              <a:t>the </a:t>
            </a:r>
            <a:r>
              <a:rPr lang="en-US" sz="2600" dirty="0"/>
              <a:t>availability of stakeholders for the consultations</a:t>
            </a:r>
            <a:endParaRPr lang="en-AU" sz="2600" dirty="0"/>
          </a:p>
          <a:p>
            <a:pPr marL="631825" lvl="0" indent="-365125">
              <a:buFont typeface="Calibri" panose="020F0502020204030204" pitchFamily="34" charset="0"/>
              <a:buChar char="−"/>
            </a:pPr>
            <a:r>
              <a:rPr lang="en-US" sz="2600" dirty="0" smtClean="0"/>
              <a:t>the </a:t>
            </a:r>
            <a:r>
              <a:rPr lang="en-US" sz="2600" dirty="0"/>
              <a:t>need to translate the ANLAS manual and tools</a:t>
            </a:r>
            <a:r>
              <a:rPr lang="en-US" sz="2600" dirty="0" smtClean="0"/>
              <a:t>.</a:t>
            </a:r>
            <a:endParaRPr lang="en-AU" sz="2600" dirty="0"/>
          </a:p>
        </p:txBody>
      </p:sp>
      <p:sp>
        <p:nvSpPr>
          <p:cNvPr id="4" name="TextBox 3"/>
          <p:cNvSpPr txBox="1"/>
          <p:nvPr/>
        </p:nvSpPr>
        <p:spPr>
          <a:xfrm>
            <a:off x="6560507" y="6330755"/>
            <a:ext cx="5336668" cy="369332"/>
          </a:xfrm>
          <a:prstGeom prst="rect">
            <a:avLst/>
          </a:prstGeom>
          <a:noFill/>
        </p:spPr>
        <p:txBody>
          <a:bodyPr wrap="square" rtlCol="0">
            <a:spAutoFit/>
          </a:bodyPr>
          <a:lstStyle/>
          <a:p>
            <a:pPr algn="r"/>
            <a:r>
              <a:rPr lang="en-AU" dirty="0" smtClean="0"/>
              <a:t>ANLAS manual, chapter 4 (ACER 2019)</a:t>
            </a:r>
            <a:endParaRPr lang="en-AU" dirty="0"/>
          </a:p>
        </p:txBody>
      </p:sp>
    </p:spTree>
    <p:extLst>
      <p:ext uri="{BB962C8B-B14F-4D97-AF65-F5344CB8AC3E}">
        <p14:creationId xmlns:p14="http://schemas.microsoft.com/office/powerpoint/2010/main" val="291131910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Indicative timeframe for ANLAS (2)</a:t>
            </a:r>
            <a:endParaRPr lang="en-AU" dirty="0"/>
          </a:p>
        </p:txBody>
      </p:sp>
      <p:sp>
        <p:nvSpPr>
          <p:cNvPr id="10" name="TextBox 9"/>
          <p:cNvSpPr txBox="1"/>
          <p:nvPr/>
        </p:nvSpPr>
        <p:spPr>
          <a:xfrm>
            <a:off x="6477380" y="6329308"/>
            <a:ext cx="5336668" cy="369332"/>
          </a:xfrm>
          <a:prstGeom prst="rect">
            <a:avLst/>
          </a:prstGeom>
          <a:noFill/>
        </p:spPr>
        <p:txBody>
          <a:bodyPr wrap="square" rtlCol="0">
            <a:spAutoFit/>
          </a:bodyPr>
          <a:lstStyle/>
          <a:p>
            <a:pPr algn="r"/>
            <a:r>
              <a:rPr lang="en-AU" dirty="0" smtClean="0"/>
              <a:t>ANLAS manual, Exhibit 7 (ACER 2019)</a:t>
            </a:r>
            <a:endParaRPr lang="en-AU" dirty="0"/>
          </a:p>
        </p:txBody>
      </p:sp>
      <p:pic>
        <p:nvPicPr>
          <p:cNvPr id="3" name="Picture 2"/>
          <p:cNvPicPr>
            <a:picLocks noChangeAspect="1"/>
          </p:cNvPicPr>
          <p:nvPr/>
        </p:nvPicPr>
        <p:blipFill>
          <a:blip r:embed="rId3"/>
          <a:stretch>
            <a:fillRect/>
          </a:stretch>
        </p:blipFill>
        <p:spPr>
          <a:xfrm>
            <a:off x="2156346" y="1527726"/>
            <a:ext cx="7306100" cy="4703302"/>
          </a:xfrm>
          <a:prstGeom prst="rect">
            <a:avLst/>
          </a:prstGeom>
        </p:spPr>
      </p:pic>
    </p:spTree>
    <p:extLst>
      <p:ext uri="{BB962C8B-B14F-4D97-AF65-F5344CB8AC3E}">
        <p14:creationId xmlns:p14="http://schemas.microsoft.com/office/powerpoint/2010/main" val="240479345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Indicative timeframe for ANLAS (3)</a:t>
            </a:r>
            <a:endParaRPr lang="en-AU" dirty="0"/>
          </a:p>
        </p:txBody>
      </p:sp>
      <p:sp>
        <p:nvSpPr>
          <p:cNvPr id="5" name="TextBox 4"/>
          <p:cNvSpPr txBox="1"/>
          <p:nvPr/>
        </p:nvSpPr>
        <p:spPr>
          <a:xfrm>
            <a:off x="6477380" y="6246181"/>
            <a:ext cx="5336668" cy="369332"/>
          </a:xfrm>
          <a:prstGeom prst="rect">
            <a:avLst/>
          </a:prstGeom>
          <a:noFill/>
        </p:spPr>
        <p:txBody>
          <a:bodyPr wrap="square" rtlCol="0">
            <a:spAutoFit/>
          </a:bodyPr>
          <a:lstStyle/>
          <a:p>
            <a:pPr algn="r"/>
            <a:r>
              <a:rPr lang="en-AU" dirty="0" smtClean="0"/>
              <a:t>ANLAS manual, Exhibit 7 (ACER 2019)</a:t>
            </a:r>
            <a:endParaRPr lang="en-AU" dirty="0"/>
          </a:p>
        </p:txBody>
      </p:sp>
      <p:pic>
        <p:nvPicPr>
          <p:cNvPr id="3" name="Picture 2"/>
          <p:cNvPicPr>
            <a:picLocks noChangeAspect="1"/>
          </p:cNvPicPr>
          <p:nvPr/>
        </p:nvPicPr>
        <p:blipFill>
          <a:blip r:embed="rId3"/>
          <a:stretch>
            <a:fillRect/>
          </a:stretch>
        </p:blipFill>
        <p:spPr>
          <a:xfrm>
            <a:off x="1554709" y="1870363"/>
            <a:ext cx="9082582" cy="3749042"/>
          </a:xfrm>
          <a:prstGeom prst="rect">
            <a:avLst/>
          </a:prstGeom>
        </p:spPr>
      </p:pic>
    </p:spTree>
    <p:extLst>
      <p:ext uri="{BB962C8B-B14F-4D97-AF65-F5344CB8AC3E}">
        <p14:creationId xmlns:p14="http://schemas.microsoft.com/office/powerpoint/2010/main" val="337488902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Indicative </a:t>
            </a:r>
            <a:r>
              <a:rPr lang="en-AU" dirty="0"/>
              <a:t>timeframe for ANLAS </a:t>
            </a:r>
            <a:r>
              <a:rPr lang="en-AU" dirty="0" smtClean="0"/>
              <a:t>(4)</a:t>
            </a:r>
            <a:endParaRPr lang="en-AU" dirty="0"/>
          </a:p>
        </p:txBody>
      </p:sp>
      <p:sp>
        <p:nvSpPr>
          <p:cNvPr id="5" name="TextBox 4"/>
          <p:cNvSpPr txBox="1"/>
          <p:nvPr/>
        </p:nvSpPr>
        <p:spPr>
          <a:xfrm>
            <a:off x="6477380" y="6246181"/>
            <a:ext cx="5336668" cy="369332"/>
          </a:xfrm>
          <a:prstGeom prst="rect">
            <a:avLst/>
          </a:prstGeom>
          <a:noFill/>
        </p:spPr>
        <p:txBody>
          <a:bodyPr wrap="square" rtlCol="0">
            <a:spAutoFit/>
          </a:bodyPr>
          <a:lstStyle/>
          <a:p>
            <a:pPr algn="r"/>
            <a:r>
              <a:rPr lang="en-AU" dirty="0" smtClean="0"/>
              <a:t>ANLAS manual, Exhibit 7 (ACER 2019)</a:t>
            </a:r>
            <a:endParaRPr lang="en-AU" dirty="0"/>
          </a:p>
        </p:txBody>
      </p:sp>
      <p:pic>
        <p:nvPicPr>
          <p:cNvPr id="3" name="Picture 2"/>
          <p:cNvPicPr>
            <a:picLocks noChangeAspect="1"/>
          </p:cNvPicPr>
          <p:nvPr/>
        </p:nvPicPr>
        <p:blipFill>
          <a:blip r:embed="rId3"/>
          <a:stretch>
            <a:fillRect/>
          </a:stretch>
        </p:blipFill>
        <p:spPr>
          <a:xfrm>
            <a:off x="1518380" y="1870363"/>
            <a:ext cx="9221740" cy="3915296"/>
          </a:xfrm>
          <a:prstGeom prst="rect">
            <a:avLst/>
          </a:prstGeom>
        </p:spPr>
      </p:pic>
    </p:spTree>
    <p:extLst>
      <p:ext uri="{BB962C8B-B14F-4D97-AF65-F5344CB8AC3E}">
        <p14:creationId xmlns:p14="http://schemas.microsoft.com/office/powerpoint/2010/main" val="115932963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20000"/>
          </a:bodyPr>
          <a:lstStyle/>
          <a:p>
            <a:pPr>
              <a:lnSpc>
                <a:spcPct val="110000"/>
              </a:lnSpc>
              <a:spcAft>
                <a:spcPts val="1000"/>
              </a:spcAft>
            </a:pPr>
            <a:r>
              <a:rPr lang="en-US" sz="2600" dirty="0" smtClean="0"/>
              <a:t>Form </a:t>
            </a:r>
            <a:r>
              <a:rPr lang="en-US" sz="2600" dirty="0"/>
              <a:t>4</a:t>
            </a:r>
            <a:r>
              <a:rPr lang="en-US" sz="2600" dirty="0" smtClean="0"/>
              <a:t> groups</a:t>
            </a:r>
          </a:p>
          <a:p>
            <a:pPr>
              <a:lnSpc>
                <a:spcPct val="110000"/>
              </a:lnSpc>
              <a:spcAft>
                <a:spcPts val="1000"/>
              </a:spcAft>
            </a:pPr>
            <a:r>
              <a:rPr lang="en-US" sz="2600" dirty="0" smtClean="0"/>
              <a:t>Review the implementation plan</a:t>
            </a:r>
          </a:p>
          <a:p>
            <a:pPr>
              <a:lnSpc>
                <a:spcPct val="110000"/>
              </a:lnSpc>
              <a:spcAft>
                <a:spcPts val="1000"/>
              </a:spcAft>
            </a:pPr>
            <a:r>
              <a:rPr lang="en-US" sz="2600" dirty="0" smtClean="0"/>
              <a:t>Review the guidelines provided in sections 4.1.3c and 4.2.5 in the ANLAS manual</a:t>
            </a:r>
          </a:p>
        </p:txBody>
      </p:sp>
      <p:sp>
        <p:nvSpPr>
          <p:cNvPr id="4" name="Content Placeholder 3"/>
          <p:cNvSpPr>
            <a:spLocks noGrp="1"/>
          </p:cNvSpPr>
          <p:nvPr>
            <p:ph sz="half" idx="2"/>
          </p:nvPr>
        </p:nvSpPr>
        <p:spPr>
          <a:xfrm>
            <a:off x="6400800" y="1994067"/>
            <a:ext cx="5558249" cy="4351338"/>
          </a:xfrm>
        </p:spPr>
        <p:txBody>
          <a:bodyPr>
            <a:normAutofit fontScale="85000" lnSpcReduction="20000"/>
          </a:bodyPr>
          <a:lstStyle/>
          <a:p>
            <a:pPr marL="0" indent="0">
              <a:lnSpc>
                <a:spcPct val="120000"/>
              </a:lnSpc>
              <a:buNone/>
            </a:pPr>
            <a:r>
              <a:rPr lang="en-AU" sz="2600" b="1" dirty="0" smtClean="0"/>
              <a:t>Group 1:</a:t>
            </a:r>
          </a:p>
          <a:p>
            <a:pPr>
              <a:lnSpc>
                <a:spcPct val="120000"/>
              </a:lnSpc>
              <a:spcBef>
                <a:spcPts val="600"/>
              </a:spcBef>
            </a:pPr>
            <a:r>
              <a:rPr lang="en-AU" sz="2600" dirty="0" smtClean="0"/>
              <a:t>Phase 1, tasks in rows 23 to 35 </a:t>
            </a:r>
          </a:p>
          <a:p>
            <a:pPr marL="0" indent="0">
              <a:lnSpc>
                <a:spcPct val="120000"/>
              </a:lnSpc>
              <a:spcBef>
                <a:spcPts val="1200"/>
              </a:spcBef>
              <a:buNone/>
            </a:pPr>
            <a:r>
              <a:rPr lang="en-AU" sz="2600" b="1" dirty="0" smtClean="0"/>
              <a:t>Group 2:</a:t>
            </a:r>
          </a:p>
          <a:p>
            <a:pPr>
              <a:lnSpc>
                <a:spcPct val="120000"/>
              </a:lnSpc>
              <a:spcBef>
                <a:spcPts val="600"/>
              </a:spcBef>
            </a:pPr>
            <a:r>
              <a:rPr lang="en-AU" sz="2600" dirty="0" smtClean="0"/>
              <a:t>Phase 2 tasks, including team organization</a:t>
            </a:r>
          </a:p>
          <a:p>
            <a:pPr marL="0" indent="0">
              <a:lnSpc>
                <a:spcPct val="120000"/>
              </a:lnSpc>
              <a:spcBef>
                <a:spcPts val="1200"/>
              </a:spcBef>
              <a:buNone/>
            </a:pPr>
            <a:r>
              <a:rPr lang="en-AU" sz="2600" b="1" dirty="0" smtClean="0"/>
              <a:t>Group 3:</a:t>
            </a:r>
          </a:p>
          <a:p>
            <a:pPr>
              <a:lnSpc>
                <a:spcPct val="120000"/>
              </a:lnSpc>
              <a:spcBef>
                <a:spcPts val="600"/>
              </a:spcBef>
            </a:pPr>
            <a:r>
              <a:rPr lang="en-AU" sz="2600" dirty="0" smtClean="0"/>
              <a:t>Phase 3, reporting tasks in rows 42 to 48</a:t>
            </a:r>
          </a:p>
          <a:p>
            <a:pPr marL="0" indent="0">
              <a:lnSpc>
                <a:spcPct val="120000"/>
              </a:lnSpc>
              <a:spcBef>
                <a:spcPts val="1200"/>
              </a:spcBef>
              <a:buNone/>
            </a:pPr>
            <a:r>
              <a:rPr lang="en-AU" sz="2600" b="1" dirty="0" smtClean="0"/>
              <a:t>Group 4:</a:t>
            </a:r>
          </a:p>
          <a:p>
            <a:pPr>
              <a:lnSpc>
                <a:spcPct val="120000"/>
              </a:lnSpc>
              <a:spcBef>
                <a:spcPts val="600"/>
              </a:spcBef>
            </a:pPr>
            <a:r>
              <a:rPr lang="en-AU" sz="2600" dirty="0" smtClean="0"/>
              <a:t>Phase 3, dissemination tasks in rows 49 to 52</a:t>
            </a:r>
            <a:endParaRPr lang="en-AU" sz="2600" dirty="0"/>
          </a:p>
        </p:txBody>
      </p:sp>
      <p:sp>
        <p:nvSpPr>
          <p:cNvPr id="5" name="TextBox 4"/>
          <p:cNvSpPr txBox="1"/>
          <p:nvPr/>
        </p:nvSpPr>
        <p:spPr>
          <a:xfrm>
            <a:off x="4229100" y="6297973"/>
            <a:ext cx="7729949" cy="369332"/>
          </a:xfrm>
          <a:prstGeom prst="rect">
            <a:avLst/>
          </a:prstGeom>
          <a:noFill/>
        </p:spPr>
        <p:txBody>
          <a:bodyPr wrap="square" rtlCol="0">
            <a:spAutoFit/>
          </a:bodyPr>
          <a:lstStyle/>
          <a:p>
            <a:pPr algn="r"/>
            <a:r>
              <a:rPr lang="en-AU" dirty="0" smtClean="0"/>
              <a:t>ANLAS manual, sections 4.1.3c and 4.2.5  (ACER 2019)</a:t>
            </a:r>
            <a:endParaRPr lang="en-AU" dirty="0"/>
          </a:p>
        </p:txBody>
      </p:sp>
      <p:sp>
        <p:nvSpPr>
          <p:cNvPr id="7" name="Title 1"/>
          <p:cNvSpPr txBox="1">
            <a:spLocks/>
          </p:cNvSpPr>
          <p:nvPr/>
        </p:nvSpPr>
        <p:spPr>
          <a:xfrm>
            <a:off x="2164069" y="499004"/>
            <a:ext cx="95145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AU" dirty="0" smtClean="0">
                <a:solidFill>
                  <a:srgbClr val="784194"/>
                </a:solidFill>
              </a:rPr>
              <a:t>PA 3: </a:t>
            </a:r>
            <a:r>
              <a:rPr lang="en-US" dirty="0" smtClean="0">
                <a:solidFill>
                  <a:srgbClr val="784194"/>
                </a:solidFill>
              </a:rPr>
              <a:t>Completing the implementation plan (1)</a:t>
            </a:r>
            <a:endParaRPr lang="en-AU" dirty="0">
              <a:solidFill>
                <a:srgbClr val="784194"/>
              </a:solidFill>
            </a:endParaRPr>
          </a:p>
        </p:txBody>
      </p:sp>
    </p:spTree>
    <p:extLst>
      <p:ext uri="{BB962C8B-B14F-4D97-AF65-F5344CB8AC3E}">
        <p14:creationId xmlns:p14="http://schemas.microsoft.com/office/powerpoint/2010/main" val="11923401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solidFill>
                  <a:srgbClr val="784194"/>
                </a:solidFill>
              </a:rPr>
              <a:t>PA 3: </a:t>
            </a:r>
            <a:r>
              <a:rPr lang="en-US" dirty="0">
                <a:solidFill>
                  <a:srgbClr val="784194"/>
                </a:solidFill>
              </a:rPr>
              <a:t>Completing the implementation plan </a:t>
            </a:r>
            <a:r>
              <a:rPr lang="en-US" dirty="0" smtClean="0">
                <a:solidFill>
                  <a:srgbClr val="784194"/>
                </a:solidFill>
              </a:rPr>
              <a:t>(2)</a:t>
            </a:r>
            <a:endParaRPr lang="en-AU" dirty="0"/>
          </a:p>
        </p:txBody>
      </p:sp>
      <p:sp>
        <p:nvSpPr>
          <p:cNvPr id="6" name="Content Placeholder 5"/>
          <p:cNvSpPr>
            <a:spLocks noGrp="1"/>
          </p:cNvSpPr>
          <p:nvPr>
            <p:ph idx="1"/>
          </p:nvPr>
        </p:nvSpPr>
        <p:spPr>
          <a:xfrm>
            <a:off x="2005263" y="1831988"/>
            <a:ext cx="9348537" cy="4505092"/>
          </a:xfrm>
        </p:spPr>
        <p:txBody>
          <a:bodyPr>
            <a:noAutofit/>
          </a:bodyPr>
          <a:lstStyle/>
          <a:p>
            <a:pPr marL="274638" lvl="0" indent="-274638">
              <a:lnSpc>
                <a:spcPct val="100000"/>
              </a:lnSpc>
            </a:pPr>
            <a:r>
              <a:rPr lang="en-US" sz="2400" dirty="0" smtClean="0"/>
              <a:t>Review and modify the </a:t>
            </a:r>
            <a:r>
              <a:rPr lang="en-US" sz="2400" dirty="0"/>
              <a:t>tasks </a:t>
            </a:r>
            <a:r>
              <a:rPr lang="en-US" sz="2400" dirty="0" smtClean="0"/>
              <a:t>listed:</a:t>
            </a:r>
            <a:endParaRPr lang="en-AU" sz="2400" dirty="0"/>
          </a:p>
          <a:p>
            <a:pPr marL="714375" lvl="0" indent="-446088">
              <a:lnSpc>
                <a:spcPct val="100000"/>
              </a:lnSpc>
              <a:buFont typeface="Arial" panose="020B0604020202020204" pitchFamily="34" charset="0"/>
              <a:buChar char="−"/>
            </a:pPr>
            <a:r>
              <a:rPr lang="en-US" sz="2000" dirty="0" smtClean="0"/>
              <a:t>Add </a:t>
            </a:r>
            <a:r>
              <a:rPr lang="en-US" sz="2000" dirty="0"/>
              <a:t>additional tasks as required</a:t>
            </a:r>
            <a:endParaRPr lang="en-AU" sz="2000" dirty="0"/>
          </a:p>
          <a:p>
            <a:pPr marL="714375" lvl="0" indent="-446088">
              <a:lnSpc>
                <a:spcPct val="100000"/>
              </a:lnSpc>
              <a:buFont typeface="Arial" panose="020B0604020202020204" pitchFamily="34" charset="0"/>
              <a:buChar char="−"/>
            </a:pPr>
            <a:r>
              <a:rPr lang="en-US" sz="2000" dirty="0" smtClean="0"/>
              <a:t>Remove </a:t>
            </a:r>
            <a:r>
              <a:rPr lang="en-US" sz="2000" dirty="0"/>
              <a:t>tasks that are not relevant</a:t>
            </a:r>
            <a:endParaRPr lang="en-AU" sz="2000" dirty="0"/>
          </a:p>
          <a:p>
            <a:pPr marL="714375" lvl="0" indent="-446088">
              <a:lnSpc>
                <a:spcPct val="100000"/>
              </a:lnSpc>
              <a:buFont typeface="Arial" panose="020B0604020202020204" pitchFamily="34" charset="0"/>
              <a:buChar char="−"/>
            </a:pPr>
            <a:r>
              <a:rPr lang="en-US" sz="2000" dirty="0" smtClean="0"/>
              <a:t>Change </a:t>
            </a:r>
            <a:r>
              <a:rPr lang="en-US" sz="2000" dirty="0"/>
              <a:t>the order of </a:t>
            </a:r>
            <a:r>
              <a:rPr lang="en-US" sz="2000" dirty="0" smtClean="0"/>
              <a:t>tasks as required</a:t>
            </a:r>
          </a:p>
          <a:p>
            <a:pPr marL="274638" indent="-274638">
              <a:lnSpc>
                <a:spcPct val="100000"/>
              </a:lnSpc>
            </a:pPr>
            <a:r>
              <a:rPr lang="en-US" sz="2400" dirty="0" smtClean="0"/>
              <a:t>Plan </a:t>
            </a:r>
            <a:r>
              <a:rPr lang="en-US" sz="2400" dirty="0"/>
              <a:t>the timeframes for each </a:t>
            </a:r>
            <a:r>
              <a:rPr lang="en-US" sz="2400" dirty="0" smtClean="0"/>
              <a:t>task: Start </a:t>
            </a:r>
            <a:r>
              <a:rPr lang="en-US" sz="2400" dirty="0"/>
              <a:t>date, end </a:t>
            </a:r>
            <a:r>
              <a:rPr lang="en-US" sz="2400" dirty="0" smtClean="0"/>
              <a:t>date, duration</a:t>
            </a:r>
            <a:endParaRPr lang="en-US" sz="2400" dirty="0"/>
          </a:p>
          <a:p>
            <a:pPr marL="274638" indent="-274638">
              <a:lnSpc>
                <a:spcPct val="100000"/>
              </a:lnSpc>
            </a:pPr>
            <a:r>
              <a:rPr lang="en-US" sz="2400" dirty="0"/>
              <a:t>I</a:t>
            </a:r>
            <a:r>
              <a:rPr lang="en-US" sz="2400" dirty="0" smtClean="0"/>
              <a:t>dentify </a:t>
            </a:r>
            <a:r>
              <a:rPr lang="en-US" sz="2400" dirty="0"/>
              <a:t>who will be responsible for each </a:t>
            </a:r>
            <a:r>
              <a:rPr lang="en-US" sz="2400" dirty="0" smtClean="0"/>
              <a:t>task: Add </a:t>
            </a:r>
            <a:r>
              <a:rPr lang="en-US" sz="2400" dirty="0"/>
              <a:t>the name of the task owner</a:t>
            </a:r>
            <a:endParaRPr lang="en-US" sz="2400" dirty="0" smtClean="0"/>
          </a:p>
          <a:p>
            <a:pPr marL="274638" indent="-274638">
              <a:lnSpc>
                <a:spcPct val="100000"/>
              </a:lnSpc>
            </a:pPr>
            <a:r>
              <a:rPr lang="en-US" sz="2400" dirty="0" smtClean="0"/>
              <a:t>Identify the resources required: Complete the list of </a:t>
            </a:r>
            <a:r>
              <a:rPr lang="en-US" sz="2400" dirty="0"/>
              <a:t>personnel and physical </a:t>
            </a:r>
            <a:r>
              <a:rPr lang="en-US" sz="2400" dirty="0" smtClean="0"/>
              <a:t>resources</a:t>
            </a:r>
          </a:p>
          <a:p>
            <a:pPr marL="274638" indent="-274638">
              <a:lnSpc>
                <a:spcPct val="100000"/>
              </a:lnSpc>
            </a:pPr>
            <a:r>
              <a:rPr lang="en-US" sz="2400" dirty="0"/>
              <a:t>Indicate and update the task status to </a:t>
            </a:r>
            <a:r>
              <a:rPr lang="en-US" sz="2400" i="1" dirty="0"/>
              <a:t>in progress</a:t>
            </a:r>
            <a:r>
              <a:rPr lang="en-US" sz="2400" dirty="0"/>
              <a:t> or </a:t>
            </a:r>
            <a:r>
              <a:rPr lang="en-US" sz="2400" i="1" dirty="0"/>
              <a:t>complete</a:t>
            </a:r>
            <a:r>
              <a:rPr lang="en-US" sz="2400" dirty="0" smtClean="0"/>
              <a:t>.</a:t>
            </a:r>
            <a:endParaRPr lang="en-US" sz="2400" dirty="0"/>
          </a:p>
        </p:txBody>
      </p:sp>
      <p:sp>
        <p:nvSpPr>
          <p:cNvPr id="7" name="TextBox 6"/>
          <p:cNvSpPr txBox="1"/>
          <p:nvPr/>
        </p:nvSpPr>
        <p:spPr>
          <a:xfrm>
            <a:off x="4229100" y="6372617"/>
            <a:ext cx="7729949" cy="369332"/>
          </a:xfrm>
          <a:prstGeom prst="rect">
            <a:avLst/>
          </a:prstGeom>
          <a:noFill/>
        </p:spPr>
        <p:txBody>
          <a:bodyPr wrap="square" rtlCol="0">
            <a:spAutoFit/>
          </a:bodyPr>
          <a:lstStyle/>
          <a:p>
            <a:pPr algn="r"/>
            <a:r>
              <a:rPr lang="en-AU" dirty="0" smtClean="0"/>
              <a:t>ANLAS manual, section 4.2.5  (ACER 2019)</a:t>
            </a:r>
            <a:endParaRPr lang="en-AU" dirty="0"/>
          </a:p>
        </p:txBody>
      </p:sp>
    </p:spTree>
    <p:extLst>
      <p:ext uri="{BB962C8B-B14F-4D97-AF65-F5344CB8AC3E}">
        <p14:creationId xmlns:p14="http://schemas.microsoft.com/office/powerpoint/2010/main" val="125000511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solidFill>
                  <a:srgbClr val="784194"/>
                </a:solidFill>
              </a:rPr>
              <a:t>PA 3: </a:t>
            </a:r>
            <a:r>
              <a:rPr lang="en-US" dirty="0">
                <a:solidFill>
                  <a:srgbClr val="784194"/>
                </a:solidFill>
              </a:rPr>
              <a:t>Completing the implementation plan </a:t>
            </a:r>
            <a:r>
              <a:rPr lang="en-US" dirty="0" smtClean="0">
                <a:solidFill>
                  <a:srgbClr val="784194"/>
                </a:solidFill>
              </a:rPr>
              <a:t>(3)</a:t>
            </a:r>
            <a:endParaRPr lang="en-AU" dirty="0"/>
          </a:p>
        </p:txBody>
      </p:sp>
      <p:sp>
        <p:nvSpPr>
          <p:cNvPr id="6" name="Content Placeholder 5"/>
          <p:cNvSpPr>
            <a:spLocks noGrp="1"/>
          </p:cNvSpPr>
          <p:nvPr>
            <p:ph idx="1"/>
          </p:nvPr>
        </p:nvSpPr>
        <p:spPr>
          <a:xfrm>
            <a:off x="2005263" y="1962615"/>
            <a:ext cx="9348537" cy="4505092"/>
          </a:xfrm>
        </p:spPr>
        <p:txBody>
          <a:bodyPr>
            <a:normAutofit/>
          </a:bodyPr>
          <a:lstStyle/>
          <a:p>
            <a:pPr marL="0" indent="0">
              <a:lnSpc>
                <a:spcPct val="100000"/>
              </a:lnSpc>
              <a:buNone/>
            </a:pPr>
            <a:r>
              <a:rPr lang="en-US" dirty="0"/>
              <a:t>Discuss </a:t>
            </a:r>
            <a:r>
              <a:rPr lang="en-US" dirty="0" smtClean="0"/>
              <a:t>in the plenary:</a:t>
            </a:r>
          </a:p>
          <a:p>
            <a:pPr marL="274638" indent="-274638">
              <a:lnSpc>
                <a:spcPct val="100000"/>
              </a:lnSpc>
              <a:spcAft>
                <a:spcPts val="1000"/>
              </a:spcAft>
            </a:pPr>
            <a:r>
              <a:rPr lang="en-US" dirty="0"/>
              <a:t>H</a:t>
            </a:r>
            <a:r>
              <a:rPr lang="en-US" dirty="0" smtClean="0"/>
              <a:t>ow the </a:t>
            </a:r>
            <a:r>
              <a:rPr lang="en-US" dirty="0"/>
              <a:t>implementation plan will be completed following the training </a:t>
            </a:r>
            <a:r>
              <a:rPr lang="en-US" dirty="0" smtClean="0"/>
              <a:t>activities.</a:t>
            </a:r>
            <a:endParaRPr lang="en-US" dirty="0"/>
          </a:p>
          <a:p>
            <a:pPr marL="274638" indent="-274638">
              <a:lnSpc>
                <a:spcPct val="100000"/>
              </a:lnSpc>
              <a:spcAft>
                <a:spcPts val="1000"/>
              </a:spcAft>
            </a:pPr>
            <a:r>
              <a:rPr lang="en-US" dirty="0"/>
              <a:t>H</a:t>
            </a:r>
            <a:r>
              <a:rPr lang="en-US" dirty="0" smtClean="0"/>
              <a:t>ow the implementation plan will be shared with the </a:t>
            </a:r>
            <a:r>
              <a:rPr lang="en-US" dirty="0"/>
              <a:t>ANLAS steering committee for information and </a:t>
            </a:r>
            <a:r>
              <a:rPr lang="en-US" dirty="0" smtClean="0"/>
              <a:t>input.</a:t>
            </a:r>
          </a:p>
          <a:p>
            <a:pPr marL="274638" indent="-274638">
              <a:lnSpc>
                <a:spcPct val="100000"/>
              </a:lnSpc>
              <a:spcAft>
                <a:spcPts val="1000"/>
              </a:spcAft>
            </a:pPr>
            <a:r>
              <a:rPr lang="en-US" dirty="0"/>
              <a:t>H</a:t>
            </a:r>
            <a:r>
              <a:rPr lang="en-US" dirty="0" smtClean="0"/>
              <a:t>ow the implementation plan will be </a:t>
            </a:r>
            <a:r>
              <a:rPr lang="en-GB" dirty="0"/>
              <a:t>regularly </a:t>
            </a:r>
            <a:r>
              <a:rPr lang="en-GB" dirty="0" smtClean="0"/>
              <a:t>updated.</a:t>
            </a:r>
            <a:endParaRPr lang="en-AU" dirty="0"/>
          </a:p>
        </p:txBody>
      </p:sp>
    </p:spTree>
    <p:extLst>
      <p:ext uri="{BB962C8B-B14F-4D97-AF65-F5344CB8AC3E}">
        <p14:creationId xmlns:p14="http://schemas.microsoft.com/office/powerpoint/2010/main" val="23423242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smtClean="0"/>
              <a:t>Time for a break!</a:t>
            </a:r>
            <a:endParaRPr lang="en-AU" dirty="0"/>
          </a:p>
        </p:txBody>
      </p:sp>
    </p:spTree>
    <p:extLst>
      <p:ext uri="{BB962C8B-B14F-4D97-AF65-F5344CB8AC3E}">
        <p14:creationId xmlns:p14="http://schemas.microsoft.com/office/powerpoint/2010/main" val="421873887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solidFill>
                  <a:srgbClr val="784194"/>
                </a:solidFill>
              </a:rPr>
              <a:t>PA 4:</a:t>
            </a:r>
            <a:r>
              <a:rPr lang="en-AU" dirty="0" smtClean="0"/>
              <a:t> </a:t>
            </a:r>
            <a:r>
              <a:rPr lang="en-US" dirty="0">
                <a:solidFill>
                  <a:srgbClr val="784194"/>
                </a:solidFill>
              </a:rPr>
              <a:t>Identifying risks and mitigation </a:t>
            </a:r>
            <a:r>
              <a:rPr lang="en-US" dirty="0" smtClean="0">
                <a:solidFill>
                  <a:srgbClr val="784194"/>
                </a:solidFill>
              </a:rPr>
              <a:t>strategies (1)</a:t>
            </a:r>
            <a:endParaRPr lang="en-AU" dirty="0">
              <a:solidFill>
                <a:srgbClr val="784194"/>
              </a:solidFill>
            </a:endParaRPr>
          </a:p>
        </p:txBody>
      </p:sp>
      <p:sp>
        <p:nvSpPr>
          <p:cNvPr id="3" name="Content Placeholder 2"/>
          <p:cNvSpPr>
            <a:spLocks noGrp="1"/>
          </p:cNvSpPr>
          <p:nvPr>
            <p:ph sz="half" idx="1"/>
          </p:nvPr>
        </p:nvSpPr>
        <p:spPr/>
        <p:txBody>
          <a:bodyPr>
            <a:normAutofit lnSpcReduction="10000"/>
          </a:bodyPr>
          <a:lstStyle/>
          <a:p>
            <a:pPr>
              <a:lnSpc>
                <a:spcPct val="110000"/>
              </a:lnSpc>
              <a:spcAft>
                <a:spcPts val="1000"/>
              </a:spcAft>
            </a:pPr>
            <a:r>
              <a:rPr lang="en-US" dirty="0"/>
              <a:t>Form </a:t>
            </a:r>
            <a:r>
              <a:rPr lang="en-US" dirty="0" smtClean="0"/>
              <a:t>three </a:t>
            </a:r>
            <a:r>
              <a:rPr lang="en-US" dirty="0"/>
              <a:t>groups</a:t>
            </a:r>
          </a:p>
          <a:p>
            <a:pPr>
              <a:lnSpc>
                <a:spcPct val="110000"/>
              </a:lnSpc>
              <a:spcAft>
                <a:spcPts val="1000"/>
              </a:spcAft>
            </a:pPr>
            <a:r>
              <a:rPr lang="en-US" dirty="0"/>
              <a:t>Review the </a:t>
            </a:r>
            <a:r>
              <a:rPr lang="en-US" dirty="0" smtClean="0"/>
              <a:t>risks and mitigation strategies template</a:t>
            </a:r>
          </a:p>
          <a:p>
            <a:pPr>
              <a:lnSpc>
                <a:spcPct val="110000"/>
              </a:lnSpc>
              <a:spcAft>
                <a:spcPts val="1000"/>
              </a:spcAft>
            </a:pPr>
            <a:r>
              <a:rPr lang="en-US" dirty="0" smtClean="0"/>
              <a:t>Review </a:t>
            </a:r>
            <a:r>
              <a:rPr lang="en-US" dirty="0"/>
              <a:t>the guidelines provided in sections </a:t>
            </a:r>
            <a:r>
              <a:rPr lang="en-US" dirty="0" smtClean="0"/>
              <a:t>4.1.3d </a:t>
            </a:r>
            <a:r>
              <a:rPr lang="en-US" dirty="0"/>
              <a:t>and </a:t>
            </a:r>
            <a:r>
              <a:rPr lang="en-US" dirty="0" smtClean="0"/>
              <a:t>4.2.6 </a:t>
            </a:r>
            <a:r>
              <a:rPr lang="en-US" dirty="0"/>
              <a:t>in the ANLAS </a:t>
            </a:r>
            <a:r>
              <a:rPr lang="en-US" dirty="0" smtClean="0"/>
              <a:t>manual</a:t>
            </a:r>
            <a:endParaRPr lang="en-US" dirty="0"/>
          </a:p>
        </p:txBody>
      </p:sp>
      <p:sp>
        <p:nvSpPr>
          <p:cNvPr id="5" name="TextBox 4"/>
          <p:cNvSpPr txBox="1"/>
          <p:nvPr/>
        </p:nvSpPr>
        <p:spPr>
          <a:xfrm>
            <a:off x="5131837" y="6382727"/>
            <a:ext cx="6605631" cy="369332"/>
          </a:xfrm>
          <a:prstGeom prst="rect">
            <a:avLst/>
          </a:prstGeom>
          <a:noFill/>
        </p:spPr>
        <p:txBody>
          <a:bodyPr wrap="square" rtlCol="0">
            <a:spAutoFit/>
          </a:bodyPr>
          <a:lstStyle/>
          <a:p>
            <a:pPr algn="r"/>
            <a:r>
              <a:rPr lang="en-AU" dirty="0" smtClean="0"/>
              <a:t>ANLAS manual, sections 4.1.3d and 4.2.6 (ACER 2019)</a:t>
            </a:r>
            <a:endParaRPr lang="en-AU" dirty="0"/>
          </a:p>
        </p:txBody>
      </p:sp>
      <p:sp>
        <p:nvSpPr>
          <p:cNvPr id="6" name="Content Placeholder 5"/>
          <p:cNvSpPr>
            <a:spLocks noGrp="1"/>
          </p:cNvSpPr>
          <p:nvPr>
            <p:ph sz="half" idx="2"/>
          </p:nvPr>
        </p:nvSpPr>
        <p:spPr/>
        <p:txBody>
          <a:bodyPr>
            <a:normAutofit lnSpcReduction="10000"/>
          </a:bodyPr>
          <a:lstStyle/>
          <a:p>
            <a:pPr marL="0" indent="0">
              <a:lnSpc>
                <a:spcPct val="120000"/>
              </a:lnSpc>
              <a:buNone/>
            </a:pPr>
            <a:r>
              <a:rPr lang="en-AU" b="1" dirty="0"/>
              <a:t>Group 1:</a:t>
            </a:r>
          </a:p>
          <a:p>
            <a:pPr>
              <a:lnSpc>
                <a:spcPct val="120000"/>
              </a:lnSpc>
              <a:spcBef>
                <a:spcPts val="600"/>
              </a:spcBef>
            </a:pPr>
            <a:r>
              <a:rPr lang="en-AU" dirty="0"/>
              <a:t>Phase </a:t>
            </a:r>
            <a:r>
              <a:rPr lang="en-AU" dirty="0" smtClean="0"/>
              <a:t>1: Initiation, training and planning</a:t>
            </a:r>
          </a:p>
          <a:p>
            <a:pPr marL="0" indent="0">
              <a:lnSpc>
                <a:spcPct val="120000"/>
              </a:lnSpc>
              <a:spcBef>
                <a:spcPts val="600"/>
              </a:spcBef>
              <a:buNone/>
            </a:pPr>
            <a:r>
              <a:rPr lang="en-AU" b="1" dirty="0" smtClean="0"/>
              <a:t>Group 2:</a:t>
            </a:r>
            <a:endParaRPr lang="en-AU" b="1" dirty="0"/>
          </a:p>
          <a:p>
            <a:pPr>
              <a:lnSpc>
                <a:spcPct val="120000"/>
              </a:lnSpc>
              <a:spcBef>
                <a:spcPts val="600"/>
              </a:spcBef>
            </a:pPr>
            <a:r>
              <a:rPr lang="en-AU" dirty="0"/>
              <a:t>Phase </a:t>
            </a:r>
            <a:r>
              <a:rPr lang="en-AU" dirty="0" smtClean="0"/>
              <a:t>2: Analysis</a:t>
            </a:r>
          </a:p>
          <a:p>
            <a:pPr marL="0" indent="0">
              <a:lnSpc>
                <a:spcPct val="120000"/>
              </a:lnSpc>
              <a:spcBef>
                <a:spcPts val="600"/>
              </a:spcBef>
              <a:buNone/>
            </a:pPr>
            <a:r>
              <a:rPr lang="en-AU" b="1" dirty="0" smtClean="0"/>
              <a:t>Group 3:</a:t>
            </a:r>
          </a:p>
          <a:p>
            <a:pPr>
              <a:lnSpc>
                <a:spcPct val="120000"/>
              </a:lnSpc>
              <a:spcBef>
                <a:spcPts val="600"/>
              </a:spcBef>
            </a:pPr>
            <a:r>
              <a:rPr lang="en-AU" dirty="0" smtClean="0"/>
              <a:t>Phase 3: Reporting and dissemination</a:t>
            </a:r>
            <a:endParaRPr lang="en-AU" dirty="0"/>
          </a:p>
        </p:txBody>
      </p:sp>
    </p:spTree>
    <p:extLst>
      <p:ext uri="{BB962C8B-B14F-4D97-AF65-F5344CB8AC3E}">
        <p14:creationId xmlns:p14="http://schemas.microsoft.com/office/powerpoint/2010/main" val="15640641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solidFill>
                  <a:srgbClr val="784194"/>
                </a:solidFill>
              </a:rPr>
              <a:t>PA 4:</a:t>
            </a:r>
            <a:r>
              <a:rPr lang="en-AU" dirty="0"/>
              <a:t> </a:t>
            </a:r>
            <a:r>
              <a:rPr lang="en-US" dirty="0">
                <a:solidFill>
                  <a:srgbClr val="784194"/>
                </a:solidFill>
              </a:rPr>
              <a:t>Identifying risks and mitigation strategies </a:t>
            </a:r>
            <a:r>
              <a:rPr lang="en-US" dirty="0" smtClean="0">
                <a:solidFill>
                  <a:srgbClr val="784194"/>
                </a:solidFill>
              </a:rPr>
              <a:t>(2)</a:t>
            </a:r>
            <a:endParaRPr lang="en-AU" dirty="0"/>
          </a:p>
        </p:txBody>
      </p:sp>
      <p:sp>
        <p:nvSpPr>
          <p:cNvPr id="6" name="Content Placeholder 5"/>
          <p:cNvSpPr>
            <a:spLocks noGrp="1"/>
          </p:cNvSpPr>
          <p:nvPr>
            <p:ph idx="1"/>
          </p:nvPr>
        </p:nvSpPr>
        <p:spPr/>
        <p:txBody>
          <a:bodyPr/>
          <a:lstStyle/>
          <a:p>
            <a:pPr marL="274638" indent="-274638">
              <a:lnSpc>
                <a:spcPct val="100000"/>
              </a:lnSpc>
            </a:pPr>
            <a:r>
              <a:rPr lang="en-US" dirty="0"/>
              <a:t>For each phase, </a:t>
            </a:r>
            <a:r>
              <a:rPr lang="en-US" dirty="0" smtClean="0"/>
              <a:t>each group should identify </a:t>
            </a:r>
            <a:r>
              <a:rPr lang="en-US" dirty="0"/>
              <a:t>the main risks and document these in the risks and mitigation strategies template</a:t>
            </a:r>
            <a:r>
              <a:rPr lang="en-US" dirty="0" smtClean="0"/>
              <a:t>.</a:t>
            </a:r>
          </a:p>
          <a:p>
            <a:pPr marL="274638" indent="-274638">
              <a:lnSpc>
                <a:spcPct val="100000"/>
              </a:lnSpc>
            </a:pPr>
            <a:r>
              <a:rPr lang="en-US" dirty="0"/>
              <a:t>Examples </a:t>
            </a:r>
            <a:r>
              <a:rPr lang="en-US" dirty="0" smtClean="0"/>
              <a:t>are </a:t>
            </a:r>
            <a:r>
              <a:rPr lang="en-US" dirty="0"/>
              <a:t>provided in the </a:t>
            </a:r>
            <a:r>
              <a:rPr lang="en-US" dirty="0" smtClean="0"/>
              <a:t>template, based </a:t>
            </a:r>
            <a:r>
              <a:rPr lang="en-US" dirty="0"/>
              <a:t>on the experiences of the ANLAS pilot </a:t>
            </a:r>
            <a:r>
              <a:rPr lang="en-US" dirty="0" smtClean="0"/>
              <a:t>countries.</a:t>
            </a:r>
          </a:p>
          <a:p>
            <a:pPr marL="274638" indent="-274638">
              <a:lnSpc>
                <a:spcPct val="100000"/>
              </a:lnSpc>
            </a:pPr>
            <a:r>
              <a:rPr lang="en-US" dirty="0" smtClean="0"/>
              <a:t>Modify these examples if applicable, otherwise delete the examples </a:t>
            </a:r>
            <a:r>
              <a:rPr lang="en-US" dirty="0"/>
              <a:t>from the template.</a:t>
            </a:r>
            <a:endParaRPr lang="en-AU" dirty="0"/>
          </a:p>
          <a:p>
            <a:endParaRPr lang="en-AU" dirty="0"/>
          </a:p>
        </p:txBody>
      </p:sp>
      <p:sp>
        <p:nvSpPr>
          <p:cNvPr id="7" name="TextBox 6"/>
          <p:cNvSpPr txBox="1"/>
          <p:nvPr/>
        </p:nvSpPr>
        <p:spPr>
          <a:xfrm>
            <a:off x="4229100" y="6202497"/>
            <a:ext cx="7729949" cy="369332"/>
          </a:xfrm>
          <a:prstGeom prst="rect">
            <a:avLst/>
          </a:prstGeom>
          <a:noFill/>
        </p:spPr>
        <p:txBody>
          <a:bodyPr wrap="square" rtlCol="0">
            <a:spAutoFit/>
          </a:bodyPr>
          <a:lstStyle/>
          <a:p>
            <a:pPr algn="r"/>
            <a:r>
              <a:rPr lang="en-AU" dirty="0" smtClean="0"/>
              <a:t>ANLAS manual, section 4.2.6  (ACER 2019)</a:t>
            </a:r>
            <a:endParaRPr lang="en-AU" dirty="0"/>
          </a:p>
        </p:txBody>
      </p:sp>
    </p:spTree>
    <p:extLst>
      <p:ext uri="{BB962C8B-B14F-4D97-AF65-F5344CB8AC3E}">
        <p14:creationId xmlns:p14="http://schemas.microsoft.com/office/powerpoint/2010/main" val="39000796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0070C0"/>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77EF96F20A7F4EA6ABB1B3759EC605" ma:contentTypeVersion="13" ma:contentTypeDescription="Create a new document." ma:contentTypeScope="" ma:versionID="66b9efe11fe62a40d612c812d11faa6a">
  <xsd:schema xmlns:xsd="http://www.w3.org/2001/XMLSchema" xmlns:xs="http://www.w3.org/2001/XMLSchema" xmlns:p="http://schemas.microsoft.com/office/2006/metadata/properties" xmlns:ns2="e75a9ecc-2866-4a0d-9585-52d9157563db" xmlns:ns3="a7db5255-73a5-4cb0-b494-1685d94d2d4e" targetNamespace="http://schemas.microsoft.com/office/2006/metadata/properties" ma:root="true" ma:fieldsID="756ff98304808a3772a85e3f914c9870" ns2:_="" ns3:_="">
    <xsd:import namespace="e75a9ecc-2866-4a0d-9585-52d9157563db"/>
    <xsd:import namespace="a7db5255-73a5-4cb0-b494-1685d94d2d4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OCR" minOccurs="0"/>
                <xsd:element ref="ns2:MediaServiceDateTaken" minOccurs="0"/>
                <xsd:element ref="ns2:MediaServiceLocation" minOccurs="0"/>
                <xsd:element ref="ns2:Country"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5a9ecc-2866-4a0d-9585-52d9157563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Country" ma:index="18" nillable="true" ma:displayName="Country" ma:format="Dropdown" ma:internalName="Country">
      <xsd:simpleType>
        <xsd:restriction base="dms:Text">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db5255-73a5-4cb0-b494-1685d94d2d4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ountry xmlns="e75a9ecc-2866-4a0d-9585-52d9157563d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7E7D72-935C-4603-8D4C-13E0F3DAB1D3}"/>
</file>

<file path=customXml/itemProps2.xml><?xml version="1.0" encoding="utf-8"?>
<ds:datastoreItem xmlns:ds="http://schemas.openxmlformats.org/officeDocument/2006/customXml" ds:itemID="{46C90112-7704-443C-973B-AB246D80DCD9}">
  <ds:schemaRefs>
    <ds:schemaRef ds:uri="http://schemas.microsoft.com/office/2006/documentManagement/types"/>
    <ds:schemaRef ds:uri="http://purl.org/dc/terms/"/>
    <ds:schemaRef ds:uri="http://www.w3.org/XML/1998/namespace"/>
    <ds:schemaRef ds:uri="http://schemas.openxmlformats.org/package/2006/metadata/core-properties"/>
    <ds:schemaRef ds:uri="e75a9ecc-2866-4a0d-9585-52d9157563db"/>
    <ds:schemaRef ds:uri="http://purl.org/dc/elements/1.1/"/>
    <ds:schemaRef ds:uri="http://schemas.microsoft.com/office/infopath/2007/PartnerControls"/>
    <ds:schemaRef ds:uri="a7db5255-73a5-4cb0-b494-1685d94d2d4e"/>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B4B790F5-3415-4F49-94EC-5574AD6AE6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4816</TotalTime>
  <Words>15279</Words>
  <Application>Microsoft Office PowerPoint</Application>
  <PresentationFormat>Widescreen</PresentationFormat>
  <Paragraphs>1087</Paragraphs>
  <Slides>106</Slides>
  <Notes>106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106</vt:i4>
      </vt:variant>
    </vt:vector>
  </HeadingPairs>
  <TitlesOfParts>
    <vt:vector size="109" baseType="lpstr">
      <vt:lpstr>Arial</vt:lpstr>
      <vt:lpstr>Calibri</vt:lpstr>
      <vt:lpstr>Office Theme</vt:lpstr>
      <vt:lpstr>National team training</vt:lpstr>
      <vt:lpstr>National team training: Overview</vt:lpstr>
      <vt:lpstr>National team training Day 1</vt:lpstr>
      <vt:lpstr>Introduction of participants</vt:lpstr>
      <vt:lpstr>Purpose of ANLAS</vt:lpstr>
      <vt:lpstr>What is ANLAS?</vt:lpstr>
      <vt:lpstr>Purpose of ANLAS in &lt;country name&gt;</vt:lpstr>
      <vt:lpstr>The ANLAS model</vt:lpstr>
      <vt:lpstr>What is a learning assessment system?</vt:lpstr>
      <vt:lpstr>Quality of an assessment system</vt:lpstr>
      <vt:lpstr>Focus of ANLAS</vt:lpstr>
      <vt:lpstr>The ANLAS model</vt:lpstr>
      <vt:lpstr>What are 21st century skills?</vt:lpstr>
      <vt:lpstr>21st century skills</vt:lpstr>
      <vt:lpstr>Demonstration of knowledge and  21st century skills</vt:lpstr>
      <vt:lpstr>The ANLAS dimensions</vt:lpstr>
      <vt:lpstr>Dimension 1:  Context of the assessment system</vt:lpstr>
      <vt:lpstr>Dimension 2:  Quality of assessment programs</vt:lpstr>
      <vt:lpstr>Large-scale assessments</vt:lpstr>
      <vt:lpstr>Examinations</vt:lpstr>
      <vt:lpstr>Classroom assessments</vt:lpstr>
      <vt:lpstr>Classroom assessment</vt:lpstr>
      <vt:lpstr>Analyzing the quality of assessment programs </vt:lpstr>
      <vt:lpstr>Dimension 2A: Quality of  large-scale assessment and examination</vt:lpstr>
      <vt:lpstr>Dimension 2A: Quality of large-scale assessment and examination</vt:lpstr>
      <vt:lpstr>Dimension 2B:  Quality of classroom assessment</vt:lpstr>
      <vt:lpstr>Dimension 2B:  Quality of classroom assessment</vt:lpstr>
      <vt:lpstr>Dimension 3: Coherence of the assessment system</vt:lpstr>
      <vt:lpstr>Questions?</vt:lpstr>
      <vt:lpstr>ANLAS  processes &amp; tools</vt:lpstr>
      <vt:lpstr>How is ANLAS implemented?</vt:lpstr>
      <vt:lpstr>ANLAS manual and tools</vt:lpstr>
      <vt:lpstr>Three main phases of ANLAS</vt:lpstr>
      <vt:lpstr>Time for a break!</vt:lpstr>
      <vt:lpstr>PowerPoint Presentation</vt:lpstr>
      <vt:lpstr>ANLAS in the broader education sector planning process</vt:lpstr>
      <vt:lpstr>ANLAS steering committee </vt:lpstr>
      <vt:lpstr>Purpose of the steering committee</vt:lpstr>
      <vt:lpstr>Budget pre-approval</vt:lpstr>
      <vt:lpstr>Planning activities</vt:lpstr>
      <vt:lpstr>Stakeholder briefings</vt:lpstr>
      <vt:lpstr>Activity: Initiation, training and planning tools</vt:lpstr>
      <vt:lpstr>PowerPoint Presentation</vt:lpstr>
      <vt:lpstr>Describing each ANLAS dimension</vt:lpstr>
      <vt:lpstr>Conducting stakeholder consultations (1)</vt:lpstr>
      <vt:lpstr>Conducting stakeholder consultations (2)</vt:lpstr>
      <vt:lpstr>Conducting stakeholder consultations (3)</vt:lpstr>
      <vt:lpstr>Consolidating information from multiple stakeholder consultations (1)</vt:lpstr>
      <vt:lpstr>Consolidating information from multiple stakeholder consultations (2)</vt:lpstr>
      <vt:lpstr>Synthesis</vt:lpstr>
      <vt:lpstr>Analytical tables: General parts</vt:lpstr>
      <vt:lpstr>Analytical tables: General parts</vt:lpstr>
      <vt:lpstr>Reference list for documents</vt:lpstr>
      <vt:lpstr>Reference list for stakeholder consultations (1)</vt:lpstr>
      <vt:lpstr>Reference list for stakeholder consultations (2)</vt:lpstr>
      <vt:lpstr>Recording and referencing data sources</vt:lpstr>
      <vt:lpstr>Analytical tables: Description</vt:lpstr>
      <vt:lpstr>Analytical tables: Evaluation</vt:lpstr>
      <vt:lpstr>Analytical tables: Consolidated evaluation</vt:lpstr>
      <vt:lpstr>Important to consider</vt:lpstr>
      <vt:lpstr>Dimension 2A: Quality of large-scale assessment and examination</vt:lpstr>
      <vt:lpstr>Dimension 2B: Quality of classroom assessment</vt:lpstr>
      <vt:lpstr>Dimension 3: Coherence of the assessment system</vt:lpstr>
      <vt:lpstr>Time for a break!</vt:lpstr>
      <vt:lpstr>Activity 1: Analytical tables</vt:lpstr>
      <vt:lpstr>Activity 2: Synthesis tables</vt:lpstr>
      <vt:lpstr>Time for a break!</vt:lpstr>
      <vt:lpstr>Planning activities (1)</vt:lpstr>
      <vt:lpstr>PA 1: Identifying the assessment programs to be included in the analysis (1)</vt:lpstr>
      <vt:lpstr>PA 1: Identifying the assessment programs to be included in the analysis (2)</vt:lpstr>
      <vt:lpstr>PA 1: Identifying the assessment programs to be included in the analysis (3)</vt:lpstr>
      <vt:lpstr>Feedback on day 1 Outlook on day 2</vt:lpstr>
      <vt:lpstr>PowerPoint Presentation</vt:lpstr>
      <vt:lpstr>Day 2 training overview</vt:lpstr>
      <vt:lpstr>PowerPoint Presentation</vt:lpstr>
      <vt:lpstr>Reporting ANLAS findings</vt:lpstr>
      <vt:lpstr>Validation and review (1)</vt:lpstr>
      <vt:lpstr>Validation and review (2)</vt:lpstr>
      <vt:lpstr>Disseminating ANLAS findings (1)</vt:lpstr>
      <vt:lpstr>Dissemination strategy (1)</vt:lpstr>
      <vt:lpstr>Dissemination strategy (2)</vt:lpstr>
      <vt:lpstr>Activity: Reporting and dissemination tools</vt:lpstr>
      <vt:lpstr>Time for a break!</vt:lpstr>
      <vt:lpstr>Planning activities (2)</vt:lpstr>
      <vt:lpstr>PA 2: Stakeholder and document mapping (1) </vt:lpstr>
      <vt:lpstr>PA 2: Stakeholder and document mapping (2) </vt:lpstr>
      <vt:lpstr>PA 2: Stakeholder and document mapping (3)</vt:lpstr>
      <vt:lpstr>PA 2: Stakeholder and document mapping (4)</vt:lpstr>
      <vt:lpstr>Time for a break!</vt:lpstr>
      <vt:lpstr>Preparation for PA 3: Indicative timeframe for ANLAS (1)</vt:lpstr>
      <vt:lpstr>Indicative timeframe for ANLAS (2)</vt:lpstr>
      <vt:lpstr>Indicative timeframe for ANLAS (3)</vt:lpstr>
      <vt:lpstr>Indicative timeframe for ANLAS (4)</vt:lpstr>
      <vt:lpstr>PowerPoint Presentation</vt:lpstr>
      <vt:lpstr>PA 3: Completing the implementation plan (2)</vt:lpstr>
      <vt:lpstr>PA 3: Completing the implementation plan (3)</vt:lpstr>
      <vt:lpstr>Time for a break!</vt:lpstr>
      <vt:lpstr>PA 4: Identifying risks and mitigation strategies (1)</vt:lpstr>
      <vt:lpstr>PA 4: Identifying risks and mitigation strategies (2)</vt:lpstr>
      <vt:lpstr>PA 4: Identifying risks and mitigation strategies (3)</vt:lpstr>
      <vt:lpstr>Time for a break!</vt:lpstr>
      <vt:lpstr>PA 5: Developing a detailed budget (1)</vt:lpstr>
      <vt:lpstr>PA 5: Developing a detailed budget (2)</vt:lpstr>
      <vt:lpstr>PA 5: Developing a detailed budget (3)</vt:lpstr>
      <vt:lpstr>Feedback on day 2 Outlook on completing the planning activities</vt:lpstr>
      <vt:lpstr>References</vt:lpstr>
    </vt:vector>
  </TitlesOfParts>
  <Company>ACER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Denahy, Amy</dc:creator>
  <cp:lastModifiedBy>Schwantner, Ursula</cp:lastModifiedBy>
  <cp:revision>636</cp:revision>
  <cp:lastPrinted>2019-10-15T07:20:52Z</cp:lastPrinted>
  <dcterms:created xsi:type="dcterms:W3CDTF">2018-07-11T05:15:13Z</dcterms:created>
  <dcterms:modified xsi:type="dcterms:W3CDTF">2019-10-16T02:22:37Z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0x010100E377EF96F20A7F4EA6ABB1B3759EC605</vt:lpwstr>
  </property>
</Properties>
</file>