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Lst>
  <p:notesMasterIdLst>
    <p:notesMasterId r:id="rId112"/>
  </p:notesMasterIdLst>
  <p:sldIdLst>
    <p:sldId id="256" r:id="rId5"/>
    <p:sldId id="261" r:id="rId6"/>
    <p:sldId id="434" r:id="rId7"/>
    <p:sldId id="270" r:id="rId8"/>
    <p:sldId id="378" r:id="rId9"/>
    <p:sldId id="379" r:id="rId10"/>
    <p:sldId id="413" r:id="rId11"/>
    <p:sldId id="390" r:id="rId12"/>
    <p:sldId id="399" r:id="rId13"/>
    <p:sldId id="408" r:id="rId14"/>
    <p:sldId id="549" r:id="rId15"/>
    <p:sldId id="380" r:id="rId16"/>
    <p:sldId id="381" r:id="rId17"/>
    <p:sldId id="382" r:id="rId18"/>
    <p:sldId id="435" r:id="rId19"/>
    <p:sldId id="383" r:id="rId20"/>
    <p:sldId id="397" r:id="rId21"/>
    <p:sldId id="391" r:id="rId22"/>
    <p:sldId id="398" r:id="rId23"/>
    <p:sldId id="401" r:id="rId24"/>
    <p:sldId id="405" r:id="rId25"/>
    <p:sldId id="406" r:id="rId26"/>
    <p:sldId id="409" r:id="rId27"/>
    <p:sldId id="410" r:id="rId28"/>
    <p:sldId id="403" r:id="rId29"/>
    <p:sldId id="404" r:id="rId30"/>
    <p:sldId id="402" r:id="rId31"/>
    <p:sldId id="407" r:id="rId32"/>
    <p:sldId id="392" r:id="rId33"/>
    <p:sldId id="504" r:id="rId34"/>
    <p:sldId id="396" r:id="rId35"/>
    <p:sldId id="424" r:id="rId36"/>
    <p:sldId id="385" r:id="rId37"/>
    <p:sldId id="384" r:id="rId38"/>
    <p:sldId id="547" r:id="rId39"/>
    <p:sldId id="411" r:id="rId40"/>
    <p:sldId id="508" r:id="rId41"/>
    <p:sldId id="415" r:id="rId42"/>
    <p:sldId id="436" r:id="rId43"/>
    <p:sldId id="437" r:id="rId44"/>
    <p:sldId id="438" r:id="rId45"/>
    <p:sldId id="442" r:id="rId46"/>
    <p:sldId id="446" r:id="rId47"/>
    <p:sldId id="419" r:id="rId48"/>
    <p:sldId id="473" r:id="rId49"/>
    <p:sldId id="474" r:id="rId50"/>
    <p:sldId id="477" r:id="rId51"/>
    <p:sldId id="478" r:id="rId52"/>
    <p:sldId id="475" r:id="rId53"/>
    <p:sldId id="479" r:id="rId54"/>
    <p:sldId id="476" r:id="rId55"/>
    <p:sldId id="464" r:id="rId56"/>
    <p:sldId id="465" r:id="rId57"/>
    <p:sldId id="480" r:id="rId58"/>
    <p:sldId id="481" r:id="rId59"/>
    <p:sldId id="482" r:id="rId60"/>
    <p:sldId id="469" r:id="rId61"/>
    <p:sldId id="466" r:id="rId62"/>
    <p:sldId id="467" r:id="rId63"/>
    <p:sldId id="468" r:id="rId64"/>
    <p:sldId id="483" r:id="rId65"/>
    <p:sldId id="432" r:id="rId66"/>
    <p:sldId id="433" r:id="rId67"/>
    <p:sldId id="505" r:id="rId68"/>
    <p:sldId id="548" r:id="rId69"/>
    <p:sldId id="463" r:id="rId70"/>
    <p:sldId id="497" r:id="rId71"/>
    <p:sldId id="512" r:id="rId72"/>
    <p:sldId id="489" r:id="rId73"/>
    <p:sldId id="485" r:id="rId74"/>
    <p:sldId id="509" r:id="rId75"/>
    <p:sldId id="510" r:id="rId76"/>
    <p:sldId id="501" r:id="rId77"/>
    <p:sldId id="498" r:id="rId78"/>
    <p:sldId id="503" r:id="rId79"/>
    <p:sldId id="421" r:id="rId80"/>
    <p:sldId id="499" r:id="rId81"/>
    <p:sldId id="500" r:id="rId82"/>
    <p:sldId id="518" r:id="rId83"/>
    <p:sldId id="517" r:id="rId84"/>
    <p:sldId id="519" r:id="rId85"/>
    <p:sldId id="520" r:id="rId86"/>
    <p:sldId id="484" r:id="rId87"/>
    <p:sldId id="521" r:id="rId88"/>
    <p:sldId id="490" r:id="rId89"/>
    <p:sldId id="542" r:id="rId90"/>
    <p:sldId id="543" r:id="rId91"/>
    <p:sldId id="544" r:id="rId92"/>
    <p:sldId id="545" r:id="rId93"/>
    <p:sldId id="546" r:id="rId94"/>
    <p:sldId id="527" r:id="rId95"/>
    <p:sldId id="528" r:id="rId96"/>
    <p:sldId id="529" r:id="rId97"/>
    <p:sldId id="530" r:id="rId98"/>
    <p:sldId id="531" r:id="rId99"/>
    <p:sldId id="523" r:id="rId100"/>
    <p:sldId id="524" r:id="rId101"/>
    <p:sldId id="525" r:id="rId102"/>
    <p:sldId id="491" r:id="rId103"/>
    <p:sldId id="533" r:id="rId104"/>
    <p:sldId id="532" r:id="rId105"/>
    <p:sldId id="526" r:id="rId106"/>
    <p:sldId id="537" r:id="rId107"/>
    <p:sldId id="538" r:id="rId108"/>
    <p:sldId id="539" r:id="rId109"/>
    <p:sldId id="502" r:id="rId110"/>
    <p:sldId id="389" r:id="rId111"/>
  </p:sldIdLst>
  <p:sldSz cx="12192000" cy="6858000"/>
  <p:notesSz cx="6692900"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son, Sally" initials="RS" lastIdx="1" clrIdx="0">
    <p:extLst>
      <p:ext uri="{19B8F6BF-5375-455C-9EA6-DF929625EA0E}">
        <p15:presenceInfo xmlns:p15="http://schemas.microsoft.com/office/powerpoint/2012/main" userId="S-1-5-21-289890051-1308978032-336231458-15521" providerId="AD"/>
      </p:ext>
    </p:extLst>
  </p:cmAuthor>
  <p:cmAuthor id="2" name="Schwantner, Ursula" initials="SU" lastIdx="15" clrIdx="1">
    <p:extLst>
      <p:ext uri="{19B8F6BF-5375-455C-9EA6-DF929625EA0E}">
        <p15:presenceInfo xmlns:p15="http://schemas.microsoft.com/office/powerpoint/2012/main" userId="Schwantner, Ursula" providerId="None"/>
      </p:ext>
    </p:extLst>
  </p:cmAuthor>
  <p:cmAuthor id="3" name="Robertson, Sally" initials="SR" lastIdx="11" clrIdx="2">
    <p:extLst>
      <p:ext uri="{19B8F6BF-5375-455C-9EA6-DF929625EA0E}">
        <p15:presenceInfo xmlns:p15="http://schemas.microsoft.com/office/powerpoint/2012/main" userId="Robertson, Sally" providerId="None"/>
      </p:ext>
    </p:extLst>
  </p:cmAuthor>
  <p:cmAuthor id="4" name="Ramya Vivekanandan" initials="RV" lastIdx="3" clrIdx="3">
    <p:extLst>
      <p:ext uri="{19B8F6BF-5375-455C-9EA6-DF929625EA0E}">
        <p15:presenceInfo xmlns:p15="http://schemas.microsoft.com/office/powerpoint/2012/main" userId="S-1-5-21-88094858-919529-1617787245-689551" providerId="AD"/>
      </p:ext>
    </p:extLst>
  </p:cmAuthor>
  <p:cmAuthor id="5" name="Schwantner, Ursula" initials="SU [2]" lastIdx="4" clrIdx="4">
    <p:extLst>
      <p:ext uri="{19B8F6BF-5375-455C-9EA6-DF929625EA0E}">
        <p15:presenceInfo xmlns:p15="http://schemas.microsoft.com/office/powerpoint/2012/main" userId="S-1-5-21-289890051-1308978032-336231458-11606" providerId="AD"/>
      </p:ext>
    </p:extLst>
  </p:cmAuthor>
  <p:cmAuthor id="6" name="Bramich, Meredith" initials="BM" lastIdx="16" clrIdx="5">
    <p:extLst>
      <p:ext uri="{19B8F6BF-5375-455C-9EA6-DF929625EA0E}">
        <p15:presenceInfo xmlns:p15="http://schemas.microsoft.com/office/powerpoint/2012/main" userId="S-1-5-21-289890051-1308978032-336231458-79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84194"/>
    <a:srgbClr val="FCCD80"/>
    <a:srgbClr val="F9A416"/>
    <a:srgbClr val="B4408F"/>
    <a:srgbClr val="000000"/>
    <a:srgbClr val="0066FF"/>
    <a:srgbClr val="B03492"/>
    <a:srgbClr val="F13D59"/>
    <a:srgbClr val="F03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2E79D7-D446-4D51-F4C3-F14DBFAD4522}" v="1" dt="2020-11-23T11:27:21.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23" autoAdjust="0"/>
    <p:restoredTop sz="73815" autoAdjust="0"/>
  </p:normalViewPr>
  <p:slideViewPr>
    <p:cSldViewPr snapToGrid="0">
      <p:cViewPr>
        <p:scale>
          <a:sx n="50" d="100"/>
          <a:sy n="50" d="100"/>
        </p:scale>
        <p:origin x="968" y="40"/>
      </p:cViewPr>
      <p:guideLst/>
    </p:cSldViewPr>
  </p:slideViewPr>
  <p:notesTextViewPr>
    <p:cViewPr>
      <p:scale>
        <a:sx n="3" d="2"/>
        <a:sy n="3" d="2"/>
      </p:scale>
      <p:origin x="0" y="0"/>
    </p:cViewPr>
  </p:notesTextViewPr>
  <p:sorterViewPr>
    <p:cViewPr>
      <p:scale>
        <a:sx n="100" d="100"/>
        <a:sy n="100" d="100"/>
      </p:scale>
      <p:origin x="0" y="-4716"/>
    </p:cViewPr>
  </p:sorterViewPr>
  <p:notesViewPr>
    <p:cSldViewPr snapToGrid="0">
      <p:cViewPr varScale="1">
        <p:scale>
          <a:sx n="55" d="100"/>
          <a:sy n="55" d="100"/>
        </p:scale>
        <p:origin x="280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commentAuthors" Target="commentAuthors.xml"/><Relationship Id="rId118"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00257" cy="495109"/>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791094" y="0"/>
            <a:ext cx="2900257" cy="495109"/>
          </a:xfrm>
          <a:prstGeom prst="rect">
            <a:avLst/>
          </a:prstGeom>
        </p:spPr>
        <p:txBody>
          <a:bodyPr vert="horz" lIns="91440" tIns="45720" rIns="91440" bIns="45720" rtlCol="0"/>
          <a:lstStyle>
            <a:lvl1pPr algn="r">
              <a:defRPr sz="1200"/>
            </a:lvl1pPr>
          </a:lstStyle>
          <a:p>
            <a:fld id="{7461D88A-14F1-4821-88AB-7CB44F82512A}" type="datetimeFigureOut">
              <a:rPr lang="en-AU" smtClean="0"/>
              <a:t>27/11/2020</a:t>
            </a:fld>
            <a:endParaRPr lang="en-AU" dirty="0"/>
          </a:p>
        </p:txBody>
      </p:sp>
      <p:sp>
        <p:nvSpPr>
          <p:cNvPr id="4" name="Slide Image Placeholder 3"/>
          <p:cNvSpPr>
            <a:spLocks noGrp="1" noRot="1" noChangeAspect="1"/>
          </p:cNvSpPr>
          <p:nvPr>
            <p:ph type="sldImg" idx="2"/>
          </p:nvPr>
        </p:nvSpPr>
        <p:spPr>
          <a:xfrm>
            <a:off x="387350" y="1233488"/>
            <a:ext cx="5918200" cy="3330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69290" y="4748927"/>
            <a:ext cx="5354320" cy="38854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2793"/>
            <a:ext cx="2900257" cy="495108"/>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791094" y="9372793"/>
            <a:ext cx="2900257" cy="495108"/>
          </a:xfrm>
          <a:prstGeom prst="rect">
            <a:avLst/>
          </a:prstGeom>
        </p:spPr>
        <p:txBody>
          <a:bodyPr vert="horz" lIns="91440" tIns="45720" rIns="91440" bIns="45720" rtlCol="0" anchor="b"/>
          <a:lstStyle>
            <a:lvl1pPr algn="r">
              <a:defRPr sz="1200"/>
            </a:lvl1pPr>
          </a:lstStyle>
          <a:p>
            <a:fld id="{24E4A8C5-FE95-48D6-9796-DAE80261D394}" type="slidenum">
              <a:rPr lang="en-AU" smtClean="0"/>
              <a:t>‹N°›</a:t>
            </a:fld>
            <a:endParaRPr lang="en-AU" dirty="0"/>
          </a:p>
        </p:txBody>
      </p:sp>
    </p:spTree>
    <p:extLst>
      <p:ext uri="{BB962C8B-B14F-4D97-AF65-F5344CB8AC3E}">
        <p14:creationId xmlns:p14="http://schemas.microsoft.com/office/powerpoint/2010/main" val="230971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globalpartnership.org/content/guidelines-education-sector-plan-development-grant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0" i="1" u="none" baseline="0" dirty="0"/>
              <a:t>[Vous pouvez ajouter le nom et/ou le logo de votre organisation.]</a:t>
            </a:r>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1</a:t>
            </a:fld>
            <a:endParaRPr lang="fr" dirty="0"/>
          </a:p>
        </p:txBody>
      </p:sp>
    </p:spTree>
    <p:extLst>
      <p:ext uri="{BB962C8B-B14F-4D97-AF65-F5344CB8AC3E}">
        <p14:creationId xmlns:p14="http://schemas.microsoft.com/office/powerpoint/2010/main" val="85924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a:solidFill>
                  <a:schemeClr val="tx1"/>
                </a:solidFill>
                <a:effectLst/>
                <a:latin typeface="+mn-lt"/>
                <a:ea typeface="+mn-ea"/>
                <a:cs typeface="+mn-cs"/>
              </a:rPr>
              <a:t>Cette définition montre clairement qu'un système d'évaluation représente bien plus qu'une simple administration de différents types de programmes d'évaluation.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a:solidFill>
                  <a:schemeClr val="tx1"/>
                </a:solidFill>
                <a:effectLst/>
                <a:latin typeface="+mn-lt"/>
                <a:ea typeface="+mn-ea"/>
                <a:cs typeface="+mn-cs"/>
              </a:rPr>
              <a:t>Au contraire, la </a:t>
            </a:r>
            <a:r>
              <a:rPr lang="fr" sz="1200" b="0" i="1" u="none" kern="1200" baseline="0">
                <a:solidFill>
                  <a:schemeClr val="tx1"/>
                </a:solidFill>
                <a:effectLst/>
                <a:latin typeface="+mn-lt"/>
                <a:ea typeface="+mn-ea"/>
                <a:cs typeface="+mn-cs"/>
              </a:rPr>
              <a:t>qualité d'un système d'évaluation</a:t>
            </a:r>
            <a:r>
              <a:rPr lang="fr" sz="1200" b="0" i="0" u="none" kern="1200" baseline="0">
                <a:solidFill>
                  <a:schemeClr val="tx1"/>
                </a:solidFill>
                <a:effectLst/>
                <a:latin typeface="+mn-lt"/>
                <a:ea typeface="+mn-ea"/>
                <a:cs typeface="+mn-cs"/>
              </a:rPr>
              <a:t> est déterminée par la qualité de chaque élément qui le compose, ainsi que par la qualité de leur association. Cette qualité plus globale comprend les liens et interactions entre les divers éléments du système d'évaluation, pour obtenir et traiter des données de qualité appuyant un processus décisionnel fondé sur des faits en matière de politiques et de pratiques (Clarke 2012).</a:t>
            </a:r>
            <a:endParaRPr lang="fr"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B2BFC9F1-0093-40DD-8787-3AB2D04AB31E}" type="slidenum">
              <a:rPr/>
              <a:t>10</a:t>
            </a:fld>
            <a:endParaRPr lang="fr" dirty="0"/>
          </a:p>
        </p:txBody>
      </p:sp>
    </p:spTree>
    <p:extLst>
      <p:ext uri="{BB962C8B-B14F-4D97-AF65-F5344CB8AC3E}">
        <p14:creationId xmlns:p14="http://schemas.microsoft.com/office/powerpoint/2010/main" val="34969720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fr" b="0" i="1" u="none" baseline="0" dirty="0"/>
              <a:t>[Compléter le modèle de stratégies d’évaluation et de réduction des risques conformément</a:t>
            </a:r>
            <a:r>
              <a:rPr lang="fr" sz="1200" b="0" i="1" u="none" baseline="0" dirty="0"/>
              <a:t> aux instructions </a:t>
            </a:r>
            <a:r>
              <a:rPr lang="fr" sz="1200" b="0" i="1" u="none" kern="1200" baseline="0" dirty="0">
                <a:solidFill>
                  <a:schemeClr val="tx1"/>
                </a:solidFill>
                <a:effectLst/>
                <a:latin typeface="+mn-lt"/>
                <a:ea typeface="+mn-ea"/>
                <a:cs typeface="+mn-cs"/>
              </a:rPr>
              <a:t>fournies à la partie 4.2.6 du manuel de l'ANLAS.] </a:t>
            </a:r>
            <a:r>
              <a:rPr lang="fr" sz="1200" b="0" i="1" u="none" baseline="0" dirty="0"/>
              <a:t>Accorder environ </a:t>
            </a:r>
            <a:r>
              <a:rPr lang="fr" sz="1200" b="1" i="1" u="none" baseline="0" dirty="0"/>
              <a:t>30 minutes </a:t>
            </a:r>
            <a:r>
              <a:rPr lang="fr" sz="1200" b="0" i="1" u="none" baseline="0" dirty="0"/>
              <a:t>pour réaliser cette activité. </a:t>
            </a:r>
            <a:r>
              <a:rPr lang="fr" sz="1200" b="0" i="1" u="none" kern="1200" baseline="0" dirty="0">
                <a:solidFill>
                  <a:schemeClr val="tx1"/>
                </a:solidFill>
                <a:effectLst/>
                <a:latin typeface="+mn-lt"/>
                <a:ea typeface="+mn-ea"/>
                <a:cs typeface="+mn-cs"/>
              </a:rPr>
              <a:t>Continuer à remplir le </a:t>
            </a:r>
            <a:r>
              <a:rPr lang="fr" b="0" i="1" u="none" baseline="0" dirty="0"/>
              <a:t>modèle de stratégies d’évaluation et de réduction des risques </a:t>
            </a:r>
            <a:r>
              <a:rPr lang="fr" sz="1200" b="0" i="1" u="none" kern="1200" baseline="0" dirty="0">
                <a:solidFill>
                  <a:schemeClr val="tx1"/>
                </a:solidFill>
                <a:effectLst/>
                <a:latin typeface="+mn-lt"/>
                <a:ea typeface="+mn-ea"/>
                <a:cs typeface="+mn-cs"/>
              </a:rPr>
              <a:t>après les activités de formation.]</a:t>
            </a:r>
          </a:p>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endParaRPr lang="fr" sz="1200" i="1" kern="1200" dirty="0">
              <a:solidFill>
                <a:schemeClr val="tx1"/>
              </a:solidFill>
              <a:effectLst/>
              <a:latin typeface="+mn-lt"/>
              <a:ea typeface="+mn-ea"/>
              <a:cs typeface="+mn-cs"/>
            </a:endParaRPr>
          </a:p>
          <a:p>
            <a:pPr marL="171450" indent="-171450" algn="l" rtl="0">
              <a:spcBef>
                <a:spcPts val="600"/>
              </a:spcBef>
              <a:buFont typeface="Arial" panose="020B0604020202020204" pitchFamily="34" charset="0"/>
              <a:buChar char="•"/>
            </a:pPr>
            <a:r>
              <a:rPr lang="fr" sz="1200" b="0" i="0" u="none" baseline="0" dirty="0"/>
              <a:t>Chaque groupe doit identifier les principaux risques de chaque phase et les documenter dans le modèle de stratégies d'évaluation et de réduction des risques d'après les instructions de la partie 4.2.6 du manuel de l'ANLAS.</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Des exemples de stratégies d’évaluation et de réduction des risques sont fournis dans le modèle. Ils reposent sur l'expérience des pays pilotes de l'ANLAS.</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Si ces exemples sont pertinents, ils peuvent être modifiés pour correspondre à l'environnement national. S'ils ne sont pas pertinents, il convient de les supprimer du modèle.</a:t>
            </a:r>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100</a:t>
            </a:fld>
            <a:endParaRPr lang="fr" dirty="0"/>
          </a:p>
        </p:txBody>
      </p:sp>
    </p:spTree>
    <p:extLst>
      <p:ext uri="{BB962C8B-B14F-4D97-AF65-F5344CB8AC3E}">
        <p14:creationId xmlns:p14="http://schemas.microsoft.com/office/powerpoint/2010/main" val="355807439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fr" b="0" i="1" u="none" baseline="0" dirty="0"/>
              <a:t>[Accorder environ </a:t>
            </a:r>
            <a:r>
              <a:rPr lang="fr" b="1" i="1" u="none" baseline="0" dirty="0"/>
              <a:t>15 minutes</a:t>
            </a:r>
            <a:r>
              <a:rPr lang="fr" b="0" i="1" u="none" baseline="0" dirty="0"/>
              <a:t> pour réaliser cette activité.]</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fr" i="1"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Discuter avec l'ensemble des participants de la façon dont sera complété le modèle de stratégies d'évaluation et de réduction des risques après les activités de formation. </a:t>
            </a:r>
            <a:r>
              <a:rPr lang="fr" sz="1200" b="0" i="1" u="none" kern="1200" baseline="0" dirty="0">
                <a:solidFill>
                  <a:schemeClr val="tx1"/>
                </a:solidFill>
                <a:effectLst/>
                <a:latin typeface="+mn-lt"/>
                <a:ea typeface="+mn-ea"/>
                <a:cs typeface="+mn-cs"/>
              </a:rPr>
              <a:t>[Dans le cas où le modèle aurait été complété durant cette activité, se référer au point 3 sur la mise à jour régulière des stratégies d'évaluation et de réduction des risques. S'assurer </a:t>
            </a:r>
            <a:r>
              <a:rPr lang="fr" b="0" i="1" u="none" baseline="0" dirty="0"/>
              <a:t>que chaque membre de l'équipe sait de quelles tâches il ou elle est responsable.]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 i="1" dirty="0"/>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Il est conseillé de présenter le modèle de stratégies d'évaluation et de réduction des risques au comité de pilotage de l’ANLAS pour bénéficier de ses remarques et conseils.</a:t>
            </a:r>
          </a:p>
          <a:p>
            <a:pPr marL="171450" indent="-171450" algn="l" rtl="0">
              <a:spcBef>
                <a:spcPts val="600"/>
              </a:spcBef>
              <a:buFont typeface="Arial" panose="020B0604020202020204" pitchFamily="34" charset="0"/>
              <a:buChar char="•"/>
            </a:pPr>
            <a:endParaRPr lang="fr" sz="1200" kern="1200" dirty="0">
              <a:solidFill>
                <a:schemeClr val="tx1"/>
              </a:solidFill>
              <a:effectLst/>
              <a:latin typeface="+mn-lt"/>
              <a:ea typeface="+mn-ea"/>
              <a:cs typeface="+mn-cs"/>
            </a:endParaRPr>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Le modèle de stratégies d’évaluation et de réduction des risques doit être mis à jour régulièrement tout au long de la mise en œuvre de l'ANLAS, et il doit refléter toute modification apportée au plan de mise en œuvre.</a:t>
            </a:r>
            <a:endParaRPr lang="fr" sz="1200" kern="1200" dirty="0">
              <a:solidFill>
                <a:schemeClr val="tx1"/>
              </a:solidFill>
              <a:effectLst/>
              <a:latin typeface="+mn-lt"/>
              <a:ea typeface="+mn-ea"/>
              <a:cs typeface="+mn-cs"/>
            </a:endParaRPr>
          </a:p>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101</a:t>
            </a:fld>
            <a:endParaRPr lang="fr" dirty="0"/>
          </a:p>
        </p:txBody>
      </p:sp>
    </p:spTree>
    <p:extLst>
      <p:ext uri="{BB962C8B-B14F-4D97-AF65-F5344CB8AC3E}">
        <p14:creationId xmlns:p14="http://schemas.microsoft.com/office/powerpoint/2010/main" val="26532763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1" u="none" baseline="0"/>
              <a:t>[Le calendrier de formation de l'équipe nationale prévoit ici une pause de 15 minutes. Adapter si nécessaire.]</a:t>
            </a:r>
          </a:p>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102</a:t>
            </a:fld>
            <a:endParaRPr lang="fr" dirty="0"/>
          </a:p>
        </p:txBody>
      </p:sp>
    </p:spTree>
    <p:extLst>
      <p:ext uri="{BB962C8B-B14F-4D97-AF65-F5344CB8AC3E}">
        <p14:creationId xmlns:p14="http://schemas.microsoft.com/office/powerpoint/2010/main" val="102252574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1" i="1" u="none" baseline="0"/>
              <a:t>[Accorder environ 60 minutes pour réaliser cette activité.]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b="1" i="1" dirty="0"/>
          </a:p>
          <a:p>
            <a:pPr marL="0" marR="0" lvl="0" indent="0" algn="l" defTabSz="914400" rtl="0" eaLnBrk="1" fontAlgn="auto" latinLnBrk="0" hangingPunct="1">
              <a:lnSpc>
                <a:spcPct val="100000"/>
              </a:lnSpc>
              <a:spcBef>
                <a:spcPts val="1200"/>
              </a:spcBef>
              <a:spcAft>
                <a:spcPts val="0"/>
              </a:spcAft>
              <a:buClrTx/>
              <a:buSzTx/>
              <a:buFontTx/>
              <a:buNone/>
              <a:tabLst/>
              <a:defRPr/>
            </a:pPr>
            <a:r>
              <a:rPr lang="fr" b="0" i="1" u="none" baseline="0"/>
              <a:t>[Former trois groupes (ou adapter le nombre de groupes si nécessaire). </a:t>
            </a:r>
            <a:r>
              <a:rPr lang="fr" sz="1200" b="0" i="1" u="none" baseline="0"/>
              <a:t>Accorder environ </a:t>
            </a:r>
            <a:r>
              <a:rPr lang="fr" sz="1200" b="1" i="1" u="none" baseline="0"/>
              <a:t>15 minutes</a:t>
            </a:r>
            <a:r>
              <a:rPr lang="fr" sz="1200" b="0" i="1" u="none" baseline="0"/>
              <a:t> pour constituer les groupes et lire le modèle de budget et les instructions fournies dans les parties 4.1.1d, 4.1.3e et 4.2.7 du manuel de l'ANLAS. Si </a:t>
            </a:r>
            <a:r>
              <a:rPr lang="fr" sz="1200" b="0" i="1" u="none" kern="1200" baseline="0">
                <a:solidFill>
                  <a:schemeClr val="tx1"/>
                </a:solidFill>
                <a:effectLst/>
                <a:latin typeface="+mn-lt"/>
                <a:ea typeface="+mn-ea"/>
                <a:cs typeface="+mn-cs"/>
              </a:rPr>
              <a:t>l'approbation préalable du budget a été demandée, il faut en tenir compte.</a:t>
            </a:r>
            <a:r>
              <a:rPr lang="fr" sz="1200" b="0" i="1" u="none" baseline="0"/>
              <a:t>]</a:t>
            </a:r>
            <a:endParaRPr lang="fr" sz="1200" dirty="0"/>
          </a:p>
        </p:txBody>
      </p:sp>
      <p:sp>
        <p:nvSpPr>
          <p:cNvPr id="4" name="Slide Number Placeholder 3"/>
          <p:cNvSpPr>
            <a:spLocks noGrp="1"/>
          </p:cNvSpPr>
          <p:nvPr>
            <p:ph type="sldNum" sz="quarter" idx="10"/>
          </p:nvPr>
        </p:nvSpPr>
        <p:spPr/>
        <p:txBody>
          <a:bodyPr/>
          <a:lstStyle/>
          <a:p>
            <a:pPr algn="l" rtl="0"/>
            <a:fld id="{24E4A8C5-FE95-48D6-9796-DAE80261D394}" type="slidenum">
              <a:rPr/>
              <a:t>103</a:t>
            </a:fld>
            <a:endParaRPr lang="fr" dirty="0"/>
          </a:p>
        </p:txBody>
      </p:sp>
    </p:spTree>
    <p:extLst>
      <p:ext uri="{BB962C8B-B14F-4D97-AF65-F5344CB8AC3E}">
        <p14:creationId xmlns:p14="http://schemas.microsoft.com/office/powerpoint/2010/main" val="787645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fr" b="0" i="1" u="none" baseline="0" dirty="0"/>
              <a:t>[Remplir le modèle de budget conformément </a:t>
            </a:r>
            <a:r>
              <a:rPr lang="fr" sz="1200" b="0" i="1" u="none" baseline="0" dirty="0"/>
              <a:t>aux instructions </a:t>
            </a:r>
            <a:r>
              <a:rPr lang="fr" sz="1200" b="0" i="1" u="none" kern="1200" baseline="0" dirty="0">
                <a:solidFill>
                  <a:schemeClr val="tx1"/>
                </a:solidFill>
                <a:effectLst/>
                <a:latin typeface="+mn-lt"/>
                <a:ea typeface="+mn-ea"/>
                <a:cs typeface="+mn-cs"/>
              </a:rPr>
              <a:t>mentionnées dans les parties </a:t>
            </a:r>
            <a:r>
              <a:rPr lang="fr" sz="1200" b="0" i="1" u="none" baseline="0" dirty="0"/>
              <a:t>4.1.1d, 4.1.3e et 4.2.7 </a:t>
            </a:r>
            <a:r>
              <a:rPr lang="fr" sz="1200" b="0" i="1" u="none" kern="1200" baseline="0" dirty="0">
                <a:solidFill>
                  <a:schemeClr val="tx1"/>
                </a:solidFill>
                <a:effectLst/>
                <a:latin typeface="+mn-lt"/>
                <a:ea typeface="+mn-ea"/>
                <a:cs typeface="+mn-cs"/>
              </a:rPr>
              <a:t>du manuel de l'ANLAS. Les pays peuvent aussi utiliser leur propre modèle budgétaire. </a:t>
            </a:r>
            <a:r>
              <a:rPr lang="fr" sz="1200" b="0" i="1" u="none" baseline="0" dirty="0"/>
              <a:t>Accorder environ </a:t>
            </a:r>
            <a:r>
              <a:rPr lang="fr" sz="1200" b="1" i="1" u="none" baseline="0" dirty="0"/>
              <a:t>30 minutes </a:t>
            </a:r>
            <a:r>
              <a:rPr lang="fr" sz="1200" b="0" i="1" u="none" baseline="0" dirty="0"/>
              <a:t>pour réaliser cette activité. </a:t>
            </a:r>
            <a:r>
              <a:rPr lang="fr" sz="1200" b="0" i="1" u="none" kern="1200" baseline="0" dirty="0">
                <a:solidFill>
                  <a:schemeClr val="tx1"/>
                </a:solidFill>
                <a:effectLst/>
                <a:latin typeface="+mn-lt"/>
                <a:ea typeface="+mn-ea"/>
                <a:cs typeface="+mn-cs"/>
              </a:rPr>
              <a:t>Continuer à compléter le modèle de budget après les activités de formation.]</a:t>
            </a:r>
          </a:p>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endParaRPr lang="fr"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baseline="0" dirty="0"/>
              <a:t>Chaque groupe doit identifier les principales tâches qui entraîneront des dépenses pour chaque phase.</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baseline="0" dirty="0"/>
              <a:t>Compléter le modèle de budget en indiquant les informations requises </a:t>
            </a:r>
            <a:r>
              <a:rPr lang="fr" sz="1200" b="0" i="1" u="none" baseline="0" dirty="0"/>
              <a:t>[consulter la partie 4.2.7 du manuel de l'ANLAS.]</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Le modèle de budget est personnalisable.</a:t>
            </a:r>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Réfléchir à toute mise à jour apportée à la première estimation budgétaire élaborée lors de l'approbation préalable.</a:t>
            </a:r>
            <a:endParaRPr lang="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fr" sz="1200" baseline="0" dirty="0"/>
          </a:p>
        </p:txBody>
      </p:sp>
      <p:sp>
        <p:nvSpPr>
          <p:cNvPr id="4" name="Slide Number Placeholder 3"/>
          <p:cNvSpPr>
            <a:spLocks noGrp="1"/>
          </p:cNvSpPr>
          <p:nvPr>
            <p:ph type="sldNum" sz="quarter" idx="10"/>
          </p:nvPr>
        </p:nvSpPr>
        <p:spPr/>
        <p:txBody>
          <a:bodyPr/>
          <a:lstStyle/>
          <a:p>
            <a:pPr algn="l" rtl="0"/>
            <a:fld id="{24E4A8C5-FE95-48D6-9796-DAE80261D394}" type="slidenum">
              <a:rPr/>
              <a:t>104</a:t>
            </a:fld>
            <a:endParaRPr lang="fr" dirty="0"/>
          </a:p>
        </p:txBody>
      </p:sp>
    </p:spTree>
    <p:extLst>
      <p:ext uri="{BB962C8B-B14F-4D97-AF65-F5344CB8AC3E}">
        <p14:creationId xmlns:p14="http://schemas.microsoft.com/office/powerpoint/2010/main" val="19303415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fr" b="0" i="1" u="none" baseline="0"/>
              <a:t>[Accorder environ </a:t>
            </a:r>
            <a:r>
              <a:rPr lang="fr" b="1" i="1" u="none" baseline="0"/>
              <a:t>15 minutes</a:t>
            </a:r>
            <a:r>
              <a:rPr lang="fr" b="0" i="1" u="none" baseline="0"/>
              <a:t> pour réaliser cette activité.]</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fr"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Discuter avec l'ensemble des participants de la façon dont le modèle de budget sera complété durant les activités de formation. </a:t>
            </a:r>
            <a:r>
              <a:rPr lang="fr" sz="1200" b="0" i="1" u="none" kern="1200" baseline="0">
                <a:solidFill>
                  <a:schemeClr val="tx1"/>
                </a:solidFill>
                <a:effectLst/>
                <a:latin typeface="+mn-lt"/>
                <a:ea typeface="+mn-ea"/>
                <a:cs typeface="+mn-cs"/>
              </a:rPr>
              <a:t>[Dans le cas où le modèle aurait été complété durant cette activité, voir le point 2 sur la consultation du comité de pilotage. S'assurer </a:t>
            </a:r>
            <a:r>
              <a:rPr lang="fr" b="0" i="1" u="none" baseline="0"/>
              <a:t>que chaque membre de l'équipe sait de quelles tâches il ou elle est responsable.]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Il est conseillé de consulter le comité de pilotage de l’ANLAS à propos du budget final.</a:t>
            </a:r>
            <a:endParaRPr lang="fr" sz="1200" kern="1200" dirty="0">
              <a:solidFill>
                <a:schemeClr val="tx1"/>
              </a:solidFill>
              <a:effectLst/>
              <a:latin typeface="+mn-lt"/>
              <a:ea typeface="+mn-ea"/>
              <a:cs typeface="+mn-cs"/>
            </a:endParaRPr>
          </a:p>
          <a:p>
            <a:pPr marL="0" indent="0" algn="l" rtl="0">
              <a:buFont typeface="Arial" panose="020B0604020202020204" pitchFamily="34" charset="0"/>
              <a:buNone/>
            </a:pPr>
            <a:endParaRPr lang="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105</a:t>
            </a:fld>
            <a:endParaRPr lang="fr" dirty="0"/>
          </a:p>
        </p:txBody>
      </p:sp>
    </p:spTree>
    <p:extLst>
      <p:ext uri="{BB962C8B-B14F-4D97-AF65-F5344CB8AC3E}">
        <p14:creationId xmlns:p14="http://schemas.microsoft.com/office/powerpoint/2010/main" val="37930139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 b="0" i="1" u="none" baseline="0"/>
              <a:t>[Achèvement de la deuxième journée de formation. Organiser rapidement un tour des participants afin qu'ils commentent la journée et formulent des attentes pour finaliser les activités de planification.] S'assurer que chaque membre de l'équipe sait de quelles tâches il ou elle est responsable et des échéances de ces dernières.]</a:t>
            </a:r>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106</a:t>
            </a:fld>
            <a:endParaRPr lang="fr" dirty="0"/>
          </a:p>
        </p:txBody>
      </p:sp>
    </p:spTree>
    <p:extLst>
      <p:ext uri="{BB962C8B-B14F-4D97-AF65-F5344CB8AC3E}">
        <p14:creationId xmlns:p14="http://schemas.microsoft.com/office/powerpoint/2010/main" val="316730851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 sz="1200" b="0" i="1" u="none" kern="1200" baseline="0">
                <a:solidFill>
                  <a:schemeClr val="tx1"/>
                </a:solidFill>
                <a:effectLst/>
                <a:latin typeface="+mn-lt"/>
                <a:ea typeface="+mn-ea"/>
                <a:cs typeface="+mn-cs"/>
              </a:rPr>
              <a:t>[Ajouter toute référence bibliographique utilisée au cours de cette présentation en respectant le style Chicago (pour plus d'informations, consulter la partie 4.6.2 du manuel de l'ANLAS).]</a:t>
            </a:r>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107</a:t>
            </a:fld>
            <a:endParaRPr lang="fr" dirty="0"/>
          </a:p>
        </p:txBody>
      </p:sp>
    </p:spTree>
    <p:extLst>
      <p:ext uri="{BB962C8B-B14F-4D97-AF65-F5344CB8AC3E}">
        <p14:creationId xmlns:p14="http://schemas.microsoft.com/office/powerpoint/2010/main" val="2115895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dirty="0">
                <a:solidFill>
                  <a:schemeClr val="tx1"/>
                </a:solidFill>
                <a:effectLst/>
                <a:latin typeface="+mn-lt"/>
                <a:ea typeface="+mn-ea"/>
                <a:cs typeface="+mn-cs"/>
              </a:rPr>
              <a:t>Cette définition montre clairement qu'un système d'évaluation représente bien plus qu'une simple administration de différents types de programmes d'évaluation.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dirty="0">
                <a:solidFill>
                  <a:schemeClr val="tx1"/>
                </a:solidFill>
                <a:effectLst/>
                <a:latin typeface="+mn-lt"/>
                <a:ea typeface="+mn-ea"/>
                <a:cs typeface="+mn-cs"/>
              </a:rPr>
              <a:t>Au contraire, la </a:t>
            </a:r>
            <a:r>
              <a:rPr lang="fr" sz="1200" b="0" i="1" u="none" kern="1200" baseline="0" dirty="0">
                <a:solidFill>
                  <a:schemeClr val="tx1"/>
                </a:solidFill>
                <a:effectLst/>
                <a:latin typeface="+mn-lt"/>
                <a:ea typeface="+mn-ea"/>
                <a:cs typeface="+mn-cs"/>
              </a:rPr>
              <a:t>qualité d'un système d'évaluation</a:t>
            </a:r>
            <a:r>
              <a:rPr lang="fr" sz="1200" b="0" i="0" u="none" kern="1200" baseline="0" dirty="0">
                <a:solidFill>
                  <a:schemeClr val="tx1"/>
                </a:solidFill>
                <a:effectLst/>
                <a:latin typeface="+mn-lt"/>
                <a:ea typeface="+mn-ea"/>
                <a:cs typeface="+mn-cs"/>
              </a:rPr>
              <a:t> est déterminée par la qualité de chaque élément qui le compose, ainsi que par la qualité de leur association. Cette qualité plus globale comprend les liens et interactions entre les divers éléments du système d'évaluation, pour obtenir et traiter des données de qualité appuyant un processus décisionnel fondé sur des faits en matière de politiques et de pratiques (Clarke 2012).</a:t>
            </a:r>
            <a:endParaRPr lang="fr"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B2BFC9F1-0093-40DD-8787-3AB2D04AB31E}" type="slidenum">
              <a:rPr/>
              <a:t>11</a:t>
            </a:fld>
            <a:endParaRPr lang="fr" dirty="0"/>
          </a:p>
        </p:txBody>
      </p:sp>
    </p:spTree>
    <p:extLst>
      <p:ext uri="{BB962C8B-B14F-4D97-AF65-F5344CB8AC3E}">
        <p14:creationId xmlns:p14="http://schemas.microsoft.com/office/powerpoint/2010/main" val="2741358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 b="0" i="1" u="none" baseline="0" dirty="0"/>
              <a:t>[Pour plus d'informations, consulter le chapitre 1 du manuel de l'ANLAS.]</a:t>
            </a:r>
            <a:endParaRPr lang="fr" i="1" dirty="0"/>
          </a:p>
        </p:txBody>
      </p:sp>
      <p:sp>
        <p:nvSpPr>
          <p:cNvPr id="4" name="Slide Number Placeholder 3"/>
          <p:cNvSpPr>
            <a:spLocks noGrp="1"/>
          </p:cNvSpPr>
          <p:nvPr>
            <p:ph type="sldNum" sz="quarter" idx="10"/>
          </p:nvPr>
        </p:nvSpPr>
        <p:spPr/>
        <p:txBody>
          <a:bodyPr/>
          <a:lstStyle/>
          <a:p>
            <a:pPr algn="l" rtl="0"/>
            <a:fld id="{BB6451F8-7F68-4A62-AC10-DD8B6DEBF8A7}" type="slidenum">
              <a:rPr/>
              <a:t>12</a:t>
            </a:fld>
            <a:endParaRPr lang="fr" dirty="0"/>
          </a:p>
        </p:txBody>
      </p:sp>
    </p:spTree>
    <p:extLst>
      <p:ext uri="{BB962C8B-B14F-4D97-AF65-F5344CB8AC3E}">
        <p14:creationId xmlns:p14="http://schemas.microsoft.com/office/powerpoint/2010/main" val="3827580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166606"/>
          </a:xfrm>
        </p:spPr>
        <p:txBody>
          <a:bodyPr/>
          <a:lstStyle/>
          <a:p>
            <a:pPr algn="l" rtl="0"/>
            <a:r>
              <a:rPr lang="fr" sz="1200" b="0" i="0" u="none" kern="1200" baseline="0" dirty="0">
                <a:solidFill>
                  <a:schemeClr val="tx1"/>
                </a:solidFill>
                <a:effectLst/>
                <a:latin typeface="+mn-lt"/>
                <a:ea typeface="+mn-ea"/>
                <a:cs typeface="+mn-cs"/>
              </a:rPr>
              <a:t>Le contenu de l'analyse est illustré par le </a:t>
            </a:r>
            <a:r>
              <a:rPr lang="fr" sz="1200" b="1" i="0" u="none" kern="1200" baseline="0" dirty="0">
                <a:solidFill>
                  <a:schemeClr val="tx1"/>
                </a:solidFill>
                <a:effectLst/>
                <a:latin typeface="+mn-lt"/>
                <a:ea typeface="+mn-ea"/>
                <a:cs typeface="+mn-cs"/>
              </a:rPr>
              <a:t>modèle ANLAS</a:t>
            </a:r>
            <a:r>
              <a:rPr lang="fr" sz="1200" b="0" i="0" u="none" kern="1200" baseline="0" dirty="0">
                <a:solidFill>
                  <a:schemeClr val="tx1"/>
                </a:solidFill>
                <a:effectLst/>
                <a:latin typeface="+mn-lt"/>
                <a:ea typeface="+mn-ea"/>
                <a:cs typeface="+mn-cs"/>
              </a:rPr>
              <a:t>, qui offre un cadre pour l'analyse qualitative des systèmes nationaux d'évaluation </a:t>
            </a:r>
            <a:r>
              <a:rPr lang="fr-BE" sz="1200" b="0" i="0" u="none" kern="1200" baseline="0" dirty="0">
                <a:solidFill>
                  <a:schemeClr val="tx1"/>
                </a:solidFill>
                <a:effectLst/>
                <a:latin typeface="+mn-lt"/>
                <a:ea typeface="+mn-ea"/>
                <a:cs typeface="+mn-cs"/>
              </a:rPr>
              <a:t>des apprentissages</a:t>
            </a:r>
            <a:r>
              <a:rPr lang="fr" sz="1200" b="0" i="0" u="none" kern="1200" baseline="0" dirty="0">
                <a:solidFill>
                  <a:schemeClr val="tx1"/>
                </a:solidFill>
                <a:effectLst/>
                <a:latin typeface="+mn-lt"/>
                <a:ea typeface="+mn-ea"/>
                <a:cs typeface="+mn-cs"/>
              </a:rPr>
              <a:t> (ACER 2019).</a:t>
            </a:r>
          </a:p>
          <a:p>
            <a:endParaRPr lang="fr" sz="120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dirty="0">
                <a:solidFill>
                  <a:schemeClr val="tx1"/>
                </a:solidFill>
                <a:effectLst/>
                <a:latin typeface="+mn-lt"/>
                <a:ea typeface="+mn-ea"/>
                <a:cs typeface="+mn-cs"/>
              </a:rPr>
              <a:t>Les trois dimensions du système d'évaluation, à savoir le contexte du système d’évaluation, la qualité des programmes d'évaluation et la cohérence du système d’évaluation, ainsi que les éléments transversaux d'application des connaissances et des compétences du XXI</a:t>
            </a:r>
            <a:r>
              <a:rPr lang="fr" sz="1200" b="0" i="0" u="none" kern="1200" baseline="30000" dirty="0">
                <a:solidFill>
                  <a:schemeClr val="tx1"/>
                </a:solidFill>
                <a:effectLst/>
                <a:latin typeface="+mn-lt"/>
                <a:ea typeface="+mn-ea"/>
                <a:cs typeface="+mn-cs"/>
              </a:rPr>
              <a:t>e</a:t>
            </a:r>
            <a:r>
              <a:rPr lang="fr" sz="1200" b="0" i="0" u="none" kern="1200" baseline="0" dirty="0">
                <a:solidFill>
                  <a:schemeClr val="tx1"/>
                </a:solidFill>
                <a:effectLst/>
                <a:latin typeface="+mn-lt"/>
                <a:ea typeface="+mn-ea"/>
                <a:cs typeface="+mn-cs"/>
              </a:rPr>
              <a:t> siècle sont tous intégrés au modèle. Cette intégration vise à favoriser l'utilisation des données d'évaluation pour mettre en place des pratiques et des politiques éducatives, avec pour but ultime d'améliorer l'apprentissage.</a:t>
            </a:r>
            <a:endParaRPr lang="fr" sz="1200" i="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endParaRPr lang="fr" sz="120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 b="0" i="0" u="none" baseline="0" dirty="0"/>
              <a:t>La dimension du </a:t>
            </a:r>
            <a:r>
              <a:rPr lang="fr" sz="1200" b="0" i="1" u="none" strike="noStrike" kern="1200" baseline="0" dirty="0">
                <a:solidFill>
                  <a:schemeClr val="tx1"/>
                </a:solidFill>
                <a:effectLst>
                  <a:glow>
                    <a:srgbClr val="000000"/>
                  </a:glow>
                  <a:outerShdw sx="0" sy="0">
                    <a:srgbClr val="000000"/>
                  </a:outerShdw>
                  <a:reflection stA="0" endPos="0" fadeDir="0" sx="0" sy="0"/>
                </a:effectLst>
                <a:latin typeface="+mn-lt"/>
                <a:ea typeface="+mn-ea"/>
                <a:cs typeface="+mn-cs"/>
              </a:rPr>
              <a:t>contexte du système d'évaluation</a:t>
            </a:r>
            <a:r>
              <a:rPr lang="fr" sz="1200" b="0" i="0" u="none" strike="noStrike" kern="1200" baseline="0" dirty="0">
                <a:solidFill>
                  <a:schemeClr val="tx1"/>
                </a:solidFill>
                <a:effectLst>
                  <a:glow>
                    <a:srgbClr val="000000"/>
                  </a:glow>
                  <a:outerShdw sx="0" sy="0">
                    <a:srgbClr val="000000"/>
                  </a:outerShdw>
                  <a:reflection stA="0" endPos="0" fadeDir="0" sx="0" sy="0"/>
                </a:effectLst>
                <a:latin typeface="+mn-lt"/>
                <a:ea typeface="+mn-ea"/>
                <a:cs typeface="+mn-cs"/>
              </a:rPr>
              <a:t> </a:t>
            </a:r>
            <a:r>
              <a:rPr lang="fr" b="0" i="0" u="none" baseline="0" dirty="0"/>
              <a:t>couvre quatre axes majeurs </a:t>
            </a:r>
            <a:r>
              <a:rPr lang="fr" b="0" i="1" u="none" baseline="0" dirty="0"/>
              <a:t>[lire les axes majeurs sur la diapositive].</a:t>
            </a:r>
          </a:p>
          <a:p>
            <a:pPr marL="171450" lvl="0" indent="-171450" algn="l" rtl="0" fontAlgn="base">
              <a:buFont typeface="Arial" panose="020B0604020202020204" pitchFamily="34" charset="0"/>
              <a:buChar char="•"/>
            </a:pPr>
            <a:r>
              <a:rPr lang="fr" b="0" i="0" u="none" baseline="0" dirty="0"/>
              <a:t>La dimension de </a:t>
            </a:r>
            <a:r>
              <a:rPr lang="fr" sz="1200" b="0" i="1" u="none" strike="noStrike" kern="1200" baseline="0" dirty="0">
                <a:solidFill>
                  <a:schemeClr val="tx1"/>
                </a:solidFill>
                <a:effectLst>
                  <a:glow>
                    <a:srgbClr val="000000"/>
                  </a:glow>
                  <a:outerShdw sx="0" sy="0">
                    <a:srgbClr val="000000"/>
                  </a:outerShdw>
                  <a:reflection stA="0" endPos="0" fadeDir="0" sx="0" sy="0"/>
                </a:effectLst>
                <a:latin typeface="+mn-lt"/>
                <a:ea typeface="+mn-ea"/>
                <a:cs typeface="+mn-cs"/>
              </a:rPr>
              <a:t>qualité des programmes d'évaluation </a:t>
            </a:r>
            <a:r>
              <a:rPr lang="fr" sz="1200" b="0" i="0" u="none" strike="noStrike" kern="1200" baseline="0" dirty="0">
                <a:solidFill>
                  <a:schemeClr val="tx1"/>
                </a:solidFill>
                <a:effectLst>
                  <a:glow>
                    <a:srgbClr val="000000"/>
                  </a:glow>
                  <a:outerShdw sx="0" sy="0">
                    <a:srgbClr val="000000"/>
                  </a:outerShdw>
                  <a:reflection stA="0" endPos="0" fadeDir="0" sx="0" sy="0"/>
                </a:effectLst>
                <a:latin typeface="+mn-lt"/>
                <a:ea typeface="+mn-ea"/>
                <a:cs typeface="+mn-cs"/>
              </a:rPr>
              <a:t>couvre les principaux aspects qualitatifs des examens et évaluations à grande échelle, ainsi que ceux des évaluations en classe.</a:t>
            </a:r>
            <a:endParaRPr lang="fr"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marL="171450" lvl="0" indent="-171450" algn="l" rtl="0" fontAlgn="base">
              <a:buFont typeface="Arial" panose="020B0604020202020204" pitchFamily="34" charset="0"/>
              <a:buChar char="•"/>
            </a:pPr>
            <a:r>
              <a:rPr lang="fr" sz="1200" b="0" i="0" u="none" strike="noStrike" kern="1200" baseline="0" dirty="0">
                <a:solidFill>
                  <a:schemeClr val="tx1"/>
                </a:solidFill>
                <a:effectLst>
                  <a:glow>
                    <a:srgbClr val="000000"/>
                  </a:glow>
                  <a:outerShdw sx="0" sy="0">
                    <a:srgbClr val="000000"/>
                  </a:outerShdw>
                  <a:reflection stA="0" endPos="0" fadeDir="0" sx="0" sy="0"/>
                </a:effectLst>
                <a:latin typeface="+mn-lt"/>
                <a:ea typeface="+mn-ea"/>
                <a:cs typeface="+mn-cs"/>
              </a:rPr>
              <a:t>La troisième dimension, </a:t>
            </a:r>
            <a:r>
              <a:rPr lang="fr" sz="1200" b="0" i="1" u="none" strike="noStrike" kern="1200" baseline="0" dirty="0">
                <a:solidFill>
                  <a:schemeClr val="tx1"/>
                </a:solidFill>
                <a:effectLst>
                  <a:glow>
                    <a:srgbClr val="000000"/>
                  </a:glow>
                  <a:outerShdw sx="0" sy="0">
                    <a:srgbClr val="000000"/>
                  </a:outerShdw>
                  <a:reflection stA="0" endPos="0" fadeDir="0" sx="0" sy="0"/>
                </a:effectLst>
                <a:latin typeface="+mn-lt"/>
                <a:ea typeface="+mn-ea"/>
                <a:cs typeface="+mn-cs"/>
              </a:rPr>
              <a:t>cohérence du système d'évaluation, </a:t>
            </a:r>
            <a:r>
              <a:rPr lang="fr" sz="1200" b="0" i="0" u="none" strike="noStrike" kern="1200" baseline="0" dirty="0">
                <a:solidFill>
                  <a:schemeClr val="tx1"/>
                </a:solidFill>
                <a:effectLst>
                  <a:glow>
                    <a:srgbClr val="000000"/>
                  </a:glow>
                  <a:outerShdw sx="0" sy="0">
                    <a:srgbClr val="000000"/>
                  </a:outerShdw>
                  <a:reflection stA="0" endPos="0" fadeDir="0" sx="0" sy="0"/>
                </a:effectLst>
                <a:latin typeface="+mn-lt"/>
                <a:ea typeface="+mn-ea"/>
                <a:cs typeface="+mn-cs"/>
              </a:rPr>
              <a:t>couvre quatre axes majeurs liés au </a:t>
            </a:r>
            <a:r>
              <a:rPr lang="fr" sz="1200" b="0" i="0" u="none" kern="1200" baseline="0" dirty="0">
                <a:solidFill>
                  <a:schemeClr val="tx1"/>
                </a:solidFill>
                <a:effectLst/>
                <a:latin typeface="+mn-lt"/>
                <a:ea typeface="+mn-ea"/>
                <a:cs typeface="+mn-cs"/>
              </a:rPr>
              <a:t>degré de cohérence du système d'évaluation par rapport aux aspects importants du système éducatif au sens large et au sein du système d'évaluation </a:t>
            </a:r>
            <a:r>
              <a:rPr lang="fr" b="0" i="1" u="none" baseline="0" dirty="0"/>
              <a:t>[lire les axes majeurs mentionnés dans la diapositive].</a:t>
            </a:r>
          </a:p>
          <a:p>
            <a:pPr marL="171450" lvl="0" indent="-171450" algn="l" rtl="0" fontAlgn="base">
              <a:buFont typeface="Arial" panose="020B0604020202020204" pitchFamily="34" charset="0"/>
              <a:buChar char="•"/>
            </a:pPr>
            <a:endParaRPr lang="fr" i="1" baseline="0" dirty="0"/>
          </a:p>
          <a:p>
            <a:pPr marL="0" lvl="0" indent="0" algn="l" rtl="0" fontAlgn="base">
              <a:buFont typeface="Arial" panose="020B0604020202020204" pitchFamily="34" charset="0"/>
              <a:buNone/>
            </a:pPr>
            <a:r>
              <a:rPr lang="fr" sz="1200" b="0" i="0" u="none" baseline="0" dirty="0"/>
              <a:t>L'application des connaissances et des compétences du XXI</a:t>
            </a:r>
            <a:r>
              <a:rPr lang="fr" sz="1200" b="0" i="0" u="none" baseline="30000" dirty="0"/>
              <a:t>e</a:t>
            </a:r>
            <a:r>
              <a:rPr lang="fr" sz="1200" b="0" i="0" u="none" baseline="0" dirty="0"/>
              <a:t> siècle est un élément transversal majeur de l'ANLAS.</a:t>
            </a:r>
            <a:endParaRPr lang="fr" u="none" baseline="0" dirty="0"/>
          </a:p>
        </p:txBody>
      </p:sp>
      <p:sp>
        <p:nvSpPr>
          <p:cNvPr id="4" name="Slide Number Placeholder 3"/>
          <p:cNvSpPr>
            <a:spLocks noGrp="1"/>
          </p:cNvSpPr>
          <p:nvPr>
            <p:ph type="sldNum" sz="quarter" idx="10"/>
          </p:nvPr>
        </p:nvSpPr>
        <p:spPr/>
        <p:txBody>
          <a:bodyPr/>
          <a:lstStyle/>
          <a:p>
            <a:pPr algn="l" rtl="0"/>
            <a:fld id="{BB6451F8-7F68-4A62-AC10-DD8B6DEBF8A7}" type="slidenum">
              <a:rPr/>
              <a:t>13</a:t>
            </a:fld>
            <a:endParaRPr lang="fr" dirty="0"/>
          </a:p>
        </p:txBody>
      </p:sp>
    </p:spTree>
    <p:extLst>
      <p:ext uri="{BB962C8B-B14F-4D97-AF65-F5344CB8AC3E}">
        <p14:creationId xmlns:p14="http://schemas.microsoft.com/office/powerpoint/2010/main" val="305347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dirty="0">
                <a:solidFill>
                  <a:schemeClr val="tx1"/>
                </a:solidFill>
                <a:effectLst/>
                <a:latin typeface="+mn-lt"/>
                <a:ea typeface="+mn-ea"/>
                <a:cs typeface="+mn-cs"/>
              </a:rPr>
              <a:t>Un élément clé commun à toutes les dimensions de l'ANLAS est l'application des connaissances et des compétences du XXI</a:t>
            </a:r>
            <a:r>
              <a:rPr lang="fr" sz="1200" b="0" i="0" u="none" kern="1200" baseline="30000" dirty="0">
                <a:solidFill>
                  <a:schemeClr val="tx1"/>
                </a:solidFill>
                <a:effectLst/>
                <a:latin typeface="+mn-lt"/>
                <a:ea typeface="+mn-ea"/>
                <a:cs typeface="+mn-cs"/>
              </a:rPr>
              <a:t>e</a:t>
            </a:r>
            <a:r>
              <a:rPr lang="fr" sz="1200" b="0" i="0" u="none" kern="1200" baseline="0" dirty="0">
                <a:solidFill>
                  <a:schemeClr val="tx1"/>
                </a:solidFill>
                <a:effectLst/>
                <a:latin typeface="+mn-lt"/>
                <a:ea typeface="+mn-ea"/>
                <a:cs typeface="+mn-cs"/>
              </a:rPr>
              <a:t> siècle.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kern="1200" dirty="0">
              <a:solidFill>
                <a:schemeClr val="tx1"/>
              </a:solidFill>
              <a:effectLst/>
              <a:latin typeface="+mn-lt"/>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fr" sz="1200" b="0" i="0" u="none" kern="1200" baseline="0" dirty="0">
                <a:solidFill>
                  <a:schemeClr val="tx1"/>
                </a:solidFill>
                <a:effectLst/>
                <a:latin typeface="+mn-lt"/>
                <a:ea typeface="+mn-ea"/>
                <a:cs typeface="+mn-cs"/>
              </a:rPr>
              <a:t>Dans le monde entier, une priorité croissante est accordée à l'évaluation des compétences qui contribuent au développement holistique des apprenants et qui bâtissent les fondations d'une participation réussie à l'apprentissage tout au long de la vie, aux carrières professionnelles, à la société et à la vie en général (GPE 2018).</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975" algn="l"/>
              </a:tabLst>
              <a:defRPr/>
            </a:pPr>
            <a:r>
              <a:rPr lang="fr" sz="1200" b="0" i="0" u="none" kern="1200" baseline="0" dirty="0">
                <a:solidFill>
                  <a:schemeClr val="tx1"/>
                </a:solidFill>
                <a:effectLst/>
                <a:latin typeface="+mn-lt"/>
                <a:ea typeface="+mn-ea"/>
                <a:cs typeface="+mn-cs"/>
              </a:rPr>
              <a:t>Un intérêt particulier a été porté aux compétences jugées décisives pour réussir dans une société </a:t>
            </a:r>
            <a:r>
              <a:rPr lang="fr" b="0" i="0" u="none" baseline="0" dirty="0"/>
              <a:t>fondée sur les connaissances</a:t>
            </a:r>
            <a:r>
              <a:rPr lang="fr" sz="1200" b="0" i="0" u="none" kern="1200" baseline="0" dirty="0">
                <a:solidFill>
                  <a:schemeClr val="tx1"/>
                </a:solidFill>
                <a:effectLst/>
                <a:latin typeface="+mn-lt"/>
                <a:ea typeface="+mn-ea"/>
                <a:cs typeface="+mn-cs"/>
              </a:rPr>
              <a:t>, où dominent l'innovation et les technologies. Ces compétences sont souvent appelées les compétences du XXI</a:t>
            </a:r>
            <a:r>
              <a:rPr lang="fr" sz="1200" b="0" i="0" u="none" kern="1200" baseline="30000" dirty="0">
                <a:solidFill>
                  <a:schemeClr val="tx1"/>
                </a:solidFill>
                <a:effectLst/>
                <a:latin typeface="+mn-lt"/>
                <a:ea typeface="+mn-ea"/>
                <a:cs typeface="+mn-cs"/>
              </a:rPr>
              <a:t>e</a:t>
            </a:r>
            <a:r>
              <a:rPr lang="fr" sz="1200" b="0" i="0" u="none" kern="1200" baseline="0" dirty="0">
                <a:solidFill>
                  <a:schemeClr val="tx1"/>
                </a:solidFill>
                <a:effectLst/>
                <a:latin typeface="+mn-lt"/>
                <a:ea typeface="+mn-ea"/>
                <a:cs typeface="+mn-cs"/>
              </a:rPr>
              <a:t> siècle (Care &amp; Luo 2016).</a:t>
            </a:r>
          </a:p>
          <a:p>
            <a:pPr marL="171450" indent="-171450" algn="l" rtl="0">
              <a:buFont typeface="Arial" panose="020B0604020202020204" pitchFamily="34" charset="0"/>
              <a:buChar char="•"/>
            </a:pPr>
            <a:r>
              <a:rPr lang="fr" sz="1200" b="0" i="0" u="none" kern="1200" baseline="0" dirty="0">
                <a:solidFill>
                  <a:schemeClr val="tx1"/>
                </a:solidFill>
                <a:effectLst/>
                <a:latin typeface="+mn-lt"/>
                <a:ea typeface="+mn-ea"/>
                <a:cs typeface="+mn-cs"/>
              </a:rPr>
              <a:t>Cependant, d'autres termes les désignent couramment, par exemple « compétences transversales ».</a:t>
            </a:r>
          </a:p>
          <a:p>
            <a:pPr marL="171450" indent="-171450" algn="l" rtl="0">
              <a:buFont typeface="Arial" panose="020B0604020202020204" pitchFamily="34" charset="0"/>
              <a:buChar char="•"/>
            </a:pPr>
            <a:r>
              <a:rPr lang="fr" sz="1200" b="0" i="0" u="none" kern="1200" baseline="0" dirty="0">
                <a:solidFill>
                  <a:schemeClr val="tx1"/>
                </a:solidFill>
                <a:effectLst/>
                <a:latin typeface="+mn-lt"/>
                <a:ea typeface="+mn-ea"/>
                <a:cs typeface="+mn-cs"/>
              </a:rPr>
              <a:t>Parmi les plus représentatives de ces compétences, notons la résolution de problèmes, la pensée critique, la créativité, la communication, la collaboration et les compétences socioémotionnelles (interpersonnelles, intrapersonnelles, d'empathie, etc.) (Scoular &amp; Care 2017).</a:t>
            </a:r>
            <a:endParaRPr lang="fr" dirty="0"/>
          </a:p>
        </p:txBody>
      </p:sp>
      <p:sp>
        <p:nvSpPr>
          <p:cNvPr id="4" name="Slide Number Placeholder 3"/>
          <p:cNvSpPr>
            <a:spLocks noGrp="1"/>
          </p:cNvSpPr>
          <p:nvPr>
            <p:ph type="sldNum" sz="quarter" idx="10"/>
          </p:nvPr>
        </p:nvSpPr>
        <p:spPr/>
        <p:txBody>
          <a:bodyPr/>
          <a:lstStyle/>
          <a:p>
            <a:pPr algn="l" rtl="0"/>
            <a:fld id="{B2BFC9F1-0093-40DD-8787-3AB2D04AB31E}" type="slidenum">
              <a:rPr/>
              <a:t>14</a:t>
            </a:fld>
            <a:endParaRPr lang="fr" dirty="0"/>
          </a:p>
        </p:txBody>
      </p:sp>
    </p:spTree>
    <p:extLst>
      <p:ext uri="{BB962C8B-B14F-4D97-AF65-F5344CB8AC3E}">
        <p14:creationId xmlns:p14="http://schemas.microsoft.com/office/powerpoint/2010/main" val="1129803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spcBef>
                <a:spcPts val="600"/>
              </a:spcBef>
              <a:spcAft>
                <a:spcPts val="600"/>
              </a:spcAft>
              <a:buFont typeface="Arial" panose="020B0604020202020204" pitchFamily="34" charset="0"/>
              <a:buChar char="•"/>
            </a:pPr>
            <a:r>
              <a:rPr lang="fr" sz="1200" b="0" i="0" u="none" kern="1200" baseline="0" dirty="0">
                <a:solidFill>
                  <a:schemeClr val="tx1"/>
                </a:solidFill>
                <a:effectLst/>
                <a:latin typeface="+mn-lt"/>
                <a:ea typeface="+mn-ea"/>
                <a:cs typeface="+mn-cs"/>
              </a:rPr>
              <a:t>Le point commun de ces compétences du XXI</a:t>
            </a:r>
            <a:r>
              <a:rPr lang="fr" sz="1200" b="0" i="0" u="none" kern="1200" baseline="30000" dirty="0">
                <a:solidFill>
                  <a:schemeClr val="tx1"/>
                </a:solidFill>
                <a:effectLst/>
                <a:latin typeface="+mn-lt"/>
                <a:ea typeface="+mn-ea"/>
                <a:cs typeface="+mn-cs"/>
              </a:rPr>
              <a:t>e</a:t>
            </a:r>
            <a:r>
              <a:rPr lang="fr" sz="1200" b="0" i="0" u="none" kern="1200" baseline="0" dirty="0">
                <a:solidFill>
                  <a:schemeClr val="tx1"/>
                </a:solidFill>
                <a:effectLst/>
                <a:latin typeface="+mn-lt"/>
                <a:ea typeface="+mn-ea"/>
                <a:cs typeface="+mn-cs"/>
              </a:rPr>
              <a:t> siècle est qu'elles peuvent soit constituer un domaine d'apprentissage propre, soit être intégrées à un domaine d'apprentissage ou à une discipline académique.</a:t>
            </a:r>
          </a:p>
          <a:p>
            <a:pPr marL="0" indent="0" algn="l" rtl="0">
              <a:spcBef>
                <a:spcPts val="600"/>
              </a:spcBef>
              <a:spcAft>
                <a:spcPts val="600"/>
              </a:spcAft>
              <a:buFont typeface="Arial" panose="020B0604020202020204" pitchFamily="34" charset="0"/>
              <a:buNone/>
            </a:pPr>
            <a:endParaRPr lang="fr" sz="1200" u="none" kern="1200" dirty="0">
              <a:solidFill>
                <a:schemeClr val="tx1"/>
              </a:solidFill>
              <a:effectLst/>
              <a:latin typeface="+mn-lt"/>
              <a:ea typeface="+mn-ea"/>
              <a:cs typeface="+mn-cs"/>
            </a:endParaRPr>
          </a:p>
          <a:p>
            <a:pPr marL="171450" indent="-171450" algn="l" rtl="0">
              <a:spcBef>
                <a:spcPts val="600"/>
              </a:spcBef>
              <a:spcAft>
                <a:spcPts val="600"/>
              </a:spcAft>
              <a:buFont typeface="Arial" panose="020B0604020202020204" pitchFamily="34" charset="0"/>
              <a:buChar char="•"/>
            </a:pPr>
            <a:r>
              <a:rPr lang="fr" sz="1200" b="0" i="0" u="none" kern="1200" baseline="0" dirty="0">
                <a:solidFill>
                  <a:schemeClr val="tx1"/>
                </a:solidFill>
                <a:effectLst/>
                <a:latin typeface="+mn-lt"/>
                <a:ea typeface="+mn-ea"/>
                <a:cs typeface="+mn-cs"/>
              </a:rPr>
              <a:t>Enseigner et évaluer les compétences au sein d'une discipline permet aux élèves d'appliquer les compétences dans des domaines concrets, ce qui représente une approche durable pour le développement et la transmission des compétences. Intégrer les compétences à l'étude de certaines disciplines confère aussi un environnement familier et authentique pour l'évaluation des compétences. L'évaluation peut toujours se concentrer sur une compétence, par exemple la pensée critique ou la résolution de problèmes, mais celle-ci est alors contextualisée au sein d'une matière spécifique, comme les sciences ou les mathématiques. Certaines compétences se prêtent mieux à des matières spécifiques, notamment la résolution de problèmes en mathématiques ou la pensée critique en sciences. Certaines disciplines conviennent au développement ou à la démonstration de nombreuses compétences. Dans ce cas, une évaluation peut porter sur plusieurs de ces compétences. Par exemple, en lecture, les compétences du XXI</a:t>
            </a:r>
            <a:r>
              <a:rPr lang="fr" sz="1200" b="0" i="0" u="none" kern="1200" baseline="30000" dirty="0">
                <a:solidFill>
                  <a:schemeClr val="tx1"/>
                </a:solidFill>
                <a:effectLst/>
                <a:latin typeface="+mn-lt"/>
                <a:ea typeface="+mn-ea"/>
                <a:cs typeface="+mn-cs"/>
              </a:rPr>
              <a:t>e</a:t>
            </a:r>
            <a:r>
              <a:rPr lang="fr" sz="1200" b="0" i="0" u="none" kern="1200" baseline="0" dirty="0">
                <a:solidFill>
                  <a:schemeClr val="tx1"/>
                </a:solidFill>
                <a:effectLst/>
                <a:latin typeface="+mn-lt"/>
                <a:ea typeface="+mn-ea"/>
                <a:cs typeface="+mn-cs"/>
              </a:rPr>
              <a:t> siècle comprennent la critique, le raisonnement et la capacité à interpréter et à comprendre un éventail élargi de textes et documents. De même, en mathématiques, les compétences du XXI</a:t>
            </a:r>
            <a:r>
              <a:rPr lang="fr" sz="1200" b="0" i="0" u="none" kern="1200" baseline="30000" dirty="0">
                <a:solidFill>
                  <a:schemeClr val="tx1"/>
                </a:solidFill>
                <a:effectLst/>
                <a:latin typeface="+mn-lt"/>
                <a:ea typeface="+mn-ea"/>
                <a:cs typeface="+mn-cs"/>
              </a:rPr>
              <a:t>e</a:t>
            </a:r>
            <a:r>
              <a:rPr lang="fr" sz="1200" b="0" i="0" u="none" kern="1200" baseline="0" dirty="0">
                <a:solidFill>
                  <a:schemeClr val="tx1"/>
                </a:solidFill>
                <a:effectLst/>
                <a:latin typeface="+mn-lt"/>
                <a:ea typeface="+mn-ea"/>
                <a:cs typeface="+mn-cs"/>
              </a:rPr>
              <a:t> siècle exigent un raisonnement critique face à du contenu, des informations ou des idées mathématiques représentés de diverses manières. Définir clairement ce qu'une évaluation vise à mesurer est donc crucial (Great Schools Partnership 2016 ; Australian Council for Educational Research 2019).</a:t>
            </a:r>
          </a:p>
          <a:p>
            <a:pPr marL="0" indent="0" algn="l" rtl="0">
              <a:spcBef>
                <a:spcPts val="600"/>
              </a:spcBef>
              <a:spcAft>
                <a:spcPts val="600"/>
              </a:spcAft>
              <a:buFont typeface="Arial" panose="020B0604020202020204" pitchFamily="34" charset="0"/>
              <a:buNone/>
            </a:pPr>
            <a:endParaRPr lang="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b="0" i="0" u="none" baseline="0" dirty="0"/>
              <a:t>Évaluer l'application de connaissances et de compétences contraste avec les approches centrées </a:t>
            </a:r>
            <a:r>
              <a:rPr lang="fr" b="0" i="1" u="none" baseline="0" dirty="0"/>
              <a:t>uniquement</a:t>
            </a:r>
            <a:r>
              <a:rPr lang="fr" b="0" i="0" u="none" baseline="0" dirty="0"/>
              <a:t> sur la démonstration de connaissances factuelles et de procédures routinières (Turner 2014).</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fr" sz="1200" kern="1200" dirty="0">
              <a:solidFill>
                <a:schemeClr val="tx1"/>
              </a:solidFill>
              <a:effectLst/>
              <a:latin typeface="+mn-lt"/>
              <a:ea typeface="+mn-ea"/>
              <a:cs typeface="+mn-cs"/>
            </a:endParaRPr>
          </a:p>
          <a:p>
            <a:pPr algn="l" rtl="0"/>
            <a:r>
              <a:rPr lang="fr" b="0" i="1" u="none" baseline="0" dirty="0"/>
              <a:t>[Pour plus d'informations, consulter la partie 3.4 du manuel de l'ANLAS.]</a:t>
            </a:r>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15</a:t>
            </a:fld>
            <a:endParaRPr lang="fr" dirty="0"/>
          </a:p>
        </p:txBody>
      </p:sp>
    </p:spTree>
    <p:extLst>
      <p:ext uri="{BB962C8B-B14F-4D97-AF65-F5344CB8AC3E}">
        <p14:creationId xmlns:p14="http://schemas.microsoft.com/office/powerpoint/2010/main" val="3267891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b="0" i="0" u="none" baseline="0" dirty="0"/>
              <a:t>L'ANLAS permet d'étudier le degré avec lequel l'évaluation </a:t>
            </a:r>
            <a:r>
              <a:rPr lang="fr-BE" b="0" i="0" u="none" baseline="0" dirty="0"/>
              <a:t>des apprentissages</a:t>
            </a:r>
            <a:r>
              <a:rPr lang="fr" b="0" i="0" u="none" baseline="0" dirty="0"/>
              <a:t> mesure l'application des connaissances ou la démonstration des compétences, 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b="0" i="0" u="none" baseline="0" dirty="0"/>
              <a:t>la mesure dans laquelle les compétences du XXI</a:t>
            </a:r>
            <a:r>
              <a:rPr lang="fr" b="0" i="0" u="none" baseline="30000" dirty="0"/>
              <a:t>e</a:t>
            </a:r>
            <a:r>
              <a:rPr lang="fr" b="0" i="0" u="none" baseline="0" dirty="0"/>
              <a:t> siècle font partie intégrante du système d'évaluation.</a:t>
            </a:r>
            <a:endParaRPr lang="fr" dirty="0"/>
          </a:p>
        </p:txBody>
      </p:sp>
      <p:sp>
        <p:nvSpPr>
          <p:cNvPr id="4" name="Slide Number Placeholder 3"/>
          <p:cNvSpPr>
            <a:spLocks noGrp="1"/>
          </p:cNvSpPr>
          <p:nvPr>
            <p:ph type="sldNum" sz="quarter" idx="10"/>
          </p:nvPr>
        </p:nvSpPr>
        <p:spPr/>
        <p:txBody>
          <a:bodyPr/>
          <a:lstStyle/>
          <a:p>
            <a:pPr algn="l" rtl="0"/>
            <a:fld id="{BB6451F8-7F68-4A62-AC10-DD8B6DEBF8A7}" type="slidenum">
              <a:rPr/>
              <a:t>16</a:t>
            </a:fld>
            <a:endParaRPr lang="fr" dirty="0"/>
          </a:p>
        </p:txBody>
      </p:sp>
    </p:spTree>
    <p:extLst>
      <p:ext uri="{BB962C8B-B14F-4D97-AF65-F5344CB8AC3E}">
        <p14:creationId xmlns:p14="http://schemas.microsoft.com/office/powerpoint/2010/main" val="3546816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17</a:t>
            </a:fld>
            <a:endParaRPr lang="fr" dirty="0"/>
          </a:p>
        </p:txBody>
      </p:sp>
    </p:spTree>
    <p:extLst>
      <p:ext uri="{BB962C8B-B14F-4D97-AF65-F5344CB8AC3E}">
        <p14:creationId xmlns:p14="http://schemas.microsoft.com/office/powerpoint/2010/main" val="15838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627063"/>
            <a:ext cx="4930775" cy="2774950"/>
          </a:xfrm>
        </p:spPr>
      </p:sp>
      <p:sp>
        <p:nvSpPr>
          <p:cNvPr id="3" name="Notes Placeholder 2"/>
          <p:cNvSpPr>
            <a:spLocks noGrp="1"/>
          </p:cNvSpPr>
          <p:nvPr>
            <p:ph type="body" idx="1"/>
          </p:nvPr>
        </p:nvSpPr>
        <p:spPr>
          <a:xfrm>
            <a:off x="669290" y="3873991"/>
            <a:ext cx="5354320" cy="5498801"/>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1" i="0" u="none" kern="1200" baseline="0" dirty="0">
                <a:solidFill>
                  <a:schemeClr val="tx1"/>
                </a:solidFill>
                <a:effectLst/>
                <a:latin typeface="+mn-lt"/>
                <a:ea typeface="+mn-ea"/>
                <a:cs typeface="+mn-cs"/>
              </a:rPr>
              <a:t>Cette diapositive présente les quatre axes majeurs et les </a:t>
            </a:r>
            <a:r>
              <a:rPr lang="fr-BE" sz="1200" b="1" i="0" u="none" kern="1200" baseline="0" dirty="0">
                <a:solidFill>
                  <a:schemeClr val="tx1"/>
                </a:solidFill>
                <a:effectLst/>
                <a:latin typeface="+mn-lt"/>
                <a:ea typeface="+mn-ea"/>
                <a:cs typeface="+mn-cs"/>
              </a:rPr>
              <a:t>objectifs de qualité</a:t>
            </a:r>
            <a:r>
              <a:rPr lang="fr" sz="1200" b="1" i="0" u="none" kern="1200" baseline="0" dirty="0">
                <a:solidFill>
                  <a:schemeClr val="tx1"/>
                </a:solidFill>
                <a:effectLst/>
                <a:latin typeface="+mn-lt"/>
                <a:ea typeface="+mn-ea"/>
                <a:cs typeface="+mn-cs"/>
              </a:rPr>
              <a:t> de la dimension 1 de contexte du système d’évaluation.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Ces quatre axes majeurs sont considérés comme essentiels à la création d'un environnement durable où se déroulent des évaluations des apprentissages de qualité (ACER 2019).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 sz="1200"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200" b="0" i="1" u="none" kern="1200" baseline="0" dirty="0">
                <a:solidFill>
                  <a:schemeClr val="tx1"/>
                </a:solidFill>
                <a:effectLst/>
                <a:latin typeface="+mn-lt"/>
                <a:ea typeface="+mn-ea"/>
                <a:cs typeface="+mn-cs"/>
              </a:rPr>
              <a:t>[Expliquer chaque axe majeur et leur </a:t>
            </a:r>
            <a:r>
              <a:rPr lang="fr-BE" sz="1200" b="0" i="1" u="none" kern="1200" baseline="0" dirty="0">
                <a:solidFill>
                  <a:schemeClr val="tx1"/>
                </a:solidFill>
                <a:effectLst/>
                <a:latin typeface="+mn-lt"/>
                <a:ea typeface="+mn-ea"/>
                <a:cs typeface="+mn-cs"/>
              </a:rPr>
              <a:t>objectif de qualité</a:t>
            </a:r>
            <a:r>
              <a:rPr lang="fr" sz="1200" b="0" i="1" u="none" kern="1200" baseline="0" dirty="0">
                <a:solidFill>
                  <a:schemeClr val="tx1"/>
                </a:solidFill>
                <a:effectLst/>
                <a:latin typeface="+mn-lt"/>
                <a:ea typeface="+mn-ea"/>
                <a:cs typeface="+mn-cs"/>
              </a:rPr>
              <a:t> correspondant d'après le manuel de l'ANLAS, partie 3.1]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 sz="1200" i="1" u="none"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fr" sz="1200" b="1" i="0" u="none" kern="1200" baseline="0" dirty="0">
                <a:solidFill>
                  <a:schemeClr val="tx1"/>
                </a:solidFill>
                <a:effectLst/>
                <a:latin typeface="+mn-lt"/>
                <a:ea typeface="+mn-ea"/>
                <a:cs typeface="+mn-cs"/>
              </a:rPr>
              <a:t>Législation ou mesures politiques : </a:t>
            </a:r>
            <a:r>
              <a:rPr lang="fr" sz="1200" b="0" i="0" u="none" kern="1200" baseline="0" dirty="0">
                <a:solidFill>
                  <a:schemeClr val="tx1"/>
                </a:solidFill>
                <a:effectLst/>
                <a:latin typeface="+mn-lt"/>
                <a:ea typeface="+mn-ea"/>
                <a:cs typeface="+mn-cs"/>
              </a:rPr>
              <a:t>Pour recueillir des données significatives, l'évaluation </a:t>
            </a:r>
            <a:r>
              <a:rPr lang="fr-BE" sz="1200" b="0" i="0" u="none" kern="1200" baseline="0" dirty="0">
                <a:solidFill>
                  <a:schemeClr val="tx1"/>
                </a:solidFill>
                <a:effectLst/>
                <a:latin typeface="+mn-lt"/>
                <a:ea typeface="+mn-ea"/>
                <a:cs typeface="+mn-cs"/>
              </a:rPr>
              <a:t>des apprentissages</a:t>
            </a:r>
            <a:r>
              <a:rPr lang="fr" sz="1200" b="0" i="0" u="none" kern="1200" baseline="0" dirty="0">
                <a:solidFill>
                  <a:schemeClr val="tx1"/>
                </a:solidFill>
                <a:effectLst/>
                <a:latin typeface="+mn-lt"/>
                <a:ea typeface="+mn-ea"/>
                <a:cs typeface="+mn-cs"/>
              </a:rPr>
              <a:t> doit être guidée par la réglementation ou des mesures politiques. L'évaluation </a:t>
            </a:r>
            <a:r>
              <a:rPr lang="fr-BE" sz="1200" b="0" i="0" u="none" kern="1200" baseline="0" dirty="0">
                <a:solidFill>
                  <a:schemeClr val="tx1"/>
                </a:solidFill>
                <a:effectLst/>
                <a:latin typeface="+mn-lt"/>
                <a:ea typeface="+mn-ea"/>
                <a:cs typeface="+mn-cs"/>
              </a:rPr>
              <a:t>des apprentissages</a:t>
            </a:r>
            <a:r>
              <a:rPr lang="fr" sz="1200" b="0" i="0" u="none" kern="1200" baseline="0" dirty="0">
                <a:solidFill>
                  <a:schemeClr val="tx1"/>
                </a:solidFill>
                <a:effectLst/>
                <a:latin typeface="+mn-lt"/>
                <a:ea typeface="+mn-ea"/>
                <a:cs typeface="+mn-cs"/>
              </a:rPr>
              <a:t> doit être conçue, mise en œuvre et analysée avec l'intention de fournir des données aux pratiques et politiques éducatives qu'elle vise à façonner (ACER &amp; ISU 2016).</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fr" sz="1200" b="1" i="0" u="none" kern="1200" baseline="0" dirty="0">
                <a:solidFill>
                  <a:schemeClr val="tx1"/>
                </a:solidFill>
                <a:effectLst/>
                <a:latin typeface="+mn-lt"/>
                <a:ea typeface="+mn-ea"/>
                <a:cs typeface="+mn-cs"/>
              </a:rPr>
              <a:t>Dispositifs institutionnels et structures de gouvernance :</a:t>
            </a:r>
            <a:r>
              <a:rPr lang="fr" sz="1200" b="0" i="0" u="none" kern="1200" baseline="0" dirty="0">
                <a:solidFill>
                  <a:schemeClr val="tx1"/>
                </a:solidFill>
                <a:effectLst/>
                <a:latin typeface="+mn-lt"/>
                <a:ea typeface="+mn-ea"/>
                <a:cs typeface="+mn-cs"/>
              </a:rPr>
              <a:t> Des structures de gouvernance, des dispositifs institutionnels et des mécanismes de responsabilisation transparents sont indispensables pour instaurer efficacement les politiques nationales d'évaluation </a:t>
            </a:r>
            <a:r>
              <a:rPr lang="fr-BE" sz="1200" b="0" i="0" u="none" kern="1200" baseline="0" dirty="0">
                <a:solidFill>
                  <a:schemeClr val="tx1"/>
                </a:solidFill>
                <a:effectLst/>
                <a:latin typeface="+mn-lt"/>
                <a:ea typeface="+mn-ea"/>
                <a:cs typeface="+mn-cs"/>
              </a:rPr>
              <a:t>des apprentissages</a:t>
            </a:r>
            <a:r>
              <a:rPr lang="fr" sz="1200" b="0" i="0" u="none" kern="1200" baseline="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fr" sz="1200" b="1" i="0" u="none" kern="1200" baseline="0" dirty="0">
                <a:solidFill>
                  <a:schemeClr val="tx1"/>
                </a:solidFill>
                <a:effectLst/>
                <a:latin typeface="+mn-lt"/>
                <a:ea typeface="+mn-ea"/>
                <a:cs typeface="+mn-cs"/>
              </a:rPr>
              <a:t>Financement : </a:t>
            </a:r>
            <a:r>
              <a:rPr lang="fr" sz="1200" b="0" i="0" u="none" kern="1200" baseline="0" dirty="0">
                <a:solidFill>
                  <a:schemeClr val="tx1"/>
                </a:solidFill>
                <a:effectLst/>
                <a:latin typeface="+mn-lt"/>
                <a:ea typeface="+mn-ea"/>
                <a:cs typeface="+mn-cs"/>
              </a:rPr>
              <a:t>Un financement stable et suffisant s'avère essentiel à l'établissement d'un système d'évaluation durable.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fr" sz="1200" b="1" i="0" u="none" kern="1200" baseline="0" dirty="0">
                <a:solidFill>
                  <a:schemeClr val="tx1"/>
                </a:solidFill>
                <a:effectLst/>
                <a:latin typeface="+mn-lt"/>
                <a:ea typeface="+mn-ea"/>
                <a:cs typeface="+mn-cs"/>
              </a:rPr>
              <a:t>Encadrement : </a:t>
            </a:r>
            <a:r>
              <a:rPr lang="fr" sz="1200" b="0" i="0" u="none" kern="1200" baseline="0" dirty="0">
                <a:solidFill>
                  <a:schemeClr val="tx1"/>
                </a:solidFill>
                <a:effectLst/>
                <a:latin typeface="+mn-lt"/>
                <a:ea typeface="+mn-ea"/>
                <a:cs typeface="+mn-cs"/>
              </a:rPr>
              <a:t>Un leadership affirmé doit s'assurer que l'évaluation </a:t>
            </a:r>
            <a:r>
              <a:rPr lang="fr-BE" sz="1200" b="0" i="0" u="none" kern="1200" baseline="0" dirty="0">
                <a:solidFill>
                  <a:schemeClr val="tx1"/>
                </a:solidFill>
                <a:effectLst/>
                <a:latin typeface="+mn-lt"/>
                <a:ea typeface="+mn-ea"/>
                <a:cs typeface="+mn-cs"/>
              </a:rPr>
              <a:t>des apprentissages</a:t>
            </a:r>
            <a:r>
              <a:rPr lang="fr" sz="1200" b="0" i="0" u="none" kern="1200" baseline="0" dirty="0">
                <a:solidFill>
                  <a:schemeClr val="tx1"/>
                </a:solidFill>
                <a:effectLst/>
                <a:latin typeface="+mn-lt"/>
                <a:ea typeface="+mn-ea"/>
                <a:cs typeface="+mn-cs"/>
              </a:rPr>
              <a:t> obtient l'aval d'une majorité des différents groupes de parties prenantes actives dans le secteur éducatif. Parmi eux figurent les organismes des pouvoirs publics régionaux, les agences extérieures d'évaluation, les prestataires de programmes de développement professionnel et pédagogiques, les directeurs d'établissements scolaires, les enseignants, les élèves et leurs parents, les partenaires de développement, les bailleurs de fonds ou encore des organisations de la société civile et du secteur privé.</a:t>
            </a:r>
            <a:r>
              <a:rPr lang="fr" sz="1200" b="0" i="0" u="none" kern="1200" baseline="30000" dirty="0">
                <a:solidFill>
                  <a:schemeClr val="tx1"/>
                </a:solidFill>
                <a:effectLst/>
                <a:latin typeface="+mn-lt"/>
                <a:ea typeface="+mn-ea"/>
                <a:cs typeface="+mn-cs"/>
              </a:rPr>
              <a:t> </a:t>
            </a:r>
            <a:r>
              <a:rPr lang="fr" sz="1200" b="0" i="0" u="none" kern="1200" baseline="0" dirty="0">
                <a:solidFill>
                  <a:schemeClr val="tx1"/>
                </a:solidFill>
                <a:effectLst/>
                <a:latin typeface="+mn-lt"/>
                <a:ea typeface="+mn-ea"/>
                <a:cs typeface="+mn-cs"/>
              </a:rPr>
              <a:t>Le gouvernement est tenu d'afficher un soutien fort envers le système d'évaluation pour encourager une participation efficace des parties prenantes au système d'évaluation et garantir que leurs contributions visent l'amélioration des apprentissages (Clarke 2012).</a:t>
            </a:r>
            <a:endParaRPr lang="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18</a:t>
            </a:fld>
            <a:endParaRPr lang="fr" dirty="0"/>
          </a:p>
        </p:txBody>
      </p:sp>
    </p:spTree>
    <p:extLst>
      <p:ext uri="{BB962C8B-B14F-4D97-AF65-F5344CB8AC3E}">
        <p14:creationId xmlns:p14="http://schemas.microsoft.com/office/powerpoint/2010/main" val="1048065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200" b="1" i="0" u="none" kern="1200" baseline="0">
                <a:solidFill>
                  <a:schemeClr val="tx1"/>
                </a:solidFill>
                <a:effectLst/>
                <a:latin typeface="+mn-lt"/>
                <a:ea typeface="+mn-ea"/>
                <a:cs typeface="+mn-cs"/>
              </a:rPr>
              <a:t>La dimension 2 concerne la qualité des programmes d'évaluation.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L'ANLAS porte sur les examens et évaluations à grande échelle, ainsi que sur les évaluations en classe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qui visent les enfants et jeunes apprenants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de l'enseignement primaire et secondaire,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dans tous types d'établissements scolaires du système éducatif (privés ou publics), ainsi qu'en dehors de ces établissements.</a:t>
            </a:r>
            <a:endParaRPr lang="fr"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19</a:t>
            </a:fld>
            <a:endParaRPr lang="fr" dirty="0"/>
          </a:p>
        </p:txBody>
      </p:sp>
    </p:spTree>
    <p:extLst>
      <p:ext uri="{BB962C8B-B14F-4D97-AF65-F5344CB8AC3E}">
        <p14:creationId xmlns:p14="http://schemas.microsoft.com/office/powerpoint/2010/main" val="411114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1" u="none" baseline="0"/>
              <a:t>[La formation de l'équipe nationale de l'ANLAS est conçue pour être dispensée sur 2 demi-journées. Ces demi-journées sont chacune suivies par une demi-journée de planification, comme indiqué dans le calendrier de formation de l'équipe de l'ANLAS. La présentation destinée à la formation de l'équipe nationale tient compte de cette organisation.</a:t>
            </a:r>
            <a:r>
              <a:rPr lang="fr" sz="1200" b="0" i="1" u="none" kern="1200" baseline="0">
                <a:effectLst/>
                <a:latin typeface="+mn-lt"/>
                <a:ea typeface="+mn-ea"/>
                <a:cs typeface="+mn-cs"/>
              </a:rPr>
              <a:t> Adapter le calendrier et la présentation de la formation de l'équipe nationale</a:t>
            </a:r>
            <a:r>
              <a:rPr lang="fr" sz="1200" b="0" i="1" u="none" kern="1200" baseline="0">
                <a:effectLst/>
              </a:rPr>
              <a:t> afin qu'ils correspondent au mieux au contexte local.]</a:t>
            </a:r>
            <a:endParaRPr lang="fr" sz="1200" i="1" noProof="0" dirty="0"/>
          </a:p>
        </p:txBody>
      </p:sp>
      <p:sp>
        <p:nvSpPr>
          <p:cNvPr id="4" name="Slide Number Placeholder 3"/>
          <p:cNvSpPr>
            <a:spLocks noGrp="1"/>
          </p:cNvSpPr>
          <p:nvPr>
            <p:ph type="sldNum" sz="quarter" idx="10"/>
          </p:nvPr>
        </p:nvSpPr>
        <p:spPr/>
        <p:txBody>
          <a:bodyPr/>
          <a:lstStyle/>
          <a:p>
            <a:pPr algn="l" rtl="0"/>
            <a:fld id="{24E4A8C5-FE95-48D6-9796-DAE80261D394}" type="slidenum">
              <a:rPr/>
              <a:t>2</a:t>
            </a:fld>
            <a:endParaRPr lang="fr" dirty="0"/>
          </a:p>
        </p:txBody>
      </p:sp>
    </p:spTree>
    <p:extLst>
      <p:ext uri="{BB962C8B-B14F-4D97-AF65-F5344CB8AC3E}">
        <p14:creationId xmlns:p14="http://schemas.microsoft.com/office/powerpoint/2010/main" val="3538428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spcBef>
                <a:spcPts val="600"/>
              </a:spcBef>
            </a:pPr>
            <a:r>
              <a:rPr lang="fr" sz="1200" b="0" i="0" u="none" kern="1200" baseline="0">
                <a:solidFill>
                  <a:schemeClr val="tx1"/>
                </a:solidFill>
                <a:effectLst/>
                <a:latin typeface="+mn-lt"/>
                <a:ea typeface="+mn-ea"/>
                <a:cs typeface="+mn-cs"/>
              </a:rPr>
              <a:t>Les </a:t>
            </a:r>
            <a:r>
              <a:rPr lang="fr" sz="1200" b="1" i="0" u="none" kern="1200" baseline="0">
                <a:solidFill>
                  <a:schemeClr val="tx1"/>
                </a:solidFill>
                <a:effectLst/>
                <a:latin typeface="+mn-lt"/>
                <a:ea typeface="+mn-ea"/>
                <a:cs typeface="+mn-cs"/>
              </a:rPr>
              <a:t>évaluations à grande échelle</a:t>
            </a:r>
            <a:r>
              <a:rPr lang="fr" sz="1200" b="0" i="0" u="none" kern="1200" baseline="0">
                <a:solidFill>
                  <a:schemeClr val="tx1"/>
                </a:solidFill>
                <a:effectLst/>
                <a:latin typeface="+mn-lt"/>
                <a:ea typeface="+mn-ea"/>
                <a:cs typeface="+mn-cs"/>
              </a:rPr>
              <a:t> comprennent :</a:t>
            </a:r>
          </a:p>
          <a:p>
            <a:pPr marL="171450" lvl="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Les évaluations dans le cadre scolaire et les évaluations auprès des ménages financées ou soutenues par les pouvoirs publics, des bailleurs de fonds ou des organisations de la société civile.</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Les </a:t>
            </a:r>
            <a:r>
              <a:rPr lang="fr" sz="1200" b="0" i="1" u="none" kern="1200" baseline="0">
                <a:solidFill>
                  <a:schemeClr val="tx1"/>
                </a:solidFill>
                <a:effectLst/>
                <a:latin typeface="+mn-lt"/>
                <a:ea typeface="+mn-ea"/>
                <a:cs typeface="+mn-cs"/>
              </a:rPr>
              <a:t>évaluations nationales à grande échelle</a:t>
            </a:r>
            <a:r>
              <a:rPr lang="fr" sz="1200" b="0" i="0" u="none" kern="1200" baseline="0">
                <a:solidFill>
                  <a:schemeClr val="tx1"/>
                </a:solidFill>
                <a:effectLst/>
                <a:latin typeface="+mn-lt"/>
                <a:ea typeface="+mn-ea"/>
                <a:cs typeface="+mn-cs"/>
              </a:rPr>
              <a:t> sont axées sur les priorités nationales en matière d'éducation. Elles incluent les évaluations nationales soutenues par les pouvoirs publics, les programmes EGRA et EGMA, ainsi que les évaluations auprès des ménages (par exemple, les enquêtes par grappes à indicateurs multiples de l'UNICEF MICS ou les évaluations citoyennes administrées par les membres du Réseau PAL). </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Les </a:t>
            </a:r>
            <a:r>
              <a:rPr lang="fr" sz="1200" b="0" i="1" u="none" kern="1200" baseline="0">
                <a:solidFill>
                  <a:schemeClr val="tx1"/>
                </a:solidFill>
                <a:effectLst/>
                <a:latin typeface="+mn-lt"/>
                <a:ea typeface="+mn-ea"/>
                <a:cs typeface="+mn-cs"/>
              </a:rPr>
              <a:t>évaluations internationales ou régionales à grande échelle</a:t>
            </a:r>
            <a:r>
              <a:rPr lang="fr" sz="1200" b="0" i="0" u="none" kern="1200" baseline="0">
                <a:solidFill>
                  <a:schemeClr val="tx1"/>
                </a:solidFill>
                <a:effectLst/>
                <a:latin typeface="+mn-lt"/>
                <a:ea typeface="+mn-ea"/>
                <a:cs typeface="+mn-cs"/>
              </a:rPr>
              <a:t> permettent de comparer différents systèmes éducatifs. Elles comprennent des programmes tels que PISA et PISA-D, PIRLS, TIMSS, ICCS, LLECE, PASEC, SACMEQ, PILNA et SEA-PLM.</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Les évaluations à grande échelle sont réalisées à partir d'un échantillon ou d'un recensement.</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Le principal objectif des évaluations à grande échelle est </a:t>
            </a:r>
            <a:r>
              <a:rPr lang="fr" b="0" i="0" u="none" baseline="0"/>
              <a:t>d'obtenir des données de performance et des données contextuelles visant à surveiller les performances du système éducatif et à étayer les politiques et pratiques éducatives (</a:t>
            </a:r>
            <a:r>
              <a:rPr lang="fr" sz="1200" b="0" i="0" u="none" kern="1200" baseline="0">
                <a:solidFill>
                  <a:schemeClr val="tx1"/>
                </a:solidFill>
                <a:effectLst/>
                <a:latin typeface="+mn-lt"/>
                <a:ea typeface="+mn-ea"/>
                <a:cs typeface="+mn-cs"/>
              </a:rPr>
              <a:t>Clarke 2012; Lietz, et al. 2017).</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fr" dirty="0"/>
          </a:p>
          <a:p>
            <a:pPr algn="l" rtl="0">
              <a:spcBef>
                <a:spcPts val="600"/>
              </a:spcBef>
            </a:pPr>
            <a:r>
              <a:rPr lang="fr" b="0" i="1" u="none" baseline="0"/>
              <a:t>[Pour plus d'informations, consulter l'annexe 3 du manuel de l'ANLAS.]</a:t>
            </a:r>
            <a:endParaRPr lang="fr" i="1" u="none" dirty="0"/>
          </a:p>
        </p:txBody>
      </p:sp>
      <p:sp>
        <p:nvSpPr>
          <p:cNvPr id="4" name="Slide Number Placeholder 3"/>
          <p:cNvSpPr>
            <a:spLocks noGrp="1"/>
          </p:cNvSpPr>
          <p:nvPr>
            <p:ph type="sldNum" sz="quarter" idx="10"/>
          </p:nvPr>
        </p:nvSpPr>
        <p:spPr/>
        <p:txBody>
          <a:bodyPr/>
          <a:lstStyle/>
          <a:p>
            <a:pPr algn="l" rtl="0"/>
            <a:fld id="{24E4A8C5-FE95-48D6-9796-DAE80261D394}" type="slidenum">
              <a:rPr/>
              <a:t>20</a:t>
            </a:fld>
            <a:endParaRPr lang="fr" dirty="0"/>
          </a:p>
        </p:txBody>
      </p:sp>
    </p:spTree>
    <p:extLst>
      <p:ext uri="{BB962C8B-B14F-4D97-AF65-F5344CB8AC3E}">
        <p14:creationId xmlns:p14="http://schemas.microsoft.com/office/powerpoint/2010/main" val="2376669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600"/>
              </a:spcBef>
            </a:pPr>
            <a:r>
              <a:rPr lang="fr" sz="1200" b="0" i="0" u="none" kern="1200" baseline="0">
                <a:solidFill>
                  <a:schemeClr val="tx1"/>
                </a:solidFill>
                <a:effectLst/>
                <a:latin typeface="+mn-lt"/>
                <a:ea typeface="+mn-ea"/>
                <a:cs typeface="+mn-cs"/>
              </a:rPr>
              <a:t>Les </a:t>
            </a:r>
            <a:r>
              <a:rPr lang="fr" sz="1200" b="1" i="0" u="none" kern="1200" baseline="0">
                <a:solidFill>
                  <a:schemeClr val="tx1"/>
                </a:solidFill>
                <a:effectLst/>
                <a:latin typeface="+mn-lt"/>
                <a:ea typeface="+mn-ea"/>
                <a:cs typeface="+mn-cs"/>
              </a:rPr>
              <a:t>examens</a:t>
            </a:r>
            <a:r>
              <a:rPr lang="fr" sz="1200" b="0" i="0" u="none" kern="1200" baseline="0">
                <a:solidFill>
                  <a:schemeClr val="tx1"/>
                </a:solidFill>
                <a:effectLst/>
                <a:latin typeface="+mn-lt"/>
                <a:ea typeface="+mn-ea"/>
                <a:cs typeface="+mn-cs"/>
              </a:rPr>
              <a:t> sont des épreuves publiques de portée nationale ou infranationale.</a:t>
            </a:r>
          </a:p>
          <a:p>
            <a:pPr algn="l" rtl="0">
              <a:spcBef>
                <a:spcPts val="600"/>
              </a:spcBef>
            </a:pPr>
            <a:endParaRPr lang="fr" sz="1200" u="none"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1" u="none" kern="1200" baseline="0">
                <a:solidFill>
                  <a:schemeClr val="tx1"/>
                </a:solidFill>
                <a:effectLst/>
                <a:latin typeface="+mn-lt"/>
                <a:ea typeface="+mn-ea"/>
                <a:cs typeface="+mn-cs"/>
              </a:rPr>
              <a:t>Les examens nationaux</a:t>
            </a:r>
            <a:r>
              <a:rPr lang="fr" sz="1200" b="0" i="0" u="none" kern="1200" baseline="0">
                <a:solidFill>
                  <a:schemeClr val="tx1"/>
                </a:solidFill>
                <a:effectLst/>
                <a:latin typeface="+mn-lt"/>
                <a:ea typeface="+mn-ea"/>
                <a:cs typeface="+mn-cs"/>
              </a:rPr>
              <a:t> incluent les examens publics de portée nationale.</a:t>
            </a:r>
            <a:endParaRPr lang="fr" sz="1200" u="none" kern="1200" dirty="0">
              <a:solidFill>
                <a:schemeClr val="tx1"/>
              </a:solidFill>
              <a:effectLst/>
              <a:latin typeface="+mn-lt"/>
              <a:ea typeface="+mn-ea"/>
              <a:cs typeface="+mn-cs"/>
            </a:endParaRPr>
          </a:p>
          <a:p>
            <a:pPr marL="171450" indent="-171450" algn="l" rtl="0">
              <a:spcBef>
                <a:spcPts val="600"/>
              </a:spcBef>
              <a:buFont typeface="Arial" panose="020B0604020202020204" pitchFamily="34" charset="0"/>
              <a:buChar char="•"/>
            </a:pPr>
            <a:r>
              <a:rPr lang="fr" sz="1200" b="0" i="1" u="none" kern="1200" baseline="0">
                <a:solidFill>
                  <a:schemeClr val="tx1"/>
                </a:solidFill>
                <a:effectLst/>
                <a:latin typeface="+mn-lt"/>
                <a:ea typeface="+mn-ea"/>
                <a:cs typeface="+mn-cs"/>
              </a:rPr>
              <a:t>Les examens infranationaux</a:t>
            </a:r>
            <a:r>
              <a:rPr lang="fr" sz="1200" b="0" i="0" u="none" kern="1200" baseline="0">
                <a:solidFill>
                  <a:schemeClr val="tx1"/>
                </a:solidFill>
                <a:effectLst/>
                <a:latin typeface="+mn-lt"/>
                <a:ea typeface="+mn-ea"/>
                <a:cs typeface="+mn-cs"/>
              </a:rPr>
              <a:t> incluent les examens publics qui ne sont organisés que dans certains États, provinces, districts ou systèmes.</a:t>
            </a:r>
          </a:p>
          <a:p>
            <a:pPr marL="17145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Menés sur la base d'un recensement pour couvrir l'ensemble des élèves éligibles.</a:t>
            </a:r>
          </a:p>
          <a:p>
            <a:pPr marL="17145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Leur objectif principal est d'obtenir des données sur les performances pour étayer des décisions sur les progrès individuels d'un élève au sein du système éducatif (par exemple pour le certifier, le faire progresser d'une classe ou le sélectionner) (Clarke 2012).</a:t>
            </a:r>
          </a:p>
          <a:p>
            <a:pPr marL="171450" indent="-171450" algn="l" rtl="0">
              <a:spcBef>
                <a:spcPts val="600"/>
              </a:spcBef>
              <a:buFont typeface="Arial" panose="020B0604020202020204" pitchFamily="34" charset="0"/>
              <a:buChar char="•"/>
            </a:pPr>
            <a:r>
              <a:rPr lang="fr" b="0" i="0" u="none" baseline="0"/>
              <a:t>Les résultats des examens standardisés peuvent être cumulés à plusieurs niveaux du système éducatif, en vue d'apporter des informations sur le rendement du système.</a:t>
            </a:r>
          </a:p>
          <a:p>
            <a:pPr marL="0" indent="0" algn="l" rtl="0">
              <a:spcBef>
                <a:spcPts val="600"/>
              </a:spcBef>
              <a:buFont typeface="Arial" panose="020B0604020202020204" pitchFamily="34" charset="0"/>
              <a:buNone/>
            </a:pPr>
            <a:endParaRPr lang="fr" dirty="0"/>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fr" b="0" i="1" u="none" baseline="0"/>
              <a:t>[Pour plus d'informations, consulter l'annexe 3 du manuel de l'ANLAS.]</a:t>
            </a:r>
          </a:p>
          <a:p>
            <a:pPr marL="0" indent="0" algn="l" rtl="0">
              <a:buFont typeface="Arial" panose="020B0604020202020204" pitchFamily="34" charset="0"/>
              <a:buNone/>
            </a:pPr>
            <a:endParaRPr lang="fr" u="none" dirty="0"/>
          </a:p>
        </p:txBody>
      </p:sp>
      <p:sp>
        <p:nvSpPr>
          <p:cNvPr id="4" name="Slide Number Placeholder 3"/>
          <p:cNvSpPr>
            <a:spLocks noGrp="1"/>
          </p:cNvSpPr>
          <p:nvPr>
            <p:ph type="sldNum" sz="quarter" idx="10"/>
          </p:nvPr>
        </p:nvSpPr>
        <p:spPr/>
        <p:txBody>
          <a:bodyPr/>
          <a:lstStyle/>
          <a:p>
            <a:pPr algn="l" rtl="0"/>
            <a:fld id="{24E4A8C5-FE95-48D6-9796-DAE80261D394}" type="slidenum">
              <a:rPr/>
              <a:t>21</a:t>
            </a:fld>
            <a:endParaRPr lang="fr" dirty="0"/>
          </a:p>
        </p:txBody>
      </p:sp>
    </p:spTree>
    <p:extLst>
      <p:ext uri="{BB962C8B-B14F-4D97-AF65-F5344CB8AC3E}">
        <p14:creationId xmlns:p14="http://schemas.microsoft.com/office/powerpoint/2010/main" val="2345413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L'objectif principal de l'</a:t>
            </a:r>
            <a:r>
              <a:rPr lang="fr" sz="1200" b="1" i="0" u="none" kern="1200" baseline="0">
                <a:solidFill>
                  <a:schemeClr val="tx1"/>
                </a:solidFill>
                <a:effectLst/>
                <a:latin typeface="+mn-lt"/>
                <a:ea typeface="+mn-ea"/>
                <a:cs typeface="+mn-cs"/>
              </a:rPr>
              <a:t>évaluation en classe</a:t>
            </a:r>
            <a:r>
              <a:rPr lang="fr" sz="1200" b="0" i="0" u="none" kern="1200" baseline="0">
                <a:solidFill>
                  <a:schemeClr val="tx1"/>
                </a:solidFill>
                <a:effectLst/>
                <a:latin typeface="+mn-lt"/>
                <a:ea typeface="+mn-ea"/>
                <a:cs typeface="+mn-cs"/>
              </a:rPr>
              <a:t> est de recueillir des données diagnostiques sur la situation et les progrès individuels d'un apprenant, pour suivre l'amélioration continue des apprentissages et orienter les pratiques pédagogiques en classe par l'identification des forces et faiblesses des performances des élèves (Clarke 2012; Datnow, Park, and Wohlstetter 2007).</a:t>
            </a:r>
          </a:p>
          <a:p>
            <a:pPr marL="171450" lvl="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Généralement d'une portée locale, tous les élèves d'une classe y participent.</a:t>
            </a:r>
          </a:p>
          <a:p>
            <a:pPr marL="171450" lvl="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Les données des évaluations en classe standardisées peuvent être cumulées en vue d'obtenir des informations sur les apprentissages d'un élève à des niveaux variés du système éducatif.</a:t>
            </a:r>
          </a:p>
          <a:p>
            <a:pPr marL="0" lvl="0" indent="0" algn="l" rtl="0">
              <a:spcBef>
                <a:spcPts val="600"/>
              </a:spcBef>
              <a:buFont typeface="Arial" panose="020B0604020202020204" pitchFamily="34" charset="0"/>
              <a:buNone/>
            </a:pPr>
            <a:endParaRPr lang="fr"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fr" b="0" i="1" u="none" baseline="0"/>
              <a:t>[Pour plus d'informations, consulter l'annexe 3 du manuel de l'ANLAS.]</a:t>
            </a:r>
          </a:p>
        </p:txBody>
      </p:sp>
      <p:sp>
        <p:nvSpPr>
          <p:cNvPr id="4" name="Slide Number Placeholder 3"/>
          <p:cNvSpPr>
            <a:spLocks noGrp="1"/>
          </p:cNvSpPr>
          <p:nvPr>
            <p:ph type="sldNum" sz="quarter" idx="10"/>
          </p:nvPr>
        </p:nvSpPr>
        <p:spPr/>
        <p:txBody>
          <a:bodyPr/>
          <a:lstStyle/>
          <a:p>
            <a:pPr algn="l" rtl="0"/>
            <a:fld id="{24E4A8C5-FE95-48D6-9796-DAE80261D394}" type="slidenum">
              <a:rPr/>
              <a:t>22</a:t>
            </a:fld>
            <a:endParaRPr lang="fr" dirty="0"/>
          </a:p>
        </p:txBody>
      </p:sp>
    </p:spTree>
    <p:extLst>
      <p:ext uri="{BB962C8B-B14F-4D97-AF65-F5344CB8AC3E}">
        <p14:creationId xmlns:p14="http://schemas.microsoft.com/office/powerpoint/2010/main" val="2644574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Les pratiques d'évaluation en classe varient parfois fortement au sein d'un pays. Une multitude de méthodes sont employées, notamment des tests standardisés et non standardisés, des tests conçus par les enseignants et des portefeuilles de travaux réalisés par les élèves.</a:t>
            </a:r>
          </a:p>
          <a:p>
            <a:pPr marL="17145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L'ANLAS vise à obtenir une perspective générale des pratiques d'évaluation en classe dans un pays donné, en se basant sur des documents au niveau national et infranational.</a:t>
            </a:r>
          </a:p>
          <a:p>
            <a:pPr marL="0" indent="0" algn="l" rtl="0">
              <a:spcBef>
                <a:spcPts val="600"/>
              </a:spcBef>
              <a:buFont typeface="Arial" panose="020B0604020202020204" pitchFamily="34" charset="0"/>
              <a:buNone/>
            </a:pPr>
            <a:endParaRPr lang="fr"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fr" b="0" i="1" u="none" baseline="0"/>
              <a:t>[Pour plus d'informations, consulter l'annexe 3 du manuel de l'ANLAS.]</a:t>
            </a:r>
          </a:p>
        </p:txBody>
      </p:sp>
      <p:sp>
        <p:nvSpPr>
          <p:cNvPr id="4" name="Slide Number Placeholder 3"/>
          <p:cNvSpPr>
            <a:spLocks noGrp="1"/>
          </p:cNvSpPr>
          <p:nvPr>
            <p:ph type="sldNum" sz="quarter" idx="10"/>
          </p:nvPr>
        </p:nvSpPr>
        <p:spPr/>
        <p:txBody>
          <a:bodyPr/>
          <a:lstStyle/>
          <a:p>
            <a:pPr algn="l" rtl="0"/>
            <a:fld id="{24E4A8C5-FE95-48D6-9796-DAE80261D394}" type="slidenum">
              <a:rPr/>
              <a:t>23</a:t>
            </a:fld>
            <a:endParaRPr lang="fr" dirty="0"/>
          </a:p>
        </p:txBody>
      </p:sp>
    </p:spTree>
    <p:extLst>
      <p:ext uri="{BB962C8B-B14F-4D97-AF65-F5344CB8AC3E}">
        <p14:creationId xmlns:p14="http://schemas.microsoft.com/office/powerpoint/2010/main" val="4082872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En ce qui concerne les principaux objectifs, la portée et les indicateurs majeurs des programmes d'évaluation couverts par l’ANLAS, les différents axes clés sont organisés de manière à garantir la qualité des examens, des évaluations à grande échelle et des évaluations en classe.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1" i="0" u="none" kern="1200" baseline="0">
                <a:solidFill>
                  <a:schemeClr val="tx1"/>
                </a:solidFill>
                <a:effectLst/>
                <a:latin typeface="+mn-lt"/>
                <a:ea typeface="+mn-ea"/>
                <a:cs typeface="+mn-cs"/>
              </a:rPr>
              <a:t>Les axes majeurs pour la </a:t>
            </a:r>
            <a:r>
              <a:rPr lang="fr" sz="1200" b="1" i="0" u="sng" kern="1200" baseline="0">
                <a:solidFill>
                  <a:schemeClr val="tx1"/>
                </a:solidFill>
                <a:effectLst/>
                <a:latin typeface="+mn-lt"/>
                <a:ea typeface="+mn-ea"/>
                <a:cs typeface="+mn-cs"/>
              </a:rPr>
              <a:t>dimension 2A</a:t>
            </a:r>
            <a:r>
              <a:rPr lang="fr" sz="1200" b="1" i="0" u="none" kern="1200" baseline="0">
                <a:solidFill>
                  <a:schemeClr val="tx1"/>
                </a:solidFill>
                <a:effectLst/>
                <a:latin typeface="+mn-lt"/>
                <a:ea typeface="+mn-ea"/>
                <a:cs typeface="+mn-cs"/>
              </a:rPr>
              <a:t> se rapportent à la finalité spécifique des examens et évaluations à grande échelle d'acquérir des données sur la performance du système éducatif</a:t>
            </a:r>
            <a:r>
              <a:rPr lang="fr" sz="1200" b="0" i="0" u="none" kern="1200" baseline="0">
                <a:solidFill>
                  <a:schemeClr val="tx1"/>
                </a:solidFill>
                <a:effectLst/>
                <a:latin typeface="+mn-lt"/>
                <a:ea typeface="+mn-ea"/>
                <a:cs typeface="+mn-cs"/>
              </a:rPr>
              <a:t> et, dès lors, ils s'appliquent aux deux types de programmes d'évaluation. Toutefois, chaque examen et évaluation à grande échelle intégré à l'ANLAS est analysé séparément.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 sz="1200" u="none"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1" i="0" u="none" kern="1200" baseline="0">
                <a:solidFill>
                  <a:schemeClr val="tx1"/>
                </a:solidFill>
                <a:effectLst/>
                <a:latin typeface="+mn-lt"/>
                <a:ea typeface="+mn-ea"/>
                <a:cs typeface="+mn-cs"/>
              </a:rPr>
              <a:t>Les axes majeurs pour la </a:t>
            </a:r>
            <a:r>
              <a:rPr lang="fr" sz="1200" b="1" i="0" u="sng" kern="1200" baseline="0">
                <a:solidFill>
                  <a:schemeClr val="tx1"/>
                </a:solidFill>
                <a:effectLst/>
                <a:latin typeface="+mn-lt"/>
                <a:ea typeface="+mn-ea"/>
                <a:cs typeface="+mn-cs"/>
              </a:rPr>
              <a:t>dimension 2B</a:t>
            </a:r>
            <a:r>
              <a:rPr lang="fr" sz="1200" b="1" i="0" u="none" kern="1200" baseline="0">
                <a:solidFill>
                  <a:schemeClr val="tx1"/>
                </a:solidFill>
                <a:effectLst/>
                <a:latin typeface="+mn-lt"/>
                <a:ea typeface="+mn-ea"/>
                <a:cs typeface="+mn-cs"/>
              </a:rPr>
              <a:t> se rapportent à l'objectif particulier de l'évaluation en classe qui vise à recueillir des données diagnostiques sur la situation et les progrès de l'apprenant, afin d'étayer l'amélioration continue des apprentissages. </a:t>
            </a:r>
            <a:r>
              <a:rPr lang="fr" sz="1200" b="0" i="0" u="none" kern="1200" baseline="0">
                <a:solidFill>
                  <a:schemeClr val="tx1"/>
                </a:solidFill>
                <a:effectLst/>
                <a:latin typeface="+mn-lt"/>
                <a:ea typeface="+mn-ea"/>
                <a:cs typeface="+mn-cs"/>
              </a:rPr>
              <a:t>Il semble capital de différencier les niveaux d'enseignement pertinents susceptibles d'avoir des répercussions sur l'analyse qualitative de l'évaluation en classe dans un contexte national. Il s'agit, par exemple, de l'enseignement primaire et secondaire, de l'éducation de base (primaire et secondaire inférieur), du secondaire inférieur ou du secondaire supérieur. Ces niveaux sont analysés séparément dans l'ANLAS.</a:t>
            </a:r>
            <a:endParaRPr lang="fr"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24</a:t>
            </a:fld>
            <a:endParaRPr lang="fr" dirty="0"/>
          </a:p>
        </p:txBody>
      </p:sp>
    </p:spTree>
    <p:extLst>
      <p:ext uri="{BB962C8B-B14F-4D97-AF65-F5344CB8AC3E}">
        <p14:creationId xmlns:p14="http://schemas.microsoft.com/office/powerpoint/2010/main" val="359691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 sz="1200" b="1" i="0" u="none" kern="1200" baseline="0" dirty="0">
                <a:solidFill>
                  <a:schemeClr val="tx1"/>
                </a:solidFill>
                <a:effectLst/>
                <a:latin typeface="+mn-lt"/>
                <a:ea typeface="+mn-ea"/>
                <a:cs typeface="+mn-cs"/>
              </a:rPr>
              <a:t>La dimension 2A de qualité des examens et des évaluations à grande échelle se concrétise au moyen de huit axes majeurs. </a:t>
            </a:r>
            <a:r>
              <a:rPr lang="fr" sz="1200" b="0" i="0" u="none" kern="1200" baseline="0" dirty="0">
                <a:solidFill>
                  <a:schemeClr val="tx1"/>
                </a:solidFill>
                <a:effectLst/>
                <a:latin typeface="+mn-lt"/>
                <a:ea typeface="+mn-ea"/>
                <a:cs typeface="+mn-cs"/>
              </a:rPr>
              <a:t>Trois axes majeurs sont présentés sur cette diapositive, cinq sur la diapositive suivante.</a:t>
            </a:r>
          </a:p>
          <a:p>
            <a:endParaRPr lang="fr"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dirty="0">
                <a:solidFill>
                  <a:schemeClr val="tx1"/>
                </a:solidFill>
                <a:effectLst/>
                <a:latin typeface="+mn-lt"/>
                <a:ea typeface="+mn-ea"/>
                <a:cs typeface="+mn-cs"/>
              </a:rPr>
              <a:t>En vue d'apporter des données pertinentes qui inspireront les politiques et pratiques éducatives, les examens et évaluations à grande échelle doivent reposer sur des méthodes solides dans chacun de ces axes majeurs. Dès lors, les </a:t>
            </a:r>
            <a:r>
              <a:rPr lang="fr-BE" sz="1200" b="0" i="0" u="none" kern="1200" baseline="0" dirty="0">
                <a:solidFill>
                  <a:schemeClr val="tx1"/>
                </a:solidFill>
                <a:effectLst/>
                <a:latin typeface="+mn-lt"/>
                <a:ea typeface="+mn-ea"/>
                <a:cs typeface="+mn-cs"/>
              </a:rPr>
              <a:t>objectifs de qualité</a:t>
            </a:r>
            <a:r>
              <a:rPr lang="fr" sz="1200" b="0" i="0" u="none" kern="1200" baseline="0" dirty="0">
                <a:solidFill>
                  <a:schemeClr val="tx1"/>
                </a:solidFill>
                <a:effectLst/>
                <a:latin typeface="+mn-lt"/>
                <a:ea typeface="+mn-ea"/>
                <a:cs typeface="+mn-cs"/>
              </a:rPr>
              <a:t> dérivés de l’ANLAS portent sur les aspects de chaque axe majeur qui sont les plus essentiels pour garantir la rigueur technique.</a:t>
            </a:r>
            <a:endParaRPr lang="fr" sz="1200" u="none" kern="1200" dirty="0">
              <a:solidFill>
                <a:schemeClr val="tx1"/>
              </a:solidFill>
              <a:effectLst/>
              <a:latin typeface="+mn-lt"/>
              <a:ea typeface="+mn-ea"/>
              <a:cs typeface="+mn-cs"/>
            </a:endParaRPr>
          </a:p>
          <a:p>
            <a:endParaRPr lang="fr"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1" u="none" kern="1200" baseline="0" dirty="0">
                <a:solidFill>
                  <a:schemeClr val="tx1"/>
                </a:solidFill>
                <a:effectLst/>
                <a:latin typeface="+mn-lt"/>
                <a:ea typeface="+mn-ea"/>
                <a:cs typeface="+mn-cs"/>
              </a:rPr>
              <a:t>[Expliquer chaque axe majeur et l'</a:t>
            </a:r>
            <a:r>
              <a:rPr lang="fr-BE" sz="1200" b="0" i="1" u="none" kern="1200" baseline="0" dirty="0">
                <a:solidFill>
                  <a:schemeClr val="tx1"/>
                </a:solidFill>
                <a:effectLst/>
                <a:latin typeface="+mn-lt"/>
                <a:ea typeface="+mn-ea"/>
                <a:cs typeface="+mn-cs"/>
              </a:rPr>
              <a:t>objectif de qualité</a:t>
            </a:r>
            <a:r>
              <a:rPr lang="fr" sz="1200" b="0" i="1" u="none" kern="1200" baseline="0" dirty="0">
                <a:solidFill>
                  <a:schemeClr val="tx1"/>
                </a:solidFill>
                <a:effectLst/>
                <a:latin typeface="+mn-lt"/>
                <a:ea typeface="+mn-ea"/>
                <a:cs typeface="+mn-cs"/>
              </a:rPr>
              <a:t> correspondant d'après le manuel de l'ANLAS, partie 3.2.1.]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i="1"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i="1" u="non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25</a:t>
            </a:fld>
            <a:endParaRPr lang="fr" dirty="0"/>
          </a:p>
        </p:txBody>
      </p:sp>
    </p:spTree>
    <p:extLst>
      <p:ext uri="{BB962C8B-B14F-4D97-AF65-F5344CB8AC3E}">
        <p14:creationId xmlns:p14="http://schemas.microsoft.com/office/powerpoint/2010/main" val="3627851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26</a:t>
            </a:fld>
            <a:endParaRPr lang="fr" dirty="0"/>
          </a:p>
        </p:txBody>
      </p:sp>
    </p:spTree>
    <p:extLst>
      <p:ext uri="{BB962C8B-B14F-4D97-AF65-F5344CB8AC3E}">
        <p14:creationId xmlns:p14="http://schemas.microsoft.com/office/powerpoint/2010/main" val="325146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6"/>
            <a:ext cx="5354320" cy="420102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1" i="0" u="none" kern="1200" baseline="0" dirty="0">
                <a:solidFill>
                  <a:schemeClr val="tx1"/>
                </a:solidFill>
                <a:effectLst/>
                <a:latin typeface="+mn-lt"/>
                <a:ea typeface="+mn-ea"/>
                <a:cs typeface="+mn-cs"/>
              </a:rPr>
              <a:t>La dimension 2B de qualité des évaluations en classe se matérialise au travers de six axes majeurs : </a:t>
            </a:r>
            <a:r>
              <a:rPr lang="fr" sz="1200" b="0" i="0" u="none" kern="1200" baseline="0" dirty="0">
                <a:solidFill>
                  <a:schemeClr val="tx1"/>
                </a:solidFill>
                <a:effectLst/>
                <a:latin typeface="+mn-lt"/>
                <a:ea typeface="+mn-ea"/>
                <a:cs typeface="+mn-cs"/>
              </a:rPr>
              <a:t>Trois axes majeurs sont présentés sur cette diapositive, trois autres sur la diapositive suivante.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dirty="0">
                <a:solidFill>
                  <a:schemeClr val="tx1"/>
                </a:solidFill>
                <a:effectLst/>
                <a:latin typeface="+mn-lt"/>
                <a:ea typeface="+mn-ea"/>
                <a:cs typeface="+mn-cs"/>
              </a:rPr>
              <a:t>Les axes majeurs et principaux objectifs de qualité applicables aux évaluations en classe sont façonnés à partir des principes qualitatifs généraux relatifs aux politiques, aux capacités, aux ressources et aux pratiques, y compris à l'assurance qualité de ces pratiques et à l'utilisation des informations collectées pour améliorer l'enseignement et les apprentissages.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1" u="none" kern="1200" baseline="0" dirty="0">
                <a:solidFill>
                  <a:schemeClr val="tx1"/>
                </a:solidFill>
                <a:effectLst/>
                <a:latin typeface="+mn-lt"/>
                <a:ea typeface="+mn-ea"/>
                <a:cs typeface="+mn-cs"/>
              </a:rPr>
              <a:t>[Expliquer chaque axe majeur et l'</a:t>
            </a:r>
            <a:r>
              <a:rPr lang="fr-BE" sz="1200" b="0" i="1" u="none" kern="1200" baseline="0" dirty="0">
                <a:solidFill>
                  <a:schemeClr val="tx1"/>
                </a:solidFill>
                <a:effectLst/>
                <a:latin typeface="+mn-lt"/>
                <a:ea typeface="+mn-ea"/>
                <a:cs typeface="+mn-cs"/>
              </a:rPr>
              <a:t>objectif de qualité</a:t>
            </a:r>
            <a:r>
              <a:rPr lang="fr" sz="1200" b="0" i="1" u="none" kern="1200" baseline="0" dirty="0">
                <a:solidFill>
                  <a:schemeClr val="tx1"/>
                </a:solidFill>
                <a:effectLst/>
                <a:latin typeface="+mn-lt"/>
                <a:ea typeface="+mn-ea"/>
                <a:cs typeface="+mn-cs"/>
              </a:rPr>
              <a:t> correspondant d'après le manuel de l'ANLAS, partie 3.2.2.]</a:t>
            </a:r>
          </a:p>
          <a:p>
            <a:endParaRPr lang="fr" dirty="0"/>
          </a:p>
          <a:p>
            <a:pPr marL="0" indent="0" algn="l" rtl="0">
              <a:buFont typeface="Arial" panose="020B0604020202020204" pitchFamily="34" charset="0"/>
              <a:buNone/>
            </a:pPr>
            <a:r>
              <a:rPr lang="fr" sz="1200" b="1" i="1" u="none" kern="1200" baseline="0" dirty="0">
                <a:solidFill>
                  <a:schemeClr val="tx1"/>
                </a:solidFill>
                <a:effectLst/>
                <a:latin typeface="+mn-lt"/>
                <a:ea typeface="+mn-ea"/>
                <a:cs typeface="+mn-cs"/>
              </a:rPr>
              <a:t>[Remarque :]</a:t>
            </a:r>
          </a:p>
          <a:p>
            <a:pPr marR="0" lvl="0" algn="l" defTabSz="914400" rtl="0" eaLnBrk="1" fontAlgn="auto" latinLnBrk="0" hangingPunct="1">
              <a:lnSpc>
                <a:spcPct val="100000"/>
              </a:lnSpc>
              <a:spcBef>
                <a:spcPts val="0"/>
              </a:spcBef>
              <a:spcAft>
                <a:spcPts val="0"/>
              </a:spcAft>
              <a:buClrTx/>
              <a:buSzTx/>
              <a:tabLst/>
              <a:defRPr/>
            </a:pPr>
            <a:r>
              <a:rPr lang="fr" sz="1200" b="0" i="0" u="none" kern="1200" baseline="0" dirty="0">
                <a:solidFill>
                  <a:schemeClr val="tx1"/>
                </a:solidFill>
                <a:effectLst/>
                <a:latin typeface="+mn-lt"/>
                <a:ea typeface="+mn-ea"/>
                <a:cs typeface="+mn-cs"/>
              </a:rPr>
              <a:t>Comme nous l'avons déjà mentionné, l'ANLAS offre des ressources pour examiner la qualité d'une évaluation en classe et son utilisation au niveau du système, de l'établissement scolaire et de la classe pour étayer les pratiques pédagogiques et les divers aspects de la politique éducative. L'ANLAS n'a pas vocation à fournir une image représentative des pratiques nationales d'évaluation en classe. Toutefois, ses conclusions pourraient préconiser le développement et l'administration d’une étude représentative des pratiques d'évaluation en classe afin d'acquérir des informations complémentaires et de mieux comprendre les pratiques d'évaluation en classe à l'échelle nationale et infranationale. </a:t>
            </a:r>
            <a:endParaRPr lang="fr" sz="1200" u="none" kern="1200" dirty="0">
              <a:solidFill>
                <a:schemeClr val="tx1"/>
              </a:solidFill>
              <a:effectLst/>
              <a:latin typeface="+mn-lt"/>
              <a:ea typeface="+mn-ea"/>
              <a:cs typeface="+mn-cs"/>
            </a:endParaRPr>
          </a:p>
          <a:p>
            <a:pPr marL="171450" indent="-171450" algn="l" rtl="0">
              <a:buFont typeface="Arial" panose="020B0604020202020204" pitchFamily="34" charset="0"/>
              <a:buChar char="•"/>
            </a:pPr>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27</a:t>
            </a:fld>
            <a:endParaRPr lang="fr" dirty="0"/>
          </a:p>
        </p:txBody>
      </p:sp>
    </p:spTree>
    <p:extLst>
      <p:ext uri="{BB962C8B-B14F-4D97-AF65-F5344CB8AC3E}">
        <p14:creationId xmlns:p14="http://schemas.microsoft.com/office/powerpoint/2010/main" val="4126818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28</a:t>
            </a:fld>
            <a:endParaRPr lang="fr" dirty="0"/>
          </a:p>
        </p:txBody>
      </p:sp>
    </p:spTree>
    <p:extLst>
      <p:ext uri="{BB962C8B-B14F-4D97-AF65-F5344CB8AC3E}">
        <p14:creationId xmlns:p14="http://schemas.microsoft.com/office/powerpoint/2010/main" val="2139618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412750"/>
            <a:ext cx="3925887" cy="2209800"/>
          </a:xfrm>
        </p:spPr>
      </p:sp>
      <p:sp>
        <p:nvSpPr>
          <p:cNvPr id="3" name="Notes Placeholder 2"/>
          <p:cNvSpPr>
            <a:spLocks noGrp="1"/>
          </p:cNvSpPr>
          <p:nvPr>
            <p:ph type="body" idx="1"/>
          </p:nvPr>
        </p:nvSpPr>
        <p:spPr>
          <a:xfrm>
            <a:off x="321673" y="2901286"/>
            <a:ext cx="6028799" cy="6802148"/>
          </a:xfrm>
        </p:spPr>
        <p:txBody>
          <a:bodyPr/>
          <a:lstStyle/>
          <a:p>
            <a:pPr marL="171450" indent="-171450" algn="l" rtl="0">
              <a:buFont typeface="Arial" panose="020B0604020202020204" pitchFamily="34" charset="0"/>
              <a:buChar char="•"/>
            </a:pPr>
            <a:r>
              <a:rPr lang="fr" b="1" i="0" u="none" baseline="0" dirty="0"/>
              <a:t>La troisième dimension de l'ANLAS, à savoir la cohérence du système d’évaluation, se matérialise au travers de quatre axes majeurs, </a:t>
            </a:r>
            <a:r>
              <a:rPr lang="fr" b="0" i="0" u="none" baseline="0" dirty="0"/>
              <a:t>présentés ici.</a:t>
            </a:r>
          </a:p>
          <a:p>
            <a:pPr marL="171450" indent="-171450" algn="l" rtl="0">
              <a:buFont typeface="Arial" panose="020B0604020202020204" pitchFamily="34" charset="0"/>
              <a:buChar char="•"/>
            </a:pPr>
            <a:r>
              <a:rPr lang="fr" sz="1200" b="0" i="0" u="none" kern="1200" baseline="0" dirty="0">
                <a:solidFill>
                  <a:schemeClr val="tx1"/>
                </a:solidFill>
                <a:effectLst/>
                <a:latin typeface="+mn-lt"/>
                <a:ea typeface="+mn-ea"/>
                <a:cs typeface="+mn-cs"/>
              </a:rPr>
              <a:t>Cette dimension concerne le degré de cohérence du système d'évaluation par rapport aux aspects importants du système éducatif dans son ensemble, mais aussi par rapport à d'autres aspects du système d'évaluation (Clarke 2012).</a:t>
            </a:r>
          </a:p>
          <a:p>
            <a:pPr marL="171450" indent="-171450" algn="l" rtl="0">
              <a:buFont typeface="Arial" panose="020B0604020202020204" pitchFamily="34" charset="0"/>
              <a:buChar char="•"/>
            </a:pPr>
            <a:r>
              <a:rPr lang="fr" sz="1200" b="0" i="0" u="none" kern="1200" baseline="0" dirty="0">
                <a:solidFill>
                  <a:schemeClr val="tx1"/>
                </a:solidFill>
                <a:effectLst/>
                <a:latin typeface="+mn-lt"/>
                <a:ea typeface="+mn-ea"/>
                <a:cs typeface="+mn-cs"/>
              </a:rPr>
              <a:t>La cohérence entre le système d'évaluation et les autres éléments du système éducatif est capitale, afin de s'assurer que le système d'évaluation apporte des données pertinentes pour étayer les pratiques d'apprentissage et d'enseignement, ainsi que pour évaluer, contrôler et améliorer le système éducatif dans son ensemble.</a:t>
            </a:r>
          </a:p>
          <a:p>
            <a:pPr marL="171450" indent="-171450" algn="l" rtl="0">
              <a:buFont typeface="Arial" panose="020B0604020202020204" pitchFamily="34" charset="0"/>
              <a:buChar char="•"/>
            </a:pPr>
            <a:r>
              <a:rPr lang="fr" sz="1200" b="0" i="0" u="sng" kern="1200" baseline="0" dirty="0">
                <a:solidFill>
                  <a:schemeClr val="tx1"/>
                </a:solidFill>
                <a:effectLst/>
                <a:latin typeface="+mn-lt"/>
                <a:ea typeface="+mn-ea"/>
                <a:cs typeface="+mn-cs"/>
              </a:rPr>
              <a:t>La dimension 3 est par conséquent la dimension la plus complexe de l'analyse</a:t>
            </a:r>
            <a:r>
              <a:rPr lang="fr" sz="1200" b="0" i="0" u="none" kern="1200" baseline="0" dirty="0">
                <a:solidFill>
                  <a:schemeClr val="tx1"/>
                </a:solidFill>
                <a:effectLst/>
                <a:latin typeface="+mn-lt"/>
                <a:ea typeface="+mn-ea"/>
                <a:cs typeface="+mn-cs"/>
              </a:rPr>
              <a:t>, car elle intègre des éléments des trois dimensions.</a:t>
            </a:r>
          </a:p>
          <a:p>
            <a:pPr marL="171450" indent="-171450" algn="l" rtl="0">
              <a:buFont typeface="Arial" panose="020B0604020202020204" pitchFamily="34" charset="0"/>
              <a:buChar char="•"/>
            </a:pPr>
            <a:endParaRPr lang="fr"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1" u="none" kern="1200" baseline="0" dirty="0">
                <a:solidFill>
                  <a:schemeClr val="tx1"/>
                </a:solidFill>
                <a:effectLst/>
                <a:latin typeface="+mn-lt"/>
                <a:ea typeface="+mn-ea"/>
                <a:cs typeface="+mn-cs"/>
              </a:rPr>
              <a:t>[Expliquer les axes majeurs et les </a:t>
            </a:r>
            <a:r>
              <a:rPr lang="fr-BE" sz="1200" b="0" i="1" u="none" kern="1200" baseline="0" dirty="0">
                <a:solidFill>
                  <a:schemeClr val="tx1"/>
                </a:solidFill>
                <a:effectLst/>
                <a:latin typeface="+mn-lt"/>
                <a:ea typeface="+mn-ea"/>
                <a:cs typeface="+mn-cs"/>
              </a:rPr>
              <a:t>objectifs de qualité</a:t>
            </a:r>
            <a:r>
              <a:rPr lang="fr" sz="1200" b="0" i="1" u="none" kern="1200" baseline="0" dirty="0">
                <a:solidFill>
                  <a:schemeClr val="tx1"/>
                </a:solidFill>
                <a:effectLst/>
                <a:latin typeface="+mn-lt"/>
                <a:ea typeface="+mn-ea"/>
                <a:cs typeface="+mn-cs"/>
              </a:rPr>
              <a:t> correspondants d'après le manuel de l'ANLAS, partie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i="1" u="none" kern="1200" baseline="0" noProof="0" dirty="0">
              <a:solidFill>
                <a:schemeClr val="tx1"/>
              </a:solidFill>
              <a:effectLst/>
              <a:latin typeface="+mn-lt"/>
              <a:ea typeface="+mn-ea"/>
              <a:cs typeface="+mn-cs"/>
            </a:endParaRPr>
          </a:p>
          <a:p>
            <a:pPr marL="228600" indent="-228600" algn="l" rtl="0">
              <a:buAutoNum type="arabicParenR"/>
            </a:pPr>
            <a:r>
              <a:rPr lang="fr" sz="1000" b="1" i="0" u="none" baseline="0" dirty="0"/>
              <a:t>Normes d'apprentissage et curriculum : </a:t>
            </a:r>
            <a:r>
              <a:rPr lang="fr" sz="1000" b="0" i="0" u="none" baseline="0" dirty="0"/>
              <a:t>Cet axe majeur </a:t>
            </a:r>
            <a:r>
              <a:rPr lang="fr" sz="1000" b="0" i="0" u="none" kern="1200" baseline="0" dirty="0">
                <a:solidFill>
                  <a:schemeClr val="tx1"/>
                </a:solidFill>
                <a:effectLst/>
              </a:rPr>
              <a:t>se rapporte à des domaines d'apprentissage clés et à la manière dont les connaissances et compétences des élèves sont évaluées au sein des divers programmes inclus dans l'analyse. L'analyse est centrée sur l'application des connaissances et la démonstration des compétences conformément aux normes d'apprentissage officielles ou au curriculum.</a:t>
            </a:r>
            <a:endParaRPr lang="fr" sz="1000" noProof="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r" sz="1000" b="1" i="0" u="none" baseline="0" dirty="0"/>
              <a:t>Structure du système éducatif : </a:t>
            </a:r>
            <a:r>
              <a:rPr lang="fr" sz="1000" b="0" i="0" u="none" baseline="0" dirty="0"/>
              <a:t>C</a:t>
            </a:r>
            <a:r>
              <a:rPr lang="fr" sz="1000" b="0" i="0" u="none" kern="1200" baseline="0" dirty="0">
                <a:solidFill>
                  <a:schemeClr val="tx1"/>
                </a:solidFill>
                <a:effectLst/>
              </a:rPr>
              <a:t>et axe majeur recouvre l'acquisition de données d'apprentissage relatives soit à des étapes clés de l'enseignement primaire et secondaire, soit à des niveaux pertinents du système éducatif. Ces données facilitent tant le suivi des progrès et de la situation des élèves — individuellement ou agrégées au niveau de la classe ou de l'établissement scolaire —, que le suivi systémique des données d'apprentissage au niveau national ou infranational. De plus, les évaluations régionales ou internationales permettent de comparer plusieurs systèmes éducatifs et de lever le voile sur les forces ou faiblesses du système éducatif. Parmi les données pertinentes sur la structure du système éducatif figurent les données de performance ancrées pour un suivi à l'échelle du système des progrès des apprentissages au fil du temps ou d'une année à l'autre.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r" sz="1000" b="1" i="0" u="none" baseline="0" dirty="0"/>
              <a:t>Priorités éducatives : </a:t>
            </a:r>
            <a:r>
              <a:rPr lang="fr" sz="1000" b="0" i="0" u="none" kern="1200" baseline="0" dirty="0">
                <a:effectLst/>
              </a:rPr>
              <a:t>Les données pertinentes sont également nécessaires afin de traiter les politiques et pratiques éducatives prioritaires. Cet axe majeur renvoie </a:t>
            </a:r>
            <a:r>
              <a:rPr lang="fr" sz="1000" b="0" i="0" u="none" kern="1200" baseline="0" dirty="0">
                <a:solidFill>
                  <a:schemeClr val="tx1"/>
                </a:solidFill>
                <a:effectLst/>
              </a:rPr>
              <a:t>au contexte politique et aux recommandations formulées au niveau du système pour l'évaluation </a:t>
            </a:r>
            <a:r>
              <a:rPr lang="fr-BE" sz="1000" b="0" i="0" u="none" kern="1200" baseline="0" dirty="0">
                <a:solidFill>
                  <a:schemeClr val="tx1"/>
                </a:solidFill>
                <a:effectLst/>
              </a:rPr>
              <a:t>des apprentissages</a:t>
            </a:r>
            <a:r>
              <a:rPr lang="fr" sz="1000" b="0" i="0" u="none" kern="1200" baseline="0" dirty="0">
                <a:solidFill>
                  <a:schemeClr val="tx1"/>
                </a:solidFill>
                <a:effectLst/>
              </a:rPr>
              <a:t>. La clarté et la cohérence de la finalité sont essentielles pour une évaluation </a:t>
            </a:r>
            <a:r>
              <a:rPr lang="fr-BE" sz="1000" b="0" i="0" u="none" kern="1200" baseline="0" dirty="0">
                <a:solidFill>
                  <a:schemeClr val="tx1"/>
                </a:solidFill>
                <a:effectLst/>
              </a:rPr>
              <a:t>des apprentissages</a:t>
            </a:r>
            <a:r>
              <a:rPr lang="fr" sz="1000" b="0" i="0" u="none" kern="1200" baseline="0" dirty="0">
                <a:solidFill>
                  <a:schemeClr val="tx1"/>
                </a:solidFill>
                <a:effectLst/>
              </a:rPr>
              <a:t> porteuse d'éléments solides à l'appui des priorités éducatives. Les priorités éducatives à traiter grâce aux données d'évaluation comprennent, par exemple, l'amélioration des connaissances et compétences des élèves dans les domaines d'apprentissage clés ; l'enseignement, l'acquisition et l'évaluation des compétences du XXI</a:t>
            </a:r>
            <a:r>
              <a:rPr lang="fr" sz="1000" b="0" i="0" u="none" kern="1200" baseline="30000" dirty="0">
                <a:solidFill>
                  <a:schemeClr val="tx1"/>
                </a:solidFill>
                <a:effectLst/>
              </a:rPr>
              <a:t>e</a:t>
            </a:r>
            <a:r>
              <a:rPr lang="fr" sz="1000" b="0" i="0" u="none" kern="1200" baseline="0" dirty="0">
                <a:solidFill>
                  <a:schemeClr val="tx1"/>
                </a:solidFill>
                <a:effectLst/>
              </a:rPr>
              <a:t> siècle ; l'atteinte de certains objectifs et cibles </a:t>
            </a:r>
            <a:r>
              <a:rPr lang="fr-BE" sz="1000" b="0" i="0" u="none" kern="1200" baseline="0" dirty="0">
                <a:solidFill>
                  <a:schemeClr val="tx1"/>
                </a:solidFill>
                <a:effectLst/>
              </a:rPr>
              <a:t>en matière </a:t>
            </a:r>
            <a:r>
              <a:rPr lang="fr" sz="1000" b="0" i="0" u="none" kern="1200" baseline="0" dirty="0">
                <a:solidFill>
                  <a:schemeClr val="tx1"/>
                </a:solidFill>
                <a:effectLst/>
              </a:rPr>
              <a:t>d'éducation ; l'omniprésence de l'équité dans l'éducation (notamment une éducation de qualité pour tous, filles et garçons ; ainsi que pour les élèves ayant ou non des besoins éducatifs spécifiques) ; l'amélioration de la qualité des pratiques éducatives (par exemple, les pratiques pédagogiques, l'encadrement et la gestion de l'établissement scolaire, les ressources et les infrastructures scolaires) ; et le perfectionnement de la formation de base des enseignants et leurs possibilités de développement professionnel (ACER et ISU 2006).</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r" sz="1000" b="1" i="0" u="none" baseline="0" dirty="0"/>
              <a:t>Utilisation des données à l'échelle du système : </a:t>
            </a:r>
            <a:r>
              <a:rPr lang="fr" sz="1000" b="0" i="0" u="none" baseline="0" dirty="0"/>
              <a:t>La cohérence se trouve également </a:t>
            </a:r>
            <a:r>
              <a:rPr lang="fr" sz="1000" b="0" i="0" u="none" kern="1200" baseline="0" dirty="0">
                <a:solidFill>
                  <a:schemeClr val="tx1"/>
                </a:solidFill>
                <a:effectLst/>
              </a:rPr>
              <a:t>renforcée par l'utilisation qui est faite des données des évaluations et de leurs résultats en matière de politiques et pratiques éducatives, avec pour but ultime d'améliorer les apprentissages. Ce sont surtout la révision et l'élaboration de politiques nationales, les processus de planification sectorielle de l'éducation et le suivi mondial de l'éducation qui ont recours aux évaluations pour des décisions factuelles (ACER et ISU 2006; Wagner, et al. 2012; Best, et al. 2013; ACER 2017).</a:t>
            </a:r>
            <a:endParaRPr lang="fr" sz="1000" kern="1200" dirty="0">
              <a:solidFill>
                <a:schemeClr val="tx1"/>
              </a:solidFill>
              <a:effectLst/>
            </a:endParaRPr>
          </a:p>
          <a:p>
            <a:pPr marL="228600" indent="-228600" algn="l" rtl="0">
              <a:buAutoNum type="arabicParenR"/>
            </a:pPr>
            <a:endParaRPr lang="fr" noProof="0" dirty="0"/>
          </a:p>
        </p:txBody>
      </p:sp>
      <p:sp>
        <p:nvSpPr>
          <p:cNvPr id="4" name="Slide Number Placeholder 3"/>
          <p:cNvSpPr>
            <a:spLocks noGrp="1"/>
          </p:cNvSpPr>
          <p:nvPr>
            <p:ph type="sldNum" sz="quarter" idx="10"/>
          </p:nvPr>
        </p:nvSpPr>
        <p:spPr/>
        <p:txBody>
          <a:bodyPr/>
          <a:lstStyle/>
          <a:p>
            <a:pPr algn="l" rtl="0"/>
            <a:fld id="{24E4A8C5-FE95-48D6-9796-DAE80261D394}" type="slidenum">
              <a:rPr/>
              <a:t>29</a:t>
            </a:fld>
            <a:endParaRPr lang="fr" dirty="0"/>
          </a:p>
        </p:txBody>
      </p:sp>
    </p:spTree>
    <p:extLst>
      <p:ext uri="{BB962C8B-B14F-4D97-AF65-F5344CB8AC3E}">
        <p14:creationId xmlns:p14="http://schemas.microsoft.com/office/powerpoint/2010/main" val="106245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B2BFC9F1-0093-40DD-8787-3AB2D04AB31E}" type="slidenum">
              <a:rPr/>
              <a:t>3</a:t>
            </a:fld>
            <a:endParaRPr lang="fr" dirty="0"/>
          </a:p>
        </p:txBody>
      </p:sp>
    </p:spTree>
    <p:extLst>
      <p:ext uri="{BB962C8B-B14F-4D97-AF65-F5344CB8AC3E}">
        <p14:creationId xmlns:p14="http://schemas.microsoft.com/office/powerpoint/2010/main" val="1716514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 b="0" i="1" u="none" baseline="0"/>
              <a:t>[Répondre à toute question posée à ce stade. Profiter du reste de la formation pour répondre plus en profondeur à des questions précises sur des sujets traités ultérieurement lors de la formation.]</a:t>
            </a:r>
          </a:p>
        </p:txBody>
      </p:sp>
      <p:sp>
        <p:nvSpPr>
          <p:cNvPr id="4" name="Slide Number Placeholder 3"/>
          <p:cNvSpPr>
            <a:spLocks noGrp="1"/>
          </p:cNvSpPr>
          <p:nvPr>
            <p:ph type="sldNum" sz="quarter" idx="10"/>
          </p:nvPr>
        </p:nvSpPr>
        <p:spPr/>
        <p:txBody>
          <a:bodyPr/>
          <a:lstStyle/>
          <a:p>
            <a:pPr algn="l" rtl="0"/>
            <a:fld id="{24E4A8C5-FE95-48D6-9796-DAE80261D394}" type="slidenum">
              <a:rPr/>
              <a:t>30</a:t>
            </a:fld>
            <a:endParaRPr lang="fr" dirty="0"/>
          </a:p>
        </p:txBody>
      </p:sp>
    </p:spTree>
    <p:extLst>
      <p:ext uri="{BB962C8B-B14F-4D97-AF65-F5344CB8AC3E}">
        <p14:creationId xmlns:p14="http://schemas.microsoft.com/office/powerpoint/2010/main" val="247287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31</a:t>
            </a:fld>
            <a:endParaRPr lang="fr" dirty="0"/>
          </a:p>
        </p:txBody>
      </p:sp>
    </p:spTree>
    <p:extLst>
      <p:ext uri="{BB962C8B-B14F-4D97-AF65-F5344CB8AC3E}">
        <p14:creationId xmlns:p14="http://schemas.microsoft.com/office/powerpoint/2010/main" val="1405546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L'ANLAS consiste en </a:t>
            </a:r>
            <a:r>
              <a:rPr lang="fr" sz="1200" b="0" i="1" u="none" kern="1200" baseline="0" dirty="0">
                <a:solidFill>
                  <a:schemeClr val="tx1"/>
                </a:solidFill>
                <a:effectLst/>
                <a:latin typeface="+mn-lt"/>
                <a:ea typeface="+mn-ea"/>
                <a:cs typeface="+mn-cs"/>
              </a:rPr>
              <a:t>un processus participatif mené par les pays. </a:t>
            </a:r>
            <a:r>
              <a:rPr lang="fr" sz="1200" b="0" i="0" u="none" kern="1200" baseline="0" dirty="0">
                <a:solidFill>
                  <a:schemeClr val="tx1"/>
                </a:solidFill>
                <a:effectLst/>
                <a:latin typeface="+mn-lt"/>
                <a:ea typeface="+mn-ea"/>
                <a:cs typeface="+mn-cs"/>
              </a:rPr>
              <a:t>Le projet est mis en œuvre par une équipe nationale dirigée par un chef d'équipe, et est encadré par un comité de pilotage. </a:t>
            </a:r>
          </a:p>
          <a:p>
            <a:pPr marL="171450" lvl="0" indent="-171450" algn="l" rtl="0">
              <a:spcBef>
                <a:spcPts val="600"/>
              </a:spcBef>
              <a:buFont typeface="Arial" panose="020B0604020202020204" pitchFamily="34" charset="0"/>
              <a:buChar char="•"/>
            </a:pPr>
            <a:endParaRPr lang="fr" sz="1200" u="none"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Les deux méthodes principales pour réaliser l'analyse qualitative sont l'analyse de documents et la consultation de parties prenantes clés du système éducatif et du système d'évaluation.</a:t>
            </a:r>
          </a:p>
          <a:p>
            <a:pPr marL="171450" lvl="0" indent="-171450" algn="l" rtl="0">
              <a:spcBef>
                <a:spcPts val="600"/>
              </a:spcBef>
              <a:buFont typeface="Arial" panose="020B0604020202020204" pitchFamily="34" charset="0"/>
              <a:buChar char="•"/>
            </a:pPr>
            <a:endParaRPr lang="fr" sz="1200" u="none"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Grâce au processus d'analyse participatif, les principales parties prenantes analysent conjointement le système d'évaluation </a:t>
            </a:r>
            <a:r>
              <a:rPr lang="fr-BE" sz="1200" b="0" i="0" u="none" kern="1200" baseline="0" dirty="0">
                <a:solidFill>
                  <a:schemeClr val="tx1"/>
                </a:solidFill>
                <a:effectLst/>
                <a:latin typeface="+mn-lt"/>
                <a:ea typeface="+mn-ea"/>
                <a:cs typeface="+mn-cs"/>
              </a:rPr>
              <a:t>des apprentissages</a:t>
            </a:r>
            <a:r>
              <a:rPr lang="fr" sz="1200" b="0" i="0" u="none" kern="1200" baseline="0" dirty="0">
                <a:solidFill>
                  <a:schemeClr val="tx1"/>
                </a:solidFill>
                <a:effectLst/>
                <a:latin typeface="+mn-lt"/>
                <a:ea typeface="+mn-ea"/>
                <a:cs typeface="+mn-cs"/>
              </a:rPr>
              <a:t>, identifient les aspects à améliorer et émettent des recommandations pour renforcer le système d'évaluation.</a:t>
            </a:r>
          </a:p>
        </p:txBody>
      </p:sp>
      <p:sp>
        <p:nvSpPr>
          <p:cNvPr id="4" name="Slide Number Placeholder 3"/>
          <p:cNvSpPr>
            <a:spLocks noGrp="1"/>
          </p:cNvSpPr>
          <p:nvPr>
            <p:ph type="sldNum" sz="quarter" idx="10"/>
          </p:nvPr>
        </p:nvSpPr>
        <p:spPr/>
        <p:txBody>
          <a:bodyPr/>
          <a:lstStyle/>
          <a:p>
            <a:pPr algn="l" rtl="0"/>
            <a:fld id="{BB6451F8-7F68-4A62-AC10-DD8B6DEBF8A7}" type="slidenum">
              <a:rPr/>
              <a:t>32</a:t>
            </a:fld>
            <a:endParaRPr lang="fr" dirty="0"/>
          </a:p>
        </p:txBody>
      </p:sp>
    </p:spTree>
    <p:extLst>
      <p:ext uri="{BB962C8B-B14F-4D97-AF65-F5344CB8AC3E}">
        <p14:creationId xmlns:p14="http://schemas.microsoft.com/office/powerpoint/2010/main" val="2282672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Le </a:t>
            </a:r>
            <a:r>
              <a:rPr lang="fr" sz="1200" b="0" i="1" u="none" kern="1200" baseline="0">
                <a:solidFill>
                  <a:schemeClr val="tx1"/>
                </a:solidFill>
                <a:effectLst/>
                <a:latin typeface="+mn-lt"/>
                <a:ea typeface="+mn-ea"/>
                <a:cs typeface="+mn-cs"/>
              </a:rPr>
              <a:t>manuel de l'ANLAS</a:t>
            </a:r>
            <a:r>
              <a:rPr lang="fr" sz="1200" b="0" i="0" u="none" kern="1200" baseline="0">
                <a:solidFill>
                  <a:schemeClr val="tx1"/>
                </a:solidFill>
                <a:effectLst/>
                <a:latin typeface="+mn-lt"/>
                <a:ea typeface="+mn-ea"/>
                <a:cs typeface="+mn-cs"/>
              </a:rPr>
              <a:t>  et </a:t>
            </a:r>
            <a:r>
              <a:rPr lang="fr" sz="1200" b="0" i="1" u="none" kern="1200" baseline="0">
                <a:solidFill>
                  <a:schemeClr val="tx1"/>
                </a:solidFill>
                <a:effectLst/>
                <a:latin typeface="+mn-lt"/>
                <a:ea typeface="+mn-ea"/>
                <a:cs typeface="+mn-cs"/>
              </a:rPr>
              <a:t>un ensemble d'outils</a:t>
            </a:r>
            <a:r>
              <a:rPr lang="fr" sz="1200" b="0" i="0" u="none" kern="1200" baseline="0">
                <a:solidFill>
                  <a:schemeClr val="tx1"/>
                </a:solidFill>
                <a:effectLst/>
                <a:latin typeface="+mn-lt"/>
                <a:ea typeface="+mn-ea"/>
                <a:cs typeface="+mn-cs"/>
              </a:rPr>
              <a:t> (sous forme de modèles de fichiers Microsoft Word (2013)</a:t>
            </a:r>
            <a:r>
              <a:rPr lang="fr" sz="1200" b="0" i="0" u="none" kern="1200" baseline="0">
                <a:effectLst/>
                <a:latin typeface="+mn-lt"/>
                <a:ea typeface="+mn-ea"/>
                <a:cs typeface="+mn-cs"/>
              </a:rPr>
              <a:t> et </a:t>
            </a:r>
            <a:r>
              <a:rPr lang="fr" sz="1200" b="0" i="0" u="none" kern="1200" baseline="0">
                <a:solidFill>
                  <a:schemeClr val="tx1"/>
                </a:solidFill>
                <a:effectLst/>
                <a:latin typeface="+mn-lt"/>
                <a:ea typeface="+mn-ea"/>
                <a:cs typeface="+mn-cs"/>
              </a:rPr>
              <a:t>Microsoft Excel (2013)) accompagnent la mise en œuvre du processus et guident l'analyse</a:t>
            </a:r>
            <a:r>
              <a:rPr lang="fr" sz="1200" b="0" i="1" u="none" kern="1200" baseline="0">
                <a:solidFill>
                  <a:schemeClr val="tx1"/>
                </a:solidFill>
                <a:effectLst/>
                <a:latin typeface="+mn-lt"/>
                <a:ea typeface="+mn-ea"/>
                <a:cs typeface="+mn-cs"/>
              </a:rPr>
              <a:t>.</a:t>
            </a:r>
          </a:p>
          <a:p>
            <a:pPr marL="171450" lvl="0" indent="-171450" algn="l" rtl="0">
              <a:spcBef>
                <a:spcPts val="600"/>
              </a:spcBef>
              <a:buFont typeface="Arial" panose="020B0604020202020204" pitchFamily="34" charset="0"/>
              <a:buChar char="•"/>
            </a:pPr>
            <a:endParaRPr lang="fr" sz="1200" i="1"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Les pays sont libres d'adapter les outils à leur contexte national. Une telle contextualisation garantit la pertinence et l'adéquation des aspects à améliorer et des recommandations concrètes formulées à ces égards. </a:t>
            </a:r>
          </a:p>
          <a:p>
            <a:pPr marL="171450" lvl="0" indent="-171450" algn="l" rtl="0">
              <a:spcBef>
                <a:spcPts val="600"/>
              </a:spcBef>
              <a:buFont typeface="Arial" panose="020B0604020202020204" pitchFamily="34" charset="0"/>
              <a:buChar char="•"/>
            </a:pP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1" i="0" u="sng" kern="1200" baseline="0">
                <a:solidFill>
                  <a:schemeClr val="tx1"/>
                </a:solidFill>
                <a:effectLst/>
                <a:latin typeface="+mn-lt"/>
                <a:ea typeface="+mn-ea"/>
                <a:cs typeface="+mn-cs"/>
              </a:rPr>
              <a:t>Le manuel et les outils de l'ANLAS</a:t>
            </a:r>
            <a:r>
              <a:rPr lang="fr" sz="1200" b="1" i="0" u="none" kern="1200" baseline="0">
                <a:solidFill>
                  <a:schemeClr val="tx1"/>
                </a:solidFill>
                <a:effectLst/>
                <a:latin typeface="+mn-lt"/>
                <a:ea typeface="+mn-ea"/>
                <a:cs typeface="+mn-cs"/>
              </a:rPr>
              <a:t> sont disponibles sur le site Internet du GPE. </a:t>
            </a:r>
            <a:endParaRPr lang="fr"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BB6451F8-7F68-4A62-AC10-DD8B6DEBF8A7}" type="slidenum">
              <a:rPr/>
              <a:t>33</a:t>
            </a:fld>
            <a:endParaRPr lang="fr" dirty="0"/>
          </a:p>
        </p:txBody>
      </p:sp>
    </p:spTree>
    <p:extLst>
      <p:ext uri="{BB962C8B-B14F-4D97-AF65-F5344CB8AC3E}">
        <p14:creationId xmlns:p14="http://schemas.microsoft.com/office/powerpoint/2010/main" val="217774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fr" sz="1200" b="0" i="0" u="none" kern="1200" baseline="0">
                <a:solidFill>
                  <a:schemeClr val="tx1"/>
                </a:solidFill>
                <a:effectLst/>
                <a:latin typeface="+mn-lt"/>
                <a:ea typeface="+mn-ea"/>
                <a:cs typeface="+mn-cs"/>
              </a:rPr>
              <a:t>Les processus ANLAS sont divisés en trois grandes phases.</a:t>
            </a:r>
            <a:endParaRPr lang="fr" sz="1200" kern="1200" dirty="0">
              <a:solidFill>
                <a:schemeClr val="tx1"/>
              </a:solidFill>
              <a:effectLst/>
              <a:latin typeface="+mn-lt"/>
              <a:ea typeface="+mn-ea"/>
              <a:cs typeface="+mn-cs"/>
            </a:endParaRPr>
          </a:p>
          <a:p>
            <a:pPr marL="228600" lvl="0" indent="-228600" algn="l" rtl="0">
              <a:buFont typeface="+mj-lt"/>
              <a:buAutoNum type="arabicPeriod"/>
            </a:pPr>
            <a:r>
              <a:rPr lang="fr" sz="1200" b="0" i="0" u="none" kern="1200" baseline="0">
                <a:solidFill>
                  <a:schemeClr val="tx1"/>
                </a:solidFill>
                <a:effectLst/>
                <a:latin typeface="+mn-lt"/>
                <a:ea typeface="+mn-ea"/>
                <a:cs typeface="+mn-cs"/>
              </a:rPr>
              <a:t>Phase d'initiation, de formation et de planification</a:t>
            </a:r>
            <a:endParaRPr lang="fr" sz="1200" kern="1200" dirty="0">
              <a:solidFill>
                <a:schemeClr val="tx1"/>
              </a:solidFill>
              <a:effectLst/>
              <a:latin typeface="+mn-lt"/>
              <a:ea typeface="+mn-ea"/>
              <a:cs typeface="+mn-cs"/>
            </a:endParaRPr>
          </a:p>
          <a:p>
            <a:pPr marL="228600" lvl="0" indent="-228600" algn="l" rtl="0">
              <a:buFont typeface="+mj-lt"/>
              <a:buAutoNum type="arabicPeriod"/>
            </a:pPr>
            <a:r>
              <a:rPr lang="fr" sz="1200" b="0" i="0" u="none" kern="1200" baseline="0">
                <a:solidFill>
                  <a:schemeClr val="tx1"/>
                </a:solidFill>
                <a:effectLst/>
                <a:latin typeface="+mn-lt"/>
                <a:ea typeface="+mn-ea"/>
                <a:cs typeface="+mn-cs"/>
              </a:rPr>
              <a:t>Phase d'analyse</a:t>
            </a:r>
            <a:endParaRPr lang="fr" sz="1200" kern="1200" dirty="0">
              <a:solidFill>
                <a:schemeClr val="tx1"/>
              </a:solidFill>
              <a:effectLst/>
              <a:latin typeface="+mn-lt"/>
              <a:ea typeface="+mn-ea"/>
              <a:cs typeface="+mn-cs"/>
            </a:endParaRPr>
          </a:p>
          <a:p>
            <a:pPr marL="228600" lvl="0" indent="-228600" algn="l" rtl="0">
              <a:buFont typeface="+mj-lt"/>
              <a:buAutoNum type="arabicPeriod"/>
            </a:pPr>
            <a:r>
              <a:rPr lang="fr" sz="1200" b="0" i="0" u="none" kern="1200" baseline="0">
                <a:solidFill>
                  <a:schemeClr val="tx1"/>
                </a:solidFill>
                <a:effectLst/>
                <a:latin typeface="+mn-lt"/>
                <a:ea typeface="+mn-ea"/>
                <a:cs typeface="+mn-cs"/>
              </a:rPr>
              <a:t>Phase de production de rapports et de diffusion</a:t>
            </a:r>
            <a:endParaRPr lang="fr" sz="1200" u="none" kern="1200" dirty="0">
              <a:solidFill>
                <a:schemeClr val="tx1"/>
              </a:solidFill>
              <a:effectLst/>
              <a:latin typeface="+mn-lt"/>
              <a:ea typeface="+mn-ea"/>
              <a:cs typeface="+mn-cs"/>
            </a:endParaRPr>
          </a:p>
          <a:p>
            <a:pPr marL="171450" lvl="0" indent="-171450" algn="l" rtl="0">
              <a:buFont typeface="Arial" panose="020B0604020202020204" pitchFamily="34" charset="0"/>
              <a:buChar char="•"/>
            </a:pPr>
            <a:endParaRPr lang="fr"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BB6451F8-7F68-4A62-AC10-DD8B6DEBF8A7}" type="slidenum">
              <a:rPr/>
              <a:t>34</a:t>
            </a:fld>
            <a:endParaRPr lang="fr" dirty="0"/>
          </a:p>
        </p:txBody>
      </p:sp>
    </p:spTree>
    <p:extLst>
      <p:ext uri="{BB962C8B-B14F-4D97-AF65-F5344CB8AC3E}">
        <p14:creationId xmlns:p14="http://schemas.microsoft.com/office/powerpoint/2010/main" val="3927335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1" u="none" baseline="0"/>
              <a:t>[Le calendrier de formation de l'équipe nationale prévoit ici une pause de 30 minutes. Adapter si nécessaire.]</a:t>
            </a:r>
          </a:p>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35</a:t>
            </a:fld>
            <a:endParaRPr lang="fr" dirty="0"/>
          </a:p>
        </p:txBody>
      </p:sp>
    </p:spTree>
    <p:extLst>
      <p:ext uri="{BB962C8B-B14F-4D97-AF65-F5344CB8AC3E}">
        <p14:creationId xmlns:p14="http://schemas.microsoft.com/office/powerpoint/2010/main" val="3599655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200" b="0" i="1" u="none" kern="1200" baseline="0">
                <a:solidFill>
                  <a:schemeClr val="tx1"/>
                </a:solidFill>
                <a:effectLst/>
                <a:latin typeface="+mn-lt"/>
                <a:ea typeface="+mn-ea"/>
                <a:cs typeface="+mn-cs"/>
              </a:rPr>
              <a:t>[Préciser les processus de la phase d'initiation, de formation et de planification, ainsi que les outils fournis. Les diapositives suivantes contiennent des informations plus détaillées. Une </a:t>
            </a:r>
            <a:r>
              <a:rPr lang="fr" sz="1200" b="1" i="1" u="none" kern="1200" baseline="0">
                <a:solidFill>
                  <a:schemeClr val="tx1"/>
                </a:solidFill>
                <a:effectLst/>
                <a:latin typeface="+mn-lt"/>
                <a:ea typeface="+mn-ea"/>
                <a:cs typeface="+mn-cs"/>
              </a:rPr>
              <a:t>activité de groupe </a:t>
            </a:r>
            <a:r>
              <a:rPr lang="fr" sz="1200" b="0" i="1" u="none" kern="1200" baseline="0">
                <a:solidFill>
                  <a:schemeClr val="tx1"/>
                </a:solidFill>
                <a:effectLst/>
                <a:latin typeface="+mn-lt"/>
                <a:ea typeface="+mn-ea"/>
                <a:cs typeface="+mn-cs"/>
              </a:rPr>
              <a:t>est prévue pour parcourir les outils d'initiation, de formation et de planification. Pour plus d'informations, consulter les parties 4.1 et 4.2 du manuel de l'ANLAS.]</a:t>
            </a:r>
          </a:p>
        </p:txBody>
      </p:sp>
      <p:sp>
        <p:nvSpPr>
          <p:cNvPr id="4" name="Slide Number Placeholder 3"/>
          <p:cNvSpPr>
            <a:spLocks noGrp="1"/>
          </p:cNvSpPr>
          <p:nvPr>
            <p:ph type="sldNum" sz="quarter" idx="10"/>
          </p:nvPr>
        </p:nvSpPr>
        <p:spPr/>
        <p:txBody>
          <a:bodyPr/>
          <a:lstStyle/>
          <a:p>
            <a:pPr algn="l" rtl="0"/>
            <a:fld id="{BB6451F8-7F68-4A62-AC10-DD8B6DEBF8A7}" type="slidenum">
              <a:rPr/>
              <a:t>36</a:t>
            </a:fld>
            <a:endParaRPr lang="fr" dirty="0"/>
          </a:p>
        </p:txBody>
      </p:sp>
    </p:spTree>
    <p:extLst>
      <p:ext uri="{BB962C8B-B14F-4D97-AF65-F5344CB8AC3E}">
        <p14:creationId xmlns:p14="http://schemas.microsoft.com/office/powerpoint/2010/main" val="3166372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832116"/>
          </a:xfrm>
        </p:spPr>
        <p:txBody>
          <a:bodyPr/>
          <a:lstStyle/>
          <a:p>
            <a:pPr algn="l" rtl="0"/>
            <a:r>
              <a:rPr lang="fr" sz="1200" b="0" i="1" u="none" kern="1200" baseline="0" dirty="0">
                <a:solidFill>
                  <a:schemeClr val="tx1"/>
                </a:solidFill>
                <a:effectLst/>
                <a:latin typeface="+mn-lt"/>
                <a:ea typeface="+mn-ea"/>
                <a:cs typeface="+mn-cs"/>
              </a:rPr>
              <a:t>[Préciser si l'ANLAS sera entreprise dans le cadre du processus national plus large de planification sectorielle de l’éducation. Utiliser et adapter cette diapositive afin d'expliquer comment l'ANLAS servira le processus de planification sectorielle de l'éducation.]</a:t>
            </a:r>
          </a:p>
          <a:p>
            <a:endParaRPr lang="fr" sz="1200" i="1" kern="1200" dirty="0">
              <a:solidFill>
                <a:schemeClr val="tx1"/>
              </a:solidFill>
              <a:effectLst/>
              <a:latin typeface="+mn-lt"/>
              <a:ea typeface="+mn-ea"/>
              <a:cs typeface="+mn-cs"/>
            </a:endParaRPr>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Intégrer l'ANLAS à un processus de planification sectorielle de l'éducation plus large est vivement encouragé, par exemple au moment de, ou avant la mise en œuvre par un pays d'une analyse sectorielle de l'éducation, ce qui faciliterait l'élaboration de stratégies d'amélioration du système d'évaluation </a:t>
            </a:r>
            <a:r>
              <a:rPr lang="fr-BE" sz="1200" b="0" i="0" u="none" kern="1200" baseline="0" dirty="0">
                <a:solidFill>
                  <a:schemeClr val="tx1"/>
                </a:solidFill>
                <a:effectLst/>
                <a:latin typeface="+mn-lt"/>
                <a:ea typeface="+mn-ea"/>
                <a:cs typeface="+mn-cs"/>
              </a:rPr>
              <a:t>des apprentissages</a:t>
            </a:r>
            <a:r>
              <a:rPr lang="fr" sz="1200" b="0" i="0" u="none" kern="1200" baseline="0" dirty="0">
                <a:solidFill>
                  <a:schemeClr val="tx1"/>
                </a:solidFill>
                <a:effectLst/>
                <a:latin typeface="+mn-lt"/>
                <a:ea typeface="+mn-ea"/>
                <a:cs typeface="+mn-cs"/>
              </a:rPr>
              <a:t> dans le cadre d'un plan sectoriel de l'éducation (PSE) et de la mise en œuvre de ces stratégies à travers le PSE. Un pays pourrait choisir d'administrer l'ANLAS à une autre étape du processus de planification sectorielle de l'éducation, notamment lors du suivi d'un PSE ou dans le cadre d'une étude sectorielle.</a:t>
            </a:r>
          </a:p>
          <a:p>
            <a:pPr marL="171450" indent="-171450" algn="l" rtl="0">
              <a:spcBef>
                <a:spcPts val="600"/>
              </a:spcBef>
              <a:buFont typeface="Arial" panose="020B0604020202020204" pitchFamily="34" charset="0"/>
              <a:buChar char="•"/>
            </a:pPr>
            <a:endParaRPr lang="fr" sz="1200" u="none" kern="1200" dirty="0">
              <a:solidFill>
                <a:schemeClr val="tx1"/>
              </a:solidFill>
              <a:effectLst/>
              <a:latin typeface="+mn-lt"/>
              <a:ea typeface="+mn-ea"/>
              <a:cs typeface="+mn-cs"/>
            </a:endParaRPr>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Entreprendre un projet ANLAS dans le cadre d'un processus plus vaste de planification sectorielle de l'éducation pourrait également avoir des répercussions sur le financement de l'ANLAS </a:t>
            </a:r>
            <a:r>
              <a:rPr lang="fr" sz="1200" b="0" i="1" u="none" kern="1200" baseline="0" dirty="0">
                <a:solidFill>
                  <a:schemeClr val="tx1"/>
                </a:solidFill>
                <a:effectLst/>
                <a:latin typeface="+mn-lt"/>
                <a:ea typeface="+mn-ea"/>
                <a:cs typeface="+mn-cs"/>
              </a:rPr>
              <a:t>[voir partie 4.1.1d du manuel de l'ANLAS]</a:t>
            </a:r>
            <a:r>
              <a:rPr lang="fr" sz="1200" b="0" i="0" u="none" kern="1200" baseline="0" dirty="0">
                <a:solidFill>
                  <a:schemeClr val="tx1"/>
                </a:solidFill>
                <a:effectLst/>
                <a:latin typeface="+mn-lt"/>
                <a:ea typeface="+mn-ea"/>
                <a:cs typeface="+mn-cs"/>
              </a:rPr>
              <a:t>.</a:t>
            </a:r>
          </a:p>
          <a:p>
            <a:pPr marL="0" indent="0" algn="l" rtl="0">
              <a:spcBef>
                <a:spcPts val="600"/>
              </a:spcBef>
              <a:buFont typeface="Arial" panose="020B0604020202020204" pitchFamily="34" charset="0"/>
              <a:buNone/>
            </a:pPr>
            <a:endParaRPr lang="fr" sz="1200" u="none" kern="1200" dirty="0">
              <a:solidFill>
                <a:schemeClr val="tx1"/>
              </a:solidFill>
              <a:effectLst/>
              <a:latin typeface="+mn-lt"/>
              <a:ea typeface="+mn-ea"/>
              <a:cs typeface="+mn-cs"/>
            </a:endParaRPr>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Amorcer l'ANLAS dans un pays impose donc de mener des discussions nationales et d'établir un consensus entre les partenaires (grâce à un Groupe local pour l'éducation ou à une structure équivalente), afin d'identifier le point d'entrée optimal dans le cycle politique national, et que le pays tire au mieux parti des résultats générés par l'ANLAS.</a:t>
            </a:r>
            <a:endParaRPr lang="fr"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37</a:t>
            </a:fld>
            <a:endParaRPr lang="fr" dirty="0"/>
          </a:p>
        </p:txBody>
      </p:sp>
    </p:spTree>
    <p:extLst>
      <p:ext uri="{BB962C8B-B14F-4D97-AF65-F5344CB8AC3E}">
        <p14:creationId xmlns:p14="http://schemas.microsoft.com/office/powerpoint/2010/main" val="1515153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0" i="1" u="none" baseline="0"/>
              <a:t>[Présenter le comité de pilotage de l'ANLAS. Indiquer le nom, l'organisation et le groupe de parties prenantes. Pour plus d'informations sur la constitution d'un comité de pilotage, voir le manuel de l'ANLAS, partie 4.1.1c.]</a:t>
            </a:r>
          </a:p>
        </p:txBody>
      </p:sp>
      <p:sp>
        <p:nvSpPr>
          <p:cNvPr id="4" name="Slide Number Placeholder 3"/>
          <p:cNvSpPr>
            <a:spLocks noGrp="1"/>
          </p:cNvSpPr>
          <p:nvPr>
            <p:ph type="sldNum" sz="quarter" idx="10"/>
          </p:nvPr>
        </p:nvSpPr>
        <p:spPr/>
        <p:txBody>
          <a:bodyPr/>
          <a:lstStyle/>
          <a:p>
            <a:pPr algn="l" rtl="0"/>
            <a:fld id="{BB6451F8-7F68-4A62-AC10-DD8B6DEBF8A7}" type="slidenum">
              <a:rPr/>
              <a:t>38</a:t>
            </a:fld>
            <a:endParaRPr lang="fr" dirty="0"/>
          </a:p>
        </p:txBody>
      </p:sp>
    </p:spTree>
    <p:extLst>
      <p:ext uri="{BB962C8B-B14F-4D97-AF65-F5344CB8AC3E}">
        <p14:creationId xmlns:p14="http://schemas.microsoft.com/office/powerpoint/2010/main" val="1651233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fr" sz="1200" b="0" i="0" u="none" kern="1200" baseline="0" dirty="0">
                <a:solidFill>
                  <a:schemeClr val="tx1"/>
                </a:solidFill>
                <a:effectLst/>
                <a:latin typeface="+mn-lt"/>
                <a:ea typeface="+mn-ea"/>
                <a:cs typeface="+mn-cs"/>
              </a:rPr>
              <a:t>Il est conseillé aux pouvoirs publics de constituer un comité de pilotage pour conseiller et superviser l'ANLAS au niveau national.</a:t>
            </a:r>
          </a:p>
          <a:p>
            <a:pPr marL="0" indent="0" algn="l" rtl="0">
              <a:buFont typeface="Arial" panose="020B0604020202020204" pitchFamily="34" charset="0"/>
              <a:buNone/>
            </a:pPr>
            <a:endParaRPr lang="fr" sz="1200" kern="1200" dirty="0">
              <a:solidFill>
                <a:schemeClr val="tx1"/>
              </a:solidFill>
              <a:effectLst/>
              <a:latin typeface="+mn-lt"/>
              <a:ea typeface="+mn-ea"/>
              <a:cs typeface="+mn-cs"/>
            </a:endParaRPr>
          </a:p>
          <a:p>
            <a:pPr algn="l" rtl="0"/>
            <a:r>
              <a:rPr lang="fr" sz="1200" b="0" i="0" u="none" kern="1200" baseline="0" dirty="0">
                <a:solidFill>
                  <a:schemeClr val="tx1"/>
                </a:solidFill>
                <a:effectLst/>
                <a:latin typeface="+mn-lt"/>
                <a:ea typeface="+mn-ea"/>
                <a:cs typeface="+mn-cs"/>
              </a:rPr>
              <a:t>Le comité de pilotage a plusieurs objectifs :</a:t>
            </a: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assurer le soutien fort des parties prenantes pour la mise en œuvre de l'ANLAS, et utiliser les résultats de l'ANLAS dans le cadre du processus de planification sectorielle de l'éducation ;</a:t>
            </a: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faciliter les échanges avec les principales parties prenantes, y compris les hauts responsables du secteur public ;</a:t>
            </a: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fournir une assurance qualité et des conseils à l'équipe nationale.</a:t>
            </a:r>
          </a:p>
          <a:p>
            <a:pPr marL="0" lvl="0" indent="0" algn="l" rtl="0">
              <a:spcBef>
                <a:spcPts val="600"/>
              </a:spcBef>
              <a:buFont typeface="Arial" panose="020B0604020202020204" pitchFamily="34" charset="0"/>
              <a:buNone/>
            </a:pPr>
            <a:endParaRPr lang="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fr" sz="1200" b="0" i="1" u="none" kern="1200" baseline="0" dirty="0">
                <a:solidFill>
                  <a:schemeClr val="tx1"/>
                </a:solidFill>
                <a:effectLst/>
                <a:latin typeface="+mn-lt"/>
                <a:ea typeface="+mn-ea"/>
                <a:cs typeface="+mn-cs"/>
              </a:rPr>
              <a:t>[Pour plus d'informations, </a:t>
            </a:r>
            <a:r>
              <a:rPr lang="fr" b="0" i="1" u="none" baseline="0" dirty="0"/>
              <a:t>consulter la partie 4.1.1c du manuel de l'ANLAS.]</a:t>
            </a:r>
            <a:endParaRPr lang="fr" sz="1200" kern="1200" dirty="0">
              <a:solidFill>
                <a:schemeClr val="tx1"/>
              </a:solidFill>
              <a:effectLst/>
              <a:latin typeface="+mn-lt"/>
              <a:ea typeface="+mn-ea"/>
              <a:cs typeface="+mn-cs"/>
            </a:endParaRPr>
          </a:p>
          <a:p>
            <a:pPr marL="171450" indent="-171450" algn="l" rtl="0">
              <a:buFont typeface="Arial" panose="020B0604020202020204" pitchFamily="34" charset="0"/>
              <a:buChar char="•"/>
            </a:pPr>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39</a:t>
            </a:fld>
            <a:endParaRPr lang="fr" dirty="0"/>
          </a:p>
        </p:txBody>
      </p:sp>
    </p:spTree>
    <p:extLst>
      <p:ext uri="{BB962C8B-B14F-4D97-AF65-F5344CB8AC3E}">
        <p14:creationId xmlns:p14="http://schemas.microsoft.com/office/powerpoint/2010/main" val="633445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0" i="1" u="none" baseline="0"/>
              <a:t>[Ces introductions visent à faciliter la formation de l'équipe nationale de l'ANLAS</a:t>
            </a:r>
            <a:r>
              <a:rPr lang="fr" sz="1200" b="0" i="1" u="none" kern="1200" baseline="0">
                <a:effectLst/>
                <a:latin typeface="+mn-lt"/>
                <a:ea typeface="+mn-ea"/>
                <a:cs typeface="+mn-cs"/>
              </a:rPr>
              <a:t>. </a:t>
            </a:r>
            <a:r>
              <a:rPr lang="fr" b="0" i="1" u="none" baseline="0"/>
              <a:t>Les adapter en fonction des besoins.]</a:t>
            </a:r>
            <a:endParaRPr lang="fr" sz="1200" i="1" kern="1200" baseline="0" dirty="0">
              <a:effectLst/>
            </a:endParaRPr>
          </a:p>
        </p:txBody>
      </p:sp>
      <p:sp>
        <p:nvSpPr>
          <p:cNvPr id="4" name="Slide Number Placeholder 3"/>
          <p:cNvSpPr>
            <a:spLocks noGrp="1"/>
          </p:cNvSpPr>
          <p:nvPr>
            <p:ph type="sldNum" sz="quarter" idx="10"/>
          </p:nvPr>
        </p:nvSpPr>
        <p:spPr/>
        <p:txBody>
          <a:bodyPr/>
          <a:lstStyle/>
          <a:p>
            <a:pPr algn="l" rtl="0"/>
            <a:fld id="{24E4A8C5-FE95-48D6-9796-DAE80261D394}" type="slidenum">
              <a:rPr/>
              <a:t>4</a:t>
            </a:fld>
            <a:endParaRPr lang="fr" dirty="0"/>
          </a:p>
        </p:txBody>
      </p:sp>
    </p:spTree>
    <p:extLst>
      <p:ext uri="{BB962C8B-B14F-4D97-AF65-F5344CB8AC3E}">
        <p14:creationId xmlns:p14="http://schemas.microsoft.com/office/powerpoint/2010/main" val="17831443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958333"/>
          </a:xfrm>
        </p:spPr>
        <p:txBody>
          <a:bodyPr/>
          <a:lstStyle/>
          <a:p>
            <a:pPr algn="l" rtl="0">
              <a:spcAft>
                <a:spcPts val="1200"/>
              </a:spcAft>
            </a:pPr>
            <a:r>
              <a:rPr lang="fr" sz="1200" b="0" i="1" u="none" kern="1200" baseline="0" dirty="0">
                <a:solidFill>
                  <a:schemeClr val="tx1"/>
                </a:solidFill>
                <a:effectLst/>
                <a:latin typeface="+mn-lt"/>
                <a:ea typeface="+mn-ea"/>
                <a:cs typeface="+mn-cs"/>
              </a:rPr>
              <a:t>[Supprimer cette diapositive si l'approbation préalable du budget a déjà été réalisée. Pour plus d'informations, consulter la partie 4.1.1d du manuel de l'ANLAS.]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Un financement suffisant est crucial pour la réussite de l'ANLAS. La planification budgétaire détaillée fait partie des activités de planification. </a:t>
            </a:r>
            <a:endParaRPr lang="fr"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Si un pays met en œuvre l'ANLAS préalablement à ou dans le cadre d'un processus d'analyse sectorielle de l'éducation plus large qui bénéficie actuellement ou à court terme d'un financement pour le développement d'un plan sectoriel de l'éducation (ESPDG) du GPE, accéder à cette subvention pourrait être possible afin de contribuer au financement de l'ANLAS.</a:t>
            </a:r>
            <a:r>
              <a:rPr lang="fr" sz="1200" b="0" i="0" u="none" kern="1200" baseline="300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La mise en œuvre des recommandations dérivées de l'ANLAS afin d'améliorer les systèmes d'évaluation </a:t>
            </a:r>
            <a:r>
              <a:rPr lang="fr-BE" sz="1200" b="0" i="0" u="none" kern="1200" baseline="0" dirty="0">
                <a:solidFill>
                  <a:schemeClr val="tx1"/>
                </a:solidFill>
                <a:effectLst/>
                <a:latin typeface="+mn-lt"/>
                <a:ea typeface="+mn-ea"/>
                <a:cs typeface="+mn-cs"/>
              </a:rPr>
              <a:t>des apprentissages</a:t>
            </a:r>
            <a:r>
              <a:rPr lang="fr" sz="1200" b="0" i="0" u="none" kern="1200" baseline="0" dirty="0">
                <a:solidFill>
                  <a:schemeClr val="tx1"/>
                </a:solidFill>
                <a:effectLst/>
                <a:latin typeface="+mn-lt"/>
                <a:ea typeface="+mn-ea"/>
                <a:cs typeface="+mn-cs"/>
              </a:rPr>
              <a:t> peut recevoir le soutien des budgets nationaux et/ou de financements extérieurs, notamment le Financement pour la mise en œuvre du plan sectoriel de l’éducation du GPE (ESPIG).</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Pour en savoir plus sur les possibilités de financements ESPDG ou ESPIG, le chef de l'équipe nationale de l'ANLAS doit contacter le centre de coordination du GPE du pays concerné au sein du ministère de l'Éducation et/ou l'agence de coordination nationale.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200" b="0" i="0" u="none" kern="1200" baseline="0" dirty="0">
                <a:solidFill>
                  <a:schemeClr val="tx1"/>
                </a:solidFill>
                <a:effectLst/>
                <a:latin typeface="+mn-lt"/>
                <a:ea typeface="+mn-ea"/>
                <a:cs typeface="+mn-cs"/>
              </a:rPr>
              <a:t>Toutefois, dans une perspective à long terme, la participation des pays au financement est décisive pour garantir régulièrement la qualité du système d'évaluation </a:t>
            </a:r>
            <a:r>
              <a:rPr lang="fr-BE" sz="1200" b="0" i="0" u="none" kern="1200" baseline="0" dirty="0">
                <a:solidFill>
                  <a:schemeClr val="tx1"/>
                </a:solidFill>
                <a:effectLst/>
                <a:latin typeface="+mn-lt"/>
                <a:ea typeface="+mn-ea"/>
                <a:cs typeface="+mn-cs"/>
              </a:rPr>
              <a:t>des apprentissages</a:t>
            </a:r>
            <a:r>
              <a:rPr lang="fr" sz="1200" b="0" i="0" u="none" kern="1200" baseline="0">
                <a:solidFill>
                  <a:schemeClr val="tx1"/>
                </a:solidFill>
                <a:effectLst/>
                <a:latin typeface="+mn-lt"/>
                <a:ea typeface="+mn-ea"/>
                <a:cs typeface="+mn-cs"/>
              </a:rPr>
              <a:t>.</a:t>
            </a:r>
            <a:r>
              <a:rPr lang="fr" b="0" i="0" u="none" baseline="0">
                <a:effectLst/>
              </a:rPr>
              <a:t> </a:t>
            </a:r>
            <a:r>
              <a:rPr lang="fr" sz="1200" b="0" i="0" u="none" kern="1200" baseline="0" dirty="0">
                <a:solidFill>
                  <a:schemeClr val="tx1"/>
                </a:solidFill>
                <a:effectLst/>
                <a:latin typeface="+mn-lt"/>
                <a:ea typeface="+mn-ea"/>
                <a:cs typeface="+mn-cs"/>
              </a:rPr>
              <a:t>Il convient toutefois de noter que les financements du GPE, par exemple l'ESPDG, sont directement contrôlés par le pays. Les directives relatives au financement ESPDG sont disponibles à l'adresse : </a:t>
            </a:r>
            <a:r>
              <a:rPr lang="fr" sz="1200" b="0" i="0" u="sng" kern="1200" baseline="0" dirty="0">
                <a:solidFill>
                  <a:schemeClr val="tx1"/>
                </a:solidFill>
                <a:effectLst/>
                <a:latin typeface="+mn-lt"/>
                <a:ea typeface="+mn-ea"/>
                <a:cs typeface="+mn-cs"/>
                <a:hlinkClick r:id="rId3"/>
              </a:rPr>
              <a:t>https://www.globalpartnership.org/content/guidelines-education-sector-plan-development-grants</a:t>
            </a:r>
            <a:r>
              <a:rPr lang="fr" b="0" i="0" u="none" baseline="0" dirty="0">
                <a:effectLst/>
              </a:rPr>
              <a:t>.</a:t>
            </a:r>
            <a:endParaRPr lang="fr"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40</a:t>
            </a:fld>
            <a:endParaRPr lang="fr" dirty="0"/>
          </a:p>
        </p:txBody>
      </p:sp>
    </p:spTree>
    <p:extLst>
      <p:ext uri="{BB962C8B-B14F-4D97-AF65-F5344CB8AC3E}">
        <p14:creationId xmlns:p14="http://schemas.microsoft.com/office/powerpoint/2010/main" val="1180433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 b="0" i="0" u="none" baseline="0"/>
              <a:t>L'équipe nationale mènera ces activités de planification après la formation. </a:t>
            </a:r>
            <a:r>
              <a:rPr lang="fr" b="1" i="0" u="none" baseline="0"/>
              <a:t>Ces activités sont fournies dans le cadre de la formation dans le but d'entamer le travail sur les activités de planification.</a:t>
            </a:r>
            <a:endParaRPr lang="fr" b="1" dirty="0"/>
          </a:p>
        </p:txBody>
      </p:sp>
      <p:sp>
        <p:nvSpPr>
          <p:cNvPr id="4" name="Slide Number Placeholder 3"/>
          <p:cNvSpPr>
            <a:spLocks noGrp="1"/>
          </p:cNvSpPr>
          <p:nvPr>
            <p:ph type="sldNum" sz="quarter" idx="10"/>
          </p:nvPr>
        </p:nvSpPr>
        <p:spPr/>
        <p:txBody>
          <a:bodyPr/>
          <a:lstStyle/>
          <a:p>
            <a:pPr algn="l" rtl="0"/>
            <a:fld id="{24E4A8C5-FE95-48D6-9796-DAE80261D394}" type="slidenum">
              <a:rPr/>
              <a:t>41</a:t>
            </a:fld>
            <a:endParaRPr lang="fr" dirty="0"/>
          </a:p>
        </p:txBody>
      </p:sp>
    </p:spTree>
    <p:extLst>
      <p:ext uri="{BB962C8B-B14F-4D97-AF65-F5344CB8AC3E}">
        <p14:creationId xmlns:p14="http://schemas.microsoft.com/office/powerpoint/2010/main" val="2418488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L’implication et la participation des parties prenantes sont la clé du processus participatif de mise en œuvre de l’ANLAS.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Les séances d'information à destination des parties prenantes visent à favoriser une compréhension commune des objectifs de l'ANLAS et de ses processus de mise en œuvre, afin d’assurer la collaboration de toutes les parties prenantes impliquées.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b="0" i="0" u="none" baseline="0"/>
              <a:t>Les séances d'information à destination des parties prenantes sont organisées d'après le recensement des parties prenantes et le plan de mise en œuvre.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 sz="1200" b="0" i="1" u="none" kern="1200" baseline="0">
                <a:solidFill>
                  <a:schemeClr val="tx1"/>
                </a:solidFill>
                <a:effectLst/>
                <a:latin typeface="+mn-lt"/>
                <a:ea typeface="+mn-ea"/>
                <a:cs typeface="+mn-cs"/>
              </a:rPr>
              <a:t>[Pour plus d'informations, consulter la partie 4.1.4 du manuel de l'ANLAS.]</a:t>
            </a:r>
            <a:endParaRPr lang="fr" sz="1200" i="1" kern="1200" dirty="0">
              <a:solidFill>
                <a:schemeClr val="tx1"/>
              </a:solidFill>
              <a:effectLst/>
              <a:latin typeface="+mn-lt"/>
              <a:ea typeface="+mn-ea"/>
              <a:cs typeface="+mn-cs"/>
            </a:endParaRPr>
          </a:p>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42</a:t>
            </a:fld>
            <a:endParaRPr lang="fr" dirty="0"/>
          </a:p>
        </p:txBody>
      </p:sp>
    </p:spTree>
    <p:extLst>
      <p:ext uri="{BB962C8B-B14F-4D97-AF65-F5344CB8AC3E}">
        <p14:creationId xmlns:p14="http://schemas.microsoft.com/office/powerpoint/2010/main" val="4034444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fr" b="1" i="1" u="none" baseline="0"/>
              <a:t>[Accorder environ 45 minutes pour réaliser cette activité.]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 b="0" i="1" u="none" baseline="0"/>
              <a:t>[Former quatre groupes (ou adapter le nombre de groupes si nécessaire). Chaque groupe devrait consacrer environ 15 minutes à lire les outils qu'il reçoit. Les groupes présentent ensuite les outils à l'ensemble des participants, en précisant l'objectif de chaque outil et comment le remplir. Utiliser les informations fournies à la partie 4.2 du manuel de l'ANLAS. Prendre le temps de répondre à toute question éventuellement soulevée sur l'utilisation de ces outils. </a:t>
            </a:r>
            <a:r>
              <a:rPr lang="fr" sz="1200" b="0" i="1" u="none" baseline="0"/>
              <a:t>Les activités de planification à proprement parler seront réalisées après la formation ; ces a</a:t>
            </a:r>
            <a:r>
              <a:rPr lang="fr" b="0" i="1" u="none" baseline="0"/>
              <a:t>ctivités-ci font partie de la formation sur l'utilisation des outils mis à disposition pour réaliser les activités.]</a:t>
            </a:r>
            <a:endParaRPr lang="fr" b="0" i="1" dirty="0"/>
          </a:p>
        </p:txBody>
      </p:sp>
      <p:sp>
        <p:nvSpPr>
          <p:cNvPr id="4" name="Slide Number Placeholder 3"/>
          <p:cNvSpPr>
            <a:spLocks noGrp="1"/>
          </p:cNvSpPr>
          <p:nvPr>
            <p:ph type="sldNum" sz="quarter" idx="10"/>
          </p:nvPr>
        </p:nvSpPr>
        <p:spPr/>
        <p:txBody>
          <a:bodyPr/>
          <a:lstStyle/>
          <a:p>
            <a:pPr algn="l" rtl="0"/>
            <a:fld id="{24E4A8C5-FE95-48D6-9796-DAE80261D394}" type="slidenum">
              <a:rPr/>
              <a:t>43</a:t>
            </a:fld>
            <a:endParaRPr lang="fr" dirty="0"/>
          </a:p>
        </p:txBody>
      </p:sp>
    </p:spTree>
    <p:extLst>
      <p:ext uri="{BB962C8B-B14F-4D97-AF65-F5344CB8AC3E}">
        <p14:creationId xmlns:p14="http://schemas.microsoft.com/office/powerpoint/2010/main" val="21081432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200" b="0" i="1" u="none" kern="1200" baseline="0">
                <a:solidFill>
                  <a:schemeClr val="tx1"/>
                </a:solidFill>
                <a:effectLst/>
                <a:latin typeface="+mn-lt"/>
                <a:ea typeface="+mn-ea"/>
                <a:cs typeface="+mn-cs"/>
              </a:rPr>
              <a:t>[Indiquer les processus de la phase d'analyse, ainsi que les outils fournis. Les diapositives suivantes contiennent des informations plus détaillées. Une </a:t>
            </a:r>
            <a:r>
              <a:rPr lang="fr" sz="1200" b="1" i="1" u="none" kern="1200" baseline="0">
                <a:solidFill>
                  <a:schemeClr val="tx1"/>
                </a:solidFill>
                <a:effectLst/>
                <a:latin typeface="+mn-lt"/>
                <a:ea typeface="+mn-ea"/>
                <a:cs typeface="+mn-cs"/>
              </a:rPr>
              <a:t>activité de groupe</a:t>
            </a:r>
            <a:r>
              <a:rPr lang="fr" sz="1200" b="0" i="1" u="none" kern="1200" baseline="0">
                <a:solidFill>
                  <a:schemeClr val="tx1"/>
                </a:solidFill>
                <a:effectLst/>
                <a:latin typeface="+mn-lt"/>
                <a:ea typeface="+mn-ea"/>
                <a:cs typeface="+mn-cs"/>
              </a:rPr>
              <a:t> est proposée pour travailler sur les outils d'analyse. Cette activité constitue une préparation majeure à la conduite des activités de planification. [Pour plus d'informations, consulter les parties 4.3 et 4.4 du manuel de l'ANLAS.]</a:t>
            </a:r>
          </a:p>
        </p:txBody>
      </p:sp>
      <p:sp>
        <p:nvSpPr>
          <p:cNvPr id="4" name="Slide Number Placeholder 3"/>
          <p:cNvSpPr>
            <a:spLocks noGrp="1"/>
          </p:cNvSpPr>
          <p:nvPr>
            <p:ph type="sldNum" sz="quarter" idx="10"/>
          </p:nvPr>
        </p:nvSpPr>
        <p:spPr/>
        <p:txBody>
          <a:bodyPr/>
          <a:lstStyle/>
          <a:p>
            <a:pPr algn="l" rtl="0"/>
            <a:fld id="{BB6451F8-7F68-4A62-AC10-DD8B6DEBF8A7}" type="slidenum">
              <a:rPr/>
              <a:t>44</a:t>
            </a:fld>
            <a:endParaRPr lang="fr" dirty="0"/>
          </a:p>
        </p:txBody>
      </p:sp>
    </p:spTree>
    <p:extLst>
      <p:ext uri="{BB962C8B-B14F-4D97-AF65-F5344CB8AC3E}">
        <p14:creationId xmlns:p14="http://schemas.microsoft.com/office/powerpoint/2010/main" val="3577382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623865"/>
          </a:xfrm>
        </p:spPr>
        <p:txBody>
          <a:bodyPr/>
          <a:lstStyle/>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Il est conseillé à l’équipe nationale de décrire brièvement chaque dimension de l’ANLAS. Lors de l'étape suivante, cette description sert de base aux discussions avec les principales parties prenantes. Les consultations avec les parties prenantes permettent par ailleurs de trianguler et d’élargir les descriptions.</a:t>
            </a:r>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Pour rédiger une description de chaque dimension de l’ANLAS, les membres de l’équipe nationale examinent les documents pertinents identifiés dans le tableau de recensement des documents (voir partie 4.2.4 du manuel de l'ANLAS).</a:t>
            </a:r>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Les questions de référence des tableaux analytiques stimulent la réflexion sur l’</a:t>
            </a:r>
            <a:r>
              <a:rPr lang="fr-BE" sz="1200" b="0" i="0" u="none" kern="1200" baseline="0" dirty="0">
                <a:solidFill>
                  <a:schemeClr val="tx1"/>
                </a:solidFill>
                <a:effectLst/>
                <a:latin typeface="+mn-lt"/>
                <a:ea typeface="+mn-ea"/>
                <a:cs typeface="+mn-cs"/>
              </a:rPr>
              <a:t>objectif de qualité</a:t>
            </a:r>
            <a:r>
              <a:rPr lang="fr" sz="1200" b="0" i="0" u="none" kern="1200" baseline="0" dirty="0">
                <a:solidFill>
                  <a:schemeClr val="tx1"/>
                </a:solidFill>
                <a:effectLst/>
                <a:latin typeface="+mn-lt"/>
                <a:ea typeface="+mn-ea"/>
                <a:cs typeface="+mn-cs"/>
              </a:rPr>
              <a:t> associé à chaque axe majeur.</a:t>
            </a:r>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Les membres de l’équipe nationale, en s’inspirant de leur expertise au titre d’acteurs du système éducatif et/ou du système d’évaluation, identifient les relations et concordances, ainsi que les divergences entre les </a:t>
            </a:r>
            <a:r>
              <a:rPr lang="fr-BE" sz="1200" b="0" i="0" u="none" kern="1200" baseline="0" dirty="0">
                <a:solidFill>
                  <a:schemeClr val="tx1"/>
                </a:solidFill>
                <a:effectLst/>
                <a:latin typeface="+mn-lt"/>
                <a:ea typeface="+mn-ea"/>
                <a:cs typeface="+mn-cs"/>
              </a:rPr>
              <a:t>objectifs de qualité</a:t>
            </a:r>
            <a:r>
              <a:rPr lang="fr" sz="1200" b="0" i="0" u="none" kern="1200" baseline="0" dirty="0">
                <a:solidFill>
                  <a:schemeClr val="tx1"/>
                </a:solidFill>
                <a:effectLst/>
                <a:latin typeface="+mn-lt"/>
                <a:ea typeface="+mn-ea"/>
                <a:cs typeface="+mn-cs"/>
              </a:rPr>
              <a:t> et les pratiques actuelles, ainsi que leur présentation.</a:t>
            </a:r>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Des descriptions et observations sont inscrites dans les tableaux analytiques afin d’être présentées et discutées lors des consultations avec les parties prenantes (voir partie 4.3.2 du manuel de l'ANLAS).</a:t>
            </a:r>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Toutes les sources de données doivent être mentionnées dans les tableaux analytiques.</a:t>
            </a:r>
          </a:p>
          <a:p>
            <a:pPr marL="0" indent="0" algn="l" rtl="0">
              <a:spcBef>
                <a:spcPts val="600"/>
              </a:spcBef>
              <a:buFont typeface="Arial" panose="020B0604020202020204" pitchFamily="34" charset="0"/>
              <a:buNone/>
            </a:pPr>
            <a:endParaRPr lang="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fr" b="0" i="1" u="none" baseline="0" dirty="0"/>
              <a:t>[Pour plus d'informations, consulter la partie 4.3.1 du manuel de l'ANLAS.]</a:t>
            </a:r>
          </a:p>
          <a:p>
            <a:pPr marL="0" indent="0" algn="l" rtl="0">
              <a:buFont typeface="Arial" panose="020B0604020202020204" pitchFamily="34" charset="0"/>
              <a:buNone/>
            </a:pPr>
            <a:endParaRPr lang="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45</a:t>
            </a:fld>
            <a:endParaRPr lang="fr" dirty="0"/>
          </a:p>
        </p:txBody>
      </p:sp>
    </p:spTree>
    <p:extLst>
      <p:ext uri="{BB962C8B-B14F-4D97-AF65-F5344CB8AC3E}">
        <p14:creationId xmlns:p14="http://schemas.microsoft.com/office/powerpoint/2010/main" val="29853087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b="0" i="0" u="none" baseline="0"/>
              <a:t>Les consultations avec les parties prenantes visent à discuter de la description de chaque axe majeur, à évaluer chacun de ces axes, à identifier les aspects à améliorer et à émettre des recommandations d'amélioration pour chaque dimension.</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 baseline="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b="0" i="0" u="none" baseline="0"/>
              <a:t>Les parties prenantes à consulter sont identifiées durant la phase de planification grâce au tableau de recensement des parties prenantes.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Les consultations peuvent être menées avec un ou plusieurs groupes de parties prenantes. Un mélange de plusieurs formules sera probablement appliqué en fonction de la disponibilité des parties prenantes et de la dimension étudiée. Les consultations en groupe existent en effet sous des formes variées : des discussions ciblées avec un modérateur, des débats en petit groupe, des séances plénières ou encore des ateliers.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 dirty="0"/>
          </a:p>
          <a:p>
            <a:pPr marL="0" marR="0" lvl="0" indent="0" algn="l" defTabSz="914400" rtl="0" eaLnBrk="1" fontAlgn="auto" latinLnBrk="0" hangingPunct="1">
              <a:lnSpc>
                <a:spcPct val="100000"/>
              </a:lnSpc>
              <a:spcBef>
                <a:spcPts val="600"/>
              </a:spcBef>
              <a:spcAft>
                <a:spcPts val="0"/>
              </a:spcAft>
              <a:buClrTx/>
              <a:buSzTx/>
              <a:buFontTx/>
              <a:buNone/>
              <a:tabLst/>
              <a:defRPr/>
            </a:pPr>
            <a:r>
              <a:rPr lang="fr" b="0" i="1" u="none" baseline="0"/>
              <a:t>[Pour plus d'informations, consulter la partie 4.3.2 du manuel de l'ANLAS.]</a:t>
            </a:r>
          </a:p>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46</a:t>
            </a:fld>
            <a:endParaRPr lang="fr" dirty="0"/>
          </a:p>
        </p:txBody>
      </p:sp>
    </p:spTree>
    <p:extLst>
      <p:ext uri="{BB962C8B-B14F-4D97-AF65-F5344CB8AC3E}">
        <p14:creationId xmlns:p14="http://schemas.microsoft.com/office/powerpoint/2010/main" val="31995220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Trois catégories d'évaluation sont spécifiées pour évaluer l'axe majeur en fonction de l'</a:t>
            </a:r>
            <a:r>
              <a:rPr lang="fr-BE" sz="1200" b="0" i="0" u="none" kern="1200" baseline="0" dirty="0">
                <a:solidFill>
                  <a:schemeClr val="tx1"/>
                </a:solidFill>
                <a:effectLst/>
                <a:latin typeface="+mn-lt"/>
                <a:ea typeface="+mn-ea"/>
                <a:cs typeface="+mn-cs"/>
              </a:rPr>
              <a:t>objectif de qualité</a:t>
            </a:r>
            <a:r>
              <a:rPr lang="fr" sz="1200" b="0" i="0" u="none" kern="1200" baseline="0" dirty="0">
                <a:solidFill>
                  <a:schemeClr val="tx1"/>
                </a:solidFill>
                <a:effectLst/>
                <a:latin typeface="+mn-lt"/>
                <a:ea typeface="+mn-ea"/>
                <a:cs typeface="+mn-cs"/>
              </a:rPr>
              <a:t> défini. </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Pour chaque axe majeur </a:t>
            </a:r>
            <a:r>
              <a:rPr lang="fr" sz="1200" b="0" i="1" u="none" kern="1200" baseline="0" dirty="0">
                <a:solidFill>
                  <a:schemeClr val="tx1"/>
                </a:solidFill>
                <a:effectLst/>
                <a:latin typeface="+mn-lt"/>
                <a:ea typeface="+mn-ea"/>
                <a:cs typeface="+mn-cs"/>
              </a:rPr>
              <a:t>partiellement atteint</a:t>
            </a:r>
            <a:r>
              <a:rPr lang="fr" sz="1200" b="0" i="0" u="none" kern="1200" baseline="0" dirty="0">
                <a:solidFill>
                  <a:schemeClr val="tx1"/>
                </a:solidFill>
                <a:effectLst/>
                <a:latin typeface="+mn-lt"/>
                <a:ea typeface="+mn-ea"/>
                <a:cs typeface="+mn-cs"/>
              </a:rPr>
              <a:t> (catégorie 2) ou </a:t>
            </a:r>
            <a:r>
              <a:rPr lang="fr" sz="1200" b="0" i="1" u="none" kern="1200" baseline="0" dirty="0">
                <a:solidFill>
                  <a:schemeClr val="tx1"/>
                </a:solidFill>
                <a:effectLst/>
                <a:latin typeface="+mn-lt"/>
                <a:ea typeface="+mn-ea"/>
                <a:cs typeface="+mn-cs"/>
              </a:rPr>
              <a:t>pas atteint</a:t>
            </a:r>
            <a:r>
              <a:rPr lang="fr" sz="1200" b="0" i="0" u="none" kern="1200" baseline="0" dirty="0">
                <a:solidFill>
                  <a:schemeClr val="tx1"/>
                </a:solidFill>
                <a:effectLst/>
                <a:latin typeface="+mn-lt"/>
                <a:ea typeface="+mn-ea"/>
                <a:cs typeface="+mn-cs"/>
              </a:rPr>
              <a:t> (catégorie 3), discuter avec les parties prenantes des aspects à améliorer. Ces aspects doivent se rapporter aux questions de référence.</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fr" i="1" dirty="0"/>
          </a:p>
          <a:p>
            <a:pPr marL="0" indent="0" algn="l" rtl="0">
              <a:spcBef>
                <a:spcPts val="600"/>
              </a:spcBef>
              <a:buFont typeface="Arial" panose="020B0604020202020204" pitchFamily="34" charset="0"/>
              <a:buNone/>
            </a:pPr>
            <a:r>
              <a:rPr lang="fr" b="0" i="1" u="none" baseline="0" dirty="0"/>
              <a:t>[Pour plus d'informations, consulter la partie 4.3.2 du manuel de l'ANLAS.]</a:t>
            </a:r>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47</a:t>
            </a:fld>
            <a:endParaRPr lang="fr" dirty="0"/>
          </a:p>
        </p:txBody>
      </p:sp>
    </p:spTree>
    <p:extLst>
      <p:ext uri="{BB962C8B-B14F-4D97-AF65-F5344CB8AC3E}">
        <p14:creationId xmlns:p14="http://schemas.microsoft.com/office/powerpoint/2010/main" val="7276263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Ensuite, discuter avec les parties prenantes de recommandations d'amélioration envisageables. Ces recommandations doivent se rapporter aux aspects à améliorer identifiés et proposer plusieurs pistes d'amélioration. </a:t>
            </a:r>
          </a:p>
          <a:p>
            <a:pPr marL="171450" indent="-171450" algn="l" rtl="0">
              <a:spcBef>
                <a:spcPts val="600"/>
              </a:spcBef>
              <a:buFont typeface="Arial" panose="020B0604020202020204" pitchFamily="34" charset="0"/>
              <a:buChar char="•"/>
            </a:pPr>
            <a:r>
              <a:rPr lang="fr" b="0" i="0" u="none" baseline="0"/>
              <a:t>Les recommandations doivent être « actionnables », à savoir concrètes, spécifiques et détaillées, afin d'étayer les stratégies d'amélioration pour la planification sectorielle de l'éducation et les autres processus politiques.</a:t>
            </a:r>
            <a:endParaRPr lang="fr" dirty="0"/>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Lorsque les différentes parties prenantes apportent des points de vue hétérogènes, il convient de l'indiquer dans les tableaux analytiques (voir également la partie 4.3.3 du manuel de l'ANLAS). </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fr" b="0" i="1" u="none" baseline="0"/>
              <a:t>[Pour plus d'informations, consulter la partie 4.3.2 du manuel de l'ANLAS.]</a:t>
            </a:r>
          </a:p>
        </p:txBody>
      </p:sp>
      <p:sp>
        <p:nvSpPr>
          <p:cNvPr id="4" name="Slide Number Placeholder 3"/>
          <p:cNvSpPr>
            <a:spLocks noGrp="1"/>
          </p:cNvSpPr>
          <p:nvPr>
            <p:ph type="sldNum" sz="quarter" idx="10"/>
          </p:nvPr>
        </p:nvSpPr>
        <p:spPr/>
        <p:txBody>
          <a:bodyPr/>
          <a:lstStyle/>
          <a:p>
            <a:pPr algn="l" rtl="0"/>
            <a:fld id="{24E4A8C5-FE95-48D6-9796-DAE80261D394}" type="slidenum">
              <a:rPr/>
              <a:t>48</a:t>
            </a:fld>
            <a:endParaRPr lang="fr" dirty="0"/>
          </a:p>
        </p:txBody>
      </p:sp>
    </p:spTree>
    <p:extLst>
      <p:ext uri="{BB962C8B-B14F-4D97-AF65-F5344CB8AC3E}">
        <p14:creationId xmlns:p14="http://schemas.microsoft.com/office/powerpoint/2010/main" val="28166885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623865"/>
          </a:xfrm>
        </p:spPr>
        <p:txBody>
          <a:bodyPr/>
          <a:lstStyle/>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Il faut s'attendre à devoir organiser plusieurs consultations avec des parties prenantes pour chaque dimension. Dès lors, prendre note dans un même tableau analytique de toutes les consultations avec les parties prenantes relatives à un même axe majeur facilitera la consolidation ultérieure des documents (voir partie 4.4.1 du manuel de l'ANLAS).</a:t>
            </a:r>
          </a:p>
          <a:p>
            <a:pPr marL="171450" indent="-171450" algn="l" rtl="0">
              <a:spcBef>
                <a:spcPts val="600"/>
              </a:spcBef>
              <a:buFont typeface="Arial" panose="020B0604020202020204" pitchFamily="34" charset="0"/>
              <a:buChar char="•"/>
            </a:pPr>
            <a:endParaRPr lang="fr" sz="1200" kern="1200" dirty="0">
              <a:solidFill>
                <a:schemeClr val="tx1"/>
              </a:solidFill>
              <a:effectLst/>
              <a:latin typeface="+mn-lt"/>
              <a:ea typeface="+mn-ea"/>
              <a:cs typeface="+mn-cs"/>
            </a:endParaRPr>
          </a:p>
          <a:p>
            <a:pPr marL="0" indent="0" algn="l" rtl="0">
              <a:spcBef>
                <a:spcPts val="600"/>
              </a:spcBef>
              <a:buFont typeface="Arial" panose="020B0604020202020204" pitchFamily="34" charset="0"/>
              <a:buNone/>
            </a:pPr>
            <a:r>
              <a:rPr lang="fr" sz="1200" b="0" i="0" u="none" kern="1200" baseline="0" dirty="0">
                <a:solidFill>
                  <a:schemeClr val="tx1"/>
                </a:solidFill>
                <a:effectLst/>
                <a:latin typeface="+mn-lt"/>
                <a:ea typeface="+mn-ea"/>
                <a:cs typeface="+mn-cs"/>
              </a:rPr>
              <a:t>Afin de fusionner les informations des diverses consultations avec les parties prenantes, l'équipe nationale doit effectuer les étapes ci-dessous.</a:t>
            </a: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Examiner les notes des consultations avec les parties prenantes pour chaque axe majeur et en discuter, en abordant en particulier les catégories d'évaluation, ainsi que les aspects à améliorer identifiés et les recommandations à ce sujet.</a:t>
            </a: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Déterminer la catégorie d'évaluation la plus adaptée à chaque axe majeur en tenant compte de son évaluation par rapport à l'</a:t>
            </a:r>
            <a:r>
              <a:rPr lang="fr-BE" sz="1200" b="0" i="0" u="none" kern="1200" baseline="0" dirty="0">
                <a:solidFill>
                  <a:schemeClr val="tx1"/>
                </a:solidFill>
                <a:effectLst/>
                <a:latin typeface="+mn-lt"/>
                <a:ea typeface="+mn-ea"/>
                <a:cs typeface="+mn-cs"/>
              </a:rPr>
              <a:t>objectif de qualité</a:t>
            </a:r>
            <a:r>
              <a:rPr lang="fr" sz="1200" b="0" i="0" u="none" kern="1200" baseline="0" dirty="0">
                <a:solidFill>
                  <a:schemeClr val="tx1"/>
                </a:solidFill>
                <a:effectLst/>
                <a:latin typeface="+mn-lt"/>
                <a:ea typeface="+mn-ea"/>
                <a:cs typeface="+mn-cs"/>
              </a:rPr>
              <a:t>. Idéalement, des justifications et documents officiels appuient la décision, par exemple des justifications provenant des documents examinés.</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Il est également conseillé d'impliquer le comité de pilotage de l'ANLAS dans ce processus. Cela peut se faire sous la forme d'une participation à la discussion et à la consolidation, ou par la révision des résultats consolidés.</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fr" b="0" i="1" u="none" baseline="0" dirty="0"/>
              <a:t>[Pour plus d'informations, consulter la partie 4.3.3 du manuel de l'ANLAS.]</a:t>
            </a:r>
          </a:p>
          <a:p>
            <a:pPr marL="0" lvl="0" indent="0" algn="l" rtl="0">
              <a:buFont typeface="Arial" panose="020B0604020202020204" pitchFamily="34" charset="0"/>
              <a:buNone/>
            </a:pPr>
            <a:endParaRPr lang="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49</a:t>
            </a:fld>
            <a:endParaRPr lang="fr" dirty="0"/>
          </a:p>
        </p:txBody>
      </p:sp>
    </p:spTree>
    <p:extLst>
      <p:ext uri="{BB962C8B-B14F-4D97-AF65-F5344CB8AC3E}">
        <p14:creationId xmlns:p14="http://schemas.microsoft.com/office/powerpoint/2010/main" val="56255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5</a:t>
            </a:fld>
            <a:endParaRPr lang="fr" dirty="0"/>
          </a:p>
        </p:txBody>
      </p:sp>
    </p:spTree>
    <p:extLst>
      <p:ext uri="{BB962C8B-B14F-4D97-AF65-F5344CB8AC3E}">
        <p14:creationId xmlns:p14="http://schemas.microsoft.com/office/powerpoint/2010/main" val="8907834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Pour chaque dimension, consigner dans les tableaux analytiques la catégorie d'évaluation consolidée de chaque axe majeur (voir partie 4.4.1 du manuel de l'ANLAS).</a:t>
            </a:r>
          </a:p>
          <a:p>
            <a:pPr marL="171450" lvl="0" indent="-171450" algn="l" rtl="0">
              <a:spcBef>
                <a:spcPts val="600"/>
              </a:spcBef>
              <a:buFont typeface="Arial" panose="020B0604020202020204" pitchFamily="34" charset="0"/>
              <a:buChar char="•"/>
            </a:pP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Analyser et résumer les aspects à améliorer issus des diverses consultations avec les parties prenantes. S'assurer que ces aspects à améliorer se rapportent aux questions de référence pour chaque axe majeur, afin de justifier la catégorie d'évaluation consolidée.</a:t>
            </a:r>
          </a:p>
          <a:p>
            <a:pPr marL="171450" lvl="0" indent="-171450" algn="l" rtl="0">
              <a:spcBef>
                <a:spcPts val="600"/>
              </a:spcBef>
              <a:buFont typeface="Arial" panose="020B0604020202020204" pitchFamily="34" charset="0"/>
              <a:buChar char="•"/>
            </a:pP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Analyser et résumer les recommandations d'amélioration. S'assurer que ces recommandations se rapportent aux aspects à améliorer identifiés. </a:t>
            </a:r>
            <a:r>
              <a:rPr lang="fr" sz="1200" b="1" i="0" u="none" kern="1200" baseline="0">
                <a:solidFill>
                  <a:schemeClr val="tx1"/>
                </a:solidFill>
                <a:effectLst/>
                <a:latin typeface="+mn-lt"/>
                <a:ea typeface="+mn-ea"/>
                <a:cs typeface="+mn-cs"/>
              </a:rPr>
              <a:t>Les recommandations doivent être « actionnables », à savoir concrètes, spécifiques et détaillées, afin de renforcer les stratégies d'amélioration pour la planification sectorielle de l'éducation et les autres processus politiques.</a:t>
            </a:r>
          </a:p>
          <a:p>
            <a:pPr marL="171450" lvl="0" indent="-171450" algn="l" rtl="0">
              <a:spcBef>
                <a:spcPts val="600"/>
              </a:spcBef>
              <a:buFont typeface="Arial" panose="020B0604020202020204" pitchFamily="34" charset="0"/>
              <a:buChar char="•"/>
            </a:pPr>
            <a:endParaRPr lang="fr" sz="1200" b="1" kern="1200" dirty="0">
              <a:solidFill>
                <a:schemeClr val="tx1"/>
              </a:solidFill>
              <a:effectLst/>
              <a:latin typeface="+mn-lt"/>
              <a:ea typeface="+mn-ea"/>
              <a:cs typeface="+mn-cs"/>
            </a:endParaRPr>
          </a:p>
          <a:p>
            <a:pPr algn="l" rtl="0">
              <a:spcBef>
                <a:spcPts val="600"/>
              </a:spcBef>
            </a:pPr>
            <a:r>
              <a:rPr lang="fr" b="0" i="1" u="none" baseline="0"/>
              <a:t>[Pour plus d'informations, consulter la partie 4.3.3 du manuel de l'ANLAS.]</a:t>
            </a:r>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50</a:t>
            </a:fld>
            <a:endParaRPr lang="fr" dirty="0"/>
          </a:p>
        </p:txBody>
      </p:sp>
    </p:spTree>
    <p:extLst>
      <p:ext uri="{BB962C8B-B14F-4D97-AF65-F5344CB8AC3E}">
        <p14:creationId xmlns:p14="http://schemas.microsoft.com/office/powerpoint/2010/main" val="33373615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Cette synthèse vise à présenter l'essence des résultats de manière succincte et organisée, en vue de les rendre accessibles aux principales parties prenantes.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baseline="0"/>
              <a:t>Deux tableaux de synthèse facilitent la présentation des résultats de toutes les dimensions de l'ANLAS.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La rédaction de la synthèse nécessite principalement l'extraction et l'organisation des informations issues des tableaux d'évaluation fusionnés de tous les axes majeurs et dimensions.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 sz="1200" b="0" i="1" u="none" kern="1200" baseline="0">
                <a:solidFill>
                  <a:schemeClr val="tx1"/>
                </a:solidFill>
                <a:effectLst/>
                <a:latin typeface="+mn-lt"/>
                <a:ea typeface="+mn-ea"/>
                <a:cs typeface="+mn-cs"/>
              </a:rPr>
              <a:t>[Pour plus d'informations, consulter la partie 4.3.4 du manuel de l'ANLAS.]</a:t>
            </a:r>
          </a:p>
          <a:p>
            <a:pPr marL="171450" indent="-171450" algn="l" rtl="0">
              <a:buFont typeface="Arial" panose="020B0604020202020204" pitchFamily="34" charset="0"/>
              <a:buChar char="•"/>
            </a:pPr>
            <a:endParaRPr lang="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51</a:t>
            </a:fld>
            <a:endParaRPr lang="fr" dirty="0"/>
          </a:p>
        </p:txBody>
      </p:sp>
    </p:spTree>
    <p:extLst>
      <p:ext uri="{BB962C8B-B14F-4D97-AF65-F5344CB8AC3E}">
        <p14:creationId xmlns:p14="http://schemas.microsoft.com/office/powerpoint/2010/main" val="29063188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fr" sz="1200" b="1" i="0" u="none" kern="1200" baseline="0" dirty="0">
                <a:solidFill>
                  <a:schemeClr val="tx1"/>
                </a:solidFill>
                <a:effectLst/>
                <a:latin typeface="+mn-lt"/>
                <a:ea typeface="+mn-ea"/>
                <a:cs typeface="+mn-cs"/>
              </a:rPr>
              <a:t>Jetons un œil aux tableaux analytiques. </a:t>
            </a:r>
            <a:r>
              <a:rPr lang="fr" sz="1200" b="0" i="0" u="none" kern="1200" baseline="0" dirty="0">
                <a:solidFill>
                  <a:schemeClr val="tx1"/>
                </a:solidFill>
                <a:effectLst/>
                <a:latin typeface="+mn-lt"/>
                <a:ea typeface="+mn-ea"/>
                <a:cs typeface="+mn-cs"/>
              </a:rPr>
              <a:t>Cette diapositive montre à titre d'exemple le tableau analytique de la dimension 1 : contexte du système d’évaluation.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b="0" i="1" u="none" baseline="0" dirty="0"/>
              <a:t>[Vous pouvez également encourager les membres de l'équipe à consulter la version papier ou électronique du tableau analytique 1 à titre d'illustration.]</a:t>
            </a:r>
            <a:endParaRPr lang="fr" sz="1200" kern="1200" dirty="0">
              <a:solidFill>
                <a:schemeClr val="tx1"/>
              </a:solidFill>
              <a:effectLst/>
              <a:latin typeface="+mn-lt"/>
              <a:ea typeface="+mn-ea"/>
              <a:cs typeface="+mn-cs"/>
            </a:endParaRPr>
          </a:p>
          <a:p>
            <a:pPr marL="171450" indent="-171450" algn="l" rtl="0">
              <a:buFont typeface="Arial" panose="020B0604020202020204" pitchFamily="34" charset="0"/>
              <a:buChar char="•"/>
            </a:pPr>
            <a:endParaRPr lang="fr" sz="1200" kern="1200" dirty="0">
              <a:solidFill>
                <a:schemeClr val="tx1"/>
              </a:solidFill>
              <a:effectLst/>
              <a:latin typeface="+mn-lt"/>
              <a:ea typeface="+mn-ea"/>
              <a:cs typeface="+mn-cs"/>
            </a:endParaRPr>
          </a:p>
          <a:p>
            <a:pPr marL="171450" indent="-171450" algn="l" rtl="0">
              <a:buFont typeface="Arial" panose="020B0604020202020204" pitchFamily="34" charset="0"/>
              <a:buChar char="•"/>
            </a:pPr>
            <a:r>
              <a:rPr lang="fr" sz="1200" b="0" i="0" u="none" kern="1200" baseline="0" dirty="0">
                <a:solidFill>
                  <a:schemeClr val="tx1"/>
                </a:solidFill>
                <a:effectLst/>
                <a:latin typeface="+mn-lt"/>
                <a:ea typeface="+mn-ea"/>
                <a:cs typeface="+mn-cs"/>
              </a:rPr>
              <a:t>Chaque tableau analytique comprend une partie principale. Celle-ci contient :</a:t>
            </a:r>
            <a:endParaRPr lang="fr" sz="1200" kern="1200" dirty="0">
              <a:solidFill>
                <a:schemeClr val="tx1"/>
              </a:solidFill>
              <a:effectLst/>
              <a:latin typeface="+mn-lt"/>
              <a:ea typeface="+mn-ea"/>
              <a:cs typeface="+mn-cs"/>
            </a:endParaRPr>
          </a:p>
          <a:p>
            <a:pPr marL="442913" lvl="0" indent="-263525" algn="l" rtl="0">
              <a:buFont typeface="Calibri" panose="020F0502020204030204" pitchFamily="34" charset="0"/>
              <a:buChar char="−"/>
            </a:pPr>
            <a:r>
              <a:rPr lang="fr" sz="1200" b="0" i="0" u="none" kern="1200" baseline="0" dirty="0">
                <a:solidFill>
                  <a:schemeClr val="tx1"/>
                </a:solidFill>
                <a:effectLst/>
                <a:latin typeface="+mn-lt"/>
                <a:ea typeface="+mn-ea"/>
                <a:cs typeface="+mn-cs"/>
              </a:rPr>
              <a:t>une liste des axes majeurs respectifs </a:t>
            </a:r>
            <a:r>
              <a:rPr lang="fr" sz="1200" b="0" i="1" u="none" kern="1200" baseline="0" dirty="0">
                <a:solidFill>
                  <a:schemeClr val="tx1"/>
                </a:solidFill>
                <a:effectLst/>
                <a:latin typeface="+mn-lt"/>
                <a:ea typeface="+mn-ea"/>
                <a:cs typeface="+mn-cs"/>
              </a:rPr>
              <a:t>[cliquer pour l'animation] ;</a:t>
            </a:r>
            <a:endParaRPr lang="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52</a:t>
            </a:fld>
            <a:endParaRPr lang="fr" dirty="0"/>
          </a:p>
        </p:txBody>
      </p:sp>
    </p:spTree>
    <p:extLst>
      <p:ext uri="{BB962C8B-B14F-4D97-AF65-F5344CB8AC3E}">
        <p14:creationId xmlns:p14="http://schemas.microsoft.com/office/powerpoint/2010/main" val="16390021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2913" lvl="0" indent="-263525" algn="l" rtl="0">
              <a:buFont typeface="Calibri" panose="020F0502020204030204" pitchFamily="34" charset="0"/>
              <a:buChar char="−"/>
            </a:pPr>
            <a:r>
              <a:rPr lang="fr" sz="1200" b="0" i="0" u="none" kern="1200" baseline="0">
                <a:solidFill>
                  <a:schemeClr val="tx1"/>
                </a:solidFill>
                <a:effectLst/>
                <a:latin typeface="+mn-lt"/>
                <a:ea typeface="+mn-ea"/>
                <a:cs typeface="+mn-cs"/>
              </a:rPr>
              <a:t>deux listes de références pour les sources de données : une pour les documents </a:t>
            </a:r>
            <a:r>
              <a:rPr lang="fr" sz="1200" b="0" i="1" u="none" kern="1200" baseline="0">
                <a:solidFill>
                  <a:schemeClr val="tx1"/>
                </a:solidFill>
                <a:effectLst/>
                <a:latin typeface="+mn-lt"/>
                <a:ea typeface="+mn-ea"/>
                <a:cs typeface="+mn-cs"/>
              </a:rPr>
              <a:t>[cliquer pour l'animation]</a:t>
            </a:r>
            <a:r>
              <a:rPr lang="fr" sz="1200" b="0" i="0" u="none" kern="1200" baseline="0">
                <a:solidFill>
                  <a:schemeClr val="tx1"/>
                </a:solidFill>
                <a:effectLst/>
                <a:latin typeface="+mn-lt"/>
                <a:ea typeface="+mn-ea"/>
                <a:cs typeface="+mn-cs"/>
              </a:rPr>
              <a:t>, l'autre pour les consultations avec les parties prenantes </a:t>
            </a:r>
            <a:r>
              <a:rPr lang="fr" sz="1200" b="0" i="1" u="none" kern="1200" baseline="0">
                <a:solidFill>
                  <a:schemeClr val="tx1"/>
                </a:solidFill>
                <a:effectLst/>
                <a:latin typeface="+mn-lt"/>
                <a:ea typeface="+mn-ea"/>
                <a:cs typeface="+mn-cs"/>
              </a:rPr>
              <a:t>[cliquer pour l'animation]</a:t>
            </a:r>
            <a:r>
              <a:rPr lang="fr" sz="1200" b="0" i="0" u="none" kern="1200" baseline="0">
                <a:solidFill>
                  <a:schemeClr val="tx1"/>
                </a:solidFill>
                <a:effectLst/>
                <a:latin typeface="+mn-lt"/>
                <a:ea typeface="+mn-ea"/>
                <a:cs typeface="+mn-cs"/>
              </a:rPr>
              <a:t>.</a:t>
            </a:r>
            <a:endParaRPr lang="fr"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53</a:t>
            </a:fld>
            <a:endParaRPr lang="fr" dirty="0"/>
          </a:p>
        </p:txBody>
      </p:sp>
    </p:spTree>
    <p:extLst>
      <p:ext uri="{BB962C8B-B14F-4D97-AF65-F5344CB8AC3E}">
        <p14:creationId xmlns:p14="http://schemas.microsoft.com/office/powerpoint/2010/main" val="38545360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296648"/>
          </a:xfrm>
        </p:spPr>
        <p:txBody>
          <a:bodyPr/>
          <a:lstStyle/>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fr" b="0" i="1" u="none" baseline="0" dirty="0"/>
              <a:t>[Encourager les membres de l'équipe à consulter la version papier ou électronique du tableau analytique 1 à titre d'illustration.]</a:t>
            </a:r>
          </a:p>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endParaRPr lang="fr" i="1" baseline="0" dirty="0"/>
          </a:p>
          <a:p>
            <a:pPr marL="0" indent="0" algn="l" rtl="0">
              <a:spcBef>
                <a:spcPts val="600"/>
              </a:spcBef>
              <a:buFont typeface="Arial" panose="020B0604020202020204" pitchFamily="34" charset="0"/>
              <a:buNone/>
            </a:pPr>
            <a:r>
              <a:rPr lang="fr" b="0" i="0" u="none" baseline="0" dirty="0"/>
              <a:t>Comment utiliser la liste des références bibliographiques des documents ?</a:t>
            </a:r>
          </a:p>
          <a:p>
            <a:pPr marL="171450" indent="-171450" algn="l" rtl="0">
              <a:spcBef>
                <a:spcPts val="600"/>
              </a:spcBef>
              <a:buFont typeface="Arial" panose="020B0604020202020204" pitchFamily="34" charset="0"/>
              <a:buChar char="•"/>
            </a:pPr>
            <a:r>
              <a:rPr lang="fr" b="0" i="0" u="none" baseline="0" dirty="0"/>
              <a:t>Répertorier les documents pertinents utilisés pour l'analyse à partir du tableau de recensement des documents.</a:t>
            </a:r>
          </a:p>
          <a:p>
            <a:pPr marL="171450" lvl="0" indent="-171450" algn="l" rtl="0">
              <a:spcBef>
                <a:spcPts val="600"/>
              </a:spcBef>
              <a:buFont typeface="Arial" panose="020B0604020202020204" pitchFamily="34" charset="0"/>
              <a:buChar char="•"/>
            </a:pPr>
            <a:r>
              <a:rPr lang="fr" b="0" i="1" u="none" baseline="0" dirty="0"/>
              <a:t>Référence bibliographique courte :</a:t>
            </a:r>
            <a:r>
              <a:rPr lang="fr" b="0" i="0" u="none" baseline="0" dirty="0"/>
              <a:t> auteur et date. Utiliser ce format court de référence pour citer les documents dans les tableaux de description et d'évaluation.</a:t>
            </a:r>
            <a:endParaRPr lang="fr" dirty="0"/>
          </a:p>
          <a:p>
            <a:pPr marL="171450" lvl="0" indent="-171450" algn="l" rtl="0">
              <a:spcBef>
                <a:spcPts val="600"/>
              </a:spcBef>
              <a:buFont typeface="Arial" panose="020B0604020202020204" pitchFamily="34" charset="0"/>
              <a:buChar char="•"/>
            </a:pPr>
            <a:r>
              <a:rPr lang="fr" b="0" i="1" u="none" baseline="0" dirty="0"/>
              <a:t>Référence bibliographique longue : </a:t>
            </a:r>
            <a:r>
              <a:rPr lang="fr" b="0" i="0" u="none" baseline="0" dirty="0"/>
              <a:t>ajouter la référence complète du document conformément aux normes bibliographiques, notamment :</a:t>
            </a:r>
            <a:endParaRPr lang="fr" dirty="0"/>
          </a:p>
          <a:p>
            <a:pPr marL="361950" lvl="0" indent="-180975" algn="l" rtl="0">
              <a:spcBef>
                <a:spcPts val="600"/>
              </a:spcBef>
              <a:buFont typeface="Calibri" panose="020F0502020204030204" pitchFamily="34" charset="0"/>
              <a:buChar char="−"/>
            </a:pPr>
            <a:r>
              <a:rPr lang="fr" b="0" i="0" u="none" baseline="0" dirty="0"/>
              <a:t>le titre/nom du document, </a:t>
            </a:r>
            <a:endParaRPr lang="fr" dirty="0"/>
          </a:p>
          <a:p>
            <a:pPr marL="361950" lvl="0" indent="-180975" algn="l" rtl="0">
              <a:spcBef>
                <a:spcPts val="600"/>
              </a:spcBef>
              <a:buFont typeface="Calibri" panose="020F0502020204030204" pitchFamily="34" charset="0"/>
              <a:buChar char="−"/>
            </a:pPr>
            <a:r>
              <a:rPr lang="fr" b="0" i="0" u="none" baseline="0" dirty="0"/>
              <a:t>les auteurs et/ou l'institution,</a:t>
            </a:r>
            <a:endParaRPr lang="fr" dirty="0"/>
          </a:p>
          <a:p>
            <a:pPr marL="361950" lvl="0" indent="-180975" algn="l" rtl="0">
              <a:spcBef>
                <a:spcPts val="600"/>
              </a:spcBef>
              <a:buFont typeface="Calibri" panose="020F0502020204030204" pitchFamily="34" charset="0"/>
              <a:buChar char="−"/>
            </a:pPr>
            <a:r>
              <a:rPr lang="fr" b="0" i="0" u="none" baseline="0" dirty="0"/>
              <a:t>la date de publication et/ou d'accès (en cas de documents en ligne ou de documentation interne si aucune date n'est disponible),</a:t>
            </a:r>
            <a:endParaRPr lang="fr" dirty="0"/>
          </a:p>
          <a:p>
            <a:pPr marL="361950" lvl="0" indent="-180975" algn="l" rtl="0">
              <a:spcBef>
                <a:spcPts val="600"/>
              </a:spcBef>
              <a:buFont typeface="Calibri" panose="020F0502020204030204" pitchFamily="34" charset="0"/>
              <a:buChar char="−"/>
            </a:pPr>
            <a:r>
              <a:rPr lang="fr" b="0" i="0" u="none" baseline="0" dirty="0"/>
              <a:t>l'éditeur,</a:t>
            </a:r>
            <a:endParaRPr lang="fr" dirty="0"/>
          </a:p>
          <a:p>
            <a:pPr marL="361950" lvl="0" indent="-180975" algn="l" rtl="0">
              <a:spcBef>
                <a:spcPts val="600"/>
              </a:spcBef>
              <a:buFont typeface="Calibri" panose="020F0502020204030204" pitchFamily="34" charset="0"/>
              <a:buChar char="−"/>
            </a:pPr>
            <a:r>
              <a:rPr lang="fr" b="0" i="0" u="none" baseline="0" dirty="0"/>
              <a:t>un hyperlien pour les documents en ligne.</a:t>
            </a:r>
          </a:p>
          <a:p>
            <a:pPr marL="180975" lvl="0" indent="0" algn="l" rtl="0">
              <a:spcBef>
                <a:spcPts val="600"/>
              </a:spcBef>
              <a:buFont typeface="Calibri" panose="020F0502020204030204" pitchFamily="34" charset="0"/>
              <a:buNone/>
            </a:pPr>
            <a:endParaRPr lang="fr" sz="1200" kern="1200" dirty="0">
              <a:solidFill>
                <a:schemeClr val="tx1"/>
              </a:solidFill>
              <a:effectLst/>
              <a:latin typeface="+mn-lt"/>
              <a:ea typeface="+mn-ea"/>
              <a:cs typeface="+mn-cs"/>
            </a:endParaRPr>
          </a:p>
          <a:p>
            <a:pPr marL="0" lvl="0" indent="0" algn="l" rtl="0">
              <a:spcBef>
                <a:spcPts val="600"/>
              </a:spcBef>
              <a:buFont typeface="Calibri" panose="020F0502020204030204" pitchFamily="34" charset="0"/>
              <a:buNone/>
            </a:pPr>
            <a:r>
              <a:rPr lang="fr" sz="1200" b="0" i="1" u="none" kern="1200" baseline="0" dirty="0">
                <a:solidFill>
                  <a:schemeClr val="tx1"/>
                </a:solidFill>
                <a:effectLst/>
                <a:latin typeface="+mn-lt"/>
                <a:ea typeface="+mn-ea"/>
                <a:cs typeface="+mn-cs"/>
              </a:rPr>
              <a:t>[Pour plus d'informations, consulter la partie 4.4.1 du manuel de l'ANLAS.]</a:t>
            </a:r>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54</a:t>
            </a:fld>
            <a:endParaRPr lang="fr" dirty="0"/>
          </a:p>
        </p:txBody>
      </p:sp>
    </p:spTree>
    <p:extLst>
      <p:ext uri="{BB962C8B-B14F-4D97-AF65-F5344CB8AC3E}">
        <p14:creationId xmlns:p14="http://schemas.microsoft.com/office/powerpoint/2010/main" val="25617790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lang="fr" b="0" i="1" u="none" baseline="0" dirty="0"/>
              <a:t>[Encourager les membres de l'équipe à consulter la version papier ou électronique du tableau analytique 1 à titre d'illustration.]</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endParaRPr lang="fr" i="1" baseline="0" dirty="0"/>
          </a:p>
          <a:p>
            <a:pPr marL="171450" marR="0" lvl="0" indent="-171450" algn="l" defTabSz="914400" rtl="0" eaLnBrk="1" fontAlgn="auto" latinLnBrk="0" hangingPunct="1">
              <a:lnSpc>
                <a:spcPct val="110000"/>
              </a:lnSpc>
              <a:spcBef>
                <a:spcPts val="600"/>
              </a:spcBef>
              <a:buClrTx/>
              <a:buSzTx/>
              <a:buFont typeface="Arial" panose="020B0604020202020204" pitchFamily="34" charset="0"/>
              <a:buChar char="•"/>
              <a:tabLst/>
              <a:defRPr/>
            </a:pPr>
            <a:r>
              <a:rPr lang="fr" b="0" i="0" u="none" baseline="0" dirty="0"/>
              <a:t>Ajouter les informations requises pour chaque consultation avec une partie prenante, d'après le tableau de recensement des parties prenantes. </a:t>
            </a:r>
            <a:r>
              <a:rPr lang="fr" sz="1200" b="0" i="0" u="none" kern="1200" baseline="0" dirty="0">
                <a:solidFill>
                  <a:schemeClr val="tx1"/>
                </a:solidFill>
                <a:effectLst/>
                <a:latin typeface="+mn-lt"/>
                <a:ea typeface="+mn-ea"/>
                <a:cs typeface="+mn-cs"/>
              </a:rPr>
              <a:t>Sauf pour les informations chiffrées et les dates, les données doivent être disponibles dans le tableau de recensement des parties prenantes complété.</a:t>
            </a:r>
            <a:endParaRPr lang="fr" sz="1200" kern="1200" dirty="0">
              <a:solidFill>
                <a:schemeClr val="tx1"/>
              </a:solidFill>
              <a:effectLst/>
              <a:latin typeface="+mn-lt"/>
              <a:ea typeface="+mn-ea"/>
              <a:cs typeface="+mn-cs"/>
            </a:endParaRPr>
          </a:p>
          <a:p>
            <a:pPr marL="171450" indent="-171450" algn="l" rtl="0">
              <a:spcBef>
                <a:spcPts val="600"/>
              </a:spcBef>
              <a:buFont typeface="Arial" panose="020B0604020202020204" pitchFamily="34" charset="0"/>
              <a:buChar char="•"/>
            </a:pPr>
            <a:r>
              <a:rPr lang="fr" b="0" i="0" u="none" baseline="0" dirty="0"/>
              <a:t>Créer un nouveau tableau de référence pour les consultations avec les parties prenantes lors de chaque consultation.</a:t>
            </a:r>
          </a:p>
          <a:p>
            <a:pPr marL="171450" indent="-171450" algn="l" rtl="0">
              <a:spcBef>
                <a:spcPts val="600"/>
              </a:spcBef>
              <a:buFont typeface="Arial" panose="020B0604020202020204" pitchFamily="34" charset="0"/>
              <a:buChar char="•"/>
            </a:pPr>
            <a:r>
              <a:rPr lang="fr" b="0" i="0" u="none" baseline="0" dirty="0"/>
              <a:t>Copier simplement le tableau initial fourni et le coller sous le premier tableau de consultation des parties prenantes.</a:t>
            </a:r>
          </a:p>
          <a:p>
            <a:pPr marL="171450" indent="-171450" algn="l" rtl="0">
              <a:spcBef>
                <a:spcPts val="600"/>
              </a:spcBef>
              <a:buFont typeface="Arial" panose="020B0604020202020204" pitchFamily="34" charset="0"/>
              <a:buChar char="•"/>
            </a:pPr>
            <a:endParaRPr lang="fr" dirty="0"/>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fr" sz="1200" b="0" i="1" u="none" kern="1200" baseline="0" dirty="0">
                <a:solidFill>
                  <a:schemeClr val="tx1"/>
                </a:solidFill>
                <a:effectLst/>
                <a:latin typeface="+mn-lt"/>
                <a:ea typeface="+mn-ea"/>
                <a:cs typeface="+mn-cs"/>
              </a:rPr>
              <a:t>[Pour plus d'informations, consulter la partie 4.4.1 du manuel de l'ANLAS.]</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fr" i="1" dirty="0"/>
          </a:p>
          <a:p>
            <a:pPr marL="0" indent="0" algn="l" rtl="0">
              <a:buFont typeface="Arial" panose="020B0604020202020204" pitchFamily="34" charset="0"/>
              <a:buNone/>
            </a:pPr>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55</a:t>
            </a:fld>
            <a:endParaRPr lang="fr" dirty="0"/>
          </a:p>
        </p:txBody>
      </p:sp>
    </p:spTree>
    <p:extLst>
      <p:ext uri="{BB962C8B-B14F-4D97-AF65-F5344CB8AC3E}">
        <p14:creationId xmlns:p14="http://schemas.microsoft.com/office/powerpoint/2010/main" val="27367901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fr" b="0" i="1" u="none" baseline="0"/>
              <a:t>[Encourager les membres de l'équipe à consulter la version papier ou électronique du tableau analytique 1 à titre d'illustration.]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Il faut s'attendre à devoir organiser plusieurs consultations avec des parties prenantes pour chaque dimension.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Chaque consultation de partie prenante doit donc recevoir un numéro de référence. Celui-ci </a:t>
            </a:r>
            <a:r>
              <a:rPr lang="fr" b="0" i="0" u="none" baseline="0"/>
              <a:t>sert d'identifiant afin de faciliter l'enregistrement d'informations issues de plusieurs consultations au sein d'un même tableau analytique.</a:t>
            </a:r>
            <a:endParaRPr lang="fr"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Par exemple : CN-S1, CN-S2, etc.</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Le numéro de référence de la consultation avec une partie prenante doit ensuite être précisé à chaque mention de la consultation correspondante, par exemple dans les tableaux de description et d'évaluation.</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 sz="1200" b="0" i="1" u="none" kern="1200" baseline="0">
                <a:solidFill>
                  <a:schemeClr val="tx1"/>
                </a:solidFill>
                <a:effectLst/>
                <a:latin typeface="+mn-lt"/>
                <a:ea typeface="+mn-ea"/>
                <a:cs typeface="+mn-cs"/>
              </a:rPr>
              <a:t>[Pour plus d'informations, consulter la partie 4.4.1 du manuel de l'ANLAS.]</a:t>
            </a:r>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56</a:t>
            </a:fld>
            <a:endParaRPr lang="fr" dirty="0"/>
          </a:p>
        </p:txBody>
      </p:sp>
    </p:spTree>
    <p:extLst>
      <p:ext uri="{BB962C8B-B14F-4D97-AF65-F5344CB8AC3E}">
        <p14:creationId xmlns:p14="http://schemas.microsoft.com/office/powerpoint/2010/main" val="8454349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b="0" i="0" u="none" baseline="0"/>
              <a:t>Consigner et mentionner les sources de données est important afin de justifier les informations partagées dans les tableaux analytiques et de garantir des descriptions objectives et reproductibles des axes majeurs. </a:t>
            </a:r>
          </a:p>
          <a:p>
            <a:pPr marL="171450" indent="-171450" algn="l" rtl="0">
              <a:buFont typeface="Arial" panose="020B0604020202020204" pitchFamily="34" charset="0"/>
              <a:buChar char="•"/>
            </a:pPr>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57</a:t>
            </a:fld>
            <a:endParaRPr lang="fr" dirty="0"/>
          </a:p>
        </p:txBody>
      </p:sp>
    </p:spTree>
    <p:extLst>
      <p:ext uri="{BB962C8B-B14F-4D97-AF65-F5344CB8AC3E}">
        <p14:creationId xmlns:p14="http://schemas.microsoft.com/office/powerpoint/2010/main" val="21991496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533784"/>
          </a:xfrm>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fr" b="0" i="1" u="none" baseline="0" dirty="0"/>
              <a:t>[Encourager les membres de l'équipe à consulter la version papier ou électronique du tableau analytique 1 à titre d'illustration.]</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fr" i="1" baseline="0" dirty="0"/>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fr" sz="1200" b="0" i="0" u="none" kern="1200" baseline="0" dirty="0">
                <a:solidFill>
                  <a:schemeClr val="tx1"/>
                </a:solidFill>
                <a:effectLst/>
                <a:latin typeface="+mn-lt"/>
                <a:ea typeface="+mn-ea"/>
                <a:cs typeface="+mn-cs"/>
              </a:rPr>
              <a:t>Après la partie principale de chaque tableau analytique se trouve un tableau descriptif pour chaque axe majeur. Cet exemple montre certaines questions de référence pour l'axe majeur 3, le financement, dans le tableau analytique de la dimension 1 (contexte du système d’évaluation)</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fr"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fr" sz="1200" b="0" i="0" u="none" kern="1200" baseline="0" dirty="0">
                <a:solidFill>
                  <a:schemeClr val="tx1"/>
                </a:solidFill>
                <a:effectLst/>
                <a:latin typeface="+mn-lt"/>
                <a:ea typeface="+mn-ea"/>
                <a:cs typeface="+mn-cs"/>
              </a:rPr>
              <a:t>Le tableau descriptif contient :</a:t>
            </a:r>
            <a:endParaRPr lang="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L'</a:t>
            </a:r>
            <a:r>
              <a:rPr lang="fr-BE" sz="1200" b="0" i="0" u="none" kern="1200" baseline="0" dirty="0">
                <a:solidFill>
                  <a:schemeClr val="tx1"/>
                </a:solidFill>
                <a:effectLst/>
                <a:latin typeface="+mn-lt"/>
                <a:ea typeface="+mn-ea"/>
                <a:cs typeface="+mn-cs"/>
              </a:rPr>
              <a:t>objectif de qualité</a:t>
            </a:r>
            <a:r>
              <a:rPr lang="fr" sz="1200" b="0" i="0" u="none" kern="1200" baseline="0" dirty="0">
                <a:solidFill>
                  <a:schemeClr val="tx1"/>
                </a:solidFill>
                <a:effectLst/>
                <a:latin typeface="+mn-lt"/>
                <a:ea typeface="+mn-ea"/>
                <a:cs typeface="+mn-cs"/>
              </a:rPr>
              <a:t> pour l'axe majeur. </a:t>
            </a:r>
            <a:r>
              <a:rPr lang="fr" sz="1200" b="0" i="1" u="none" kern="1200" baseline="0" dirty="0">
                <a:solidFill>
                  <a:schemeClr val="tx1"/>
                </a:solidFill>
                <a:effectLst/>
                <a:latin typeface="+mn-lt"/>
                <a:ea typeface="+mn-ea"/>
                <a:cs typeface="+mn-cs"/>
              </a:rPr>
              <a:t>[Cliquer pour l'animation.]</a:t>
            </a:r>
            <a:endParaRPr lang="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Une série de questions de référence par axe majeur. </a:t>
            </a:r>
            <a:r>
              <a:rPr lang="fr" sz="1200" b="0" i="1" u="none" kern="1200" baseline="0" dirty="0">
                <a:solidFill>
                  <a:schemeClr val="tx1"/>
                </a:solidFill>
                <a:effectLst/>
                <a:latin typeface="+mn-lt"/>
                <a:ea typeface="+mn-ea"/>
                <a:cs typeface="+mn-cs"/>
              </a:rPr>
              <a:t>[Cliquer pour l'animation.]</a:t>
            </a:r>
            <a:endParaRPr lang="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Des zones vides pour ajouter la description de chaque axe majeur et les sources des données. </a:t>
            </a:r>
            <a:r>
              <a:rPr lang="fr" sz="1200" b="0" i="1" u="none" kern="1200" baseline="0" dirty="0">
                <a:solidFill>
                  <a:schemeClr val="tx1"/>
                </a:solidFill>
                <a:effectLst/>
                <a:latin typeface="+mn-lt"/>
                <a:ea typeface="+mn-ea"/>
                <a:cs typeface="+mn-cs"/>
              </a:rPr>
              <a:t>[Cliquer pour l'animation.]</a:t>
            </a: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Comme précisé plus haut, cette description doit reposer sur l'examen des documents. Au besoin, le champ prévu à cet effet peut être agrandi durant les consultations avec les parties prenantes. </a:t>
            </a:r>
            <a:endParaRPr lang="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Mentionner les sources à côté de la description concernée, par exemple une référence bibliographique courte (auteur, date), ou le numéro de référence de la consultation d'une partie prenante (par exemple, CN-S1). </a:t>
            </a:r>
            <a:r>
              <a:rPr lang="fr" sz="1200" b="0" i="1" u="none" kern="1200" baseline="0" dirty="0">
                <a:solidFill>
                  <a:schemeClr val="tx1"/>
                </a:solidFill>
                <a:effectLst/>
                <a:latin typeface="+mn-lt"/>
                <a:ea typeface="+mn-ea"/>
                <a:cs typeface="+mn-cs"/>
              </a:rPr>
              <a:t>[Cliquer pour l'animation.]</a:t>
            </a:r>
            <a:endParaRPr lang="fr" sz="1200" kern="1200" dirty="0">
              <a:solidFill>
                <a:schemeClr val="tx1"/>
              </a:solidFill>
              <a:effectLst/>
              <a:latin typeface="+mn-lt"/>
              <a:ea typeface="+mn-ea"/>
              <a:cs typeface="+mn-cs"/>
            </a:endParaRPr>
          </a:p>
          <a:p>
            <a:pPr marL="171450" indent="-171450" algn="l" rtl="0">
              <a:buFont typeface="Arial" panose="020B0604020202020204" pitchFamily="34" charset="0"/>
              <a:buChar char="•"/>
            </a:pPr>
            <a:endParaRPr lang="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58</a:t>
            </a:fld>
            <a:endParaRPr lang="fr" dirty="0"/>
          </a:p>
        </p:txBody>
      </p:sp>
    </p:spTree>
    <p:extLst>
      <p:ext uri="{BB962C8B-B14F-4D97-AF65-F5344CB8AC3E}">
        <p14:creationId xmlns:p14="http://schemas.microsoft.com/office/powerpoint/2010/main" val="25586754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fr" b="0" i="1" u="none" baseline="0"/>
              <a:t>[Encourager les membres de l'équipe à consulter la version papier ou électronique du tableau analytique 1 à titre d'illustration.]</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fr" i="1" baseline="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 sz="1200" b="0" i="0" u="none" kern="1200" baseline="0">
                <a:solidFill>
                  <a:schemeClr val="tx1"/>
                </a:solidFill>
                <a:effectLst/>
                <a:latin typeface="+mn-lt"/>
                <a:ea typeface="+mn-ea"/>
                <a:cs typeface="+mn-cs"/>
              </a:rPr>
              <a:t>Pour chaque axe majeur, un deuxième tableau est fourni pour documenter les résultats des consultations avec les parties prenantes. Ce tableau permet d'indiquer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le numéro de référence de la partie prenante </a:t>
            </a:r>
            <a:r>
              <a:rPr lang="fr" sz="1200" b="0" i="1" u="none" kern="1200" baseline="0">
                <a:solidFill>
                  <a:schemeClr val="tx1"/>
                </a:solidFill>
                <a:effectLst/>
                <a:latin typeface="+mn-lt"/>
                <a:ea typeface="+mn-ea"/>
                <a:cs typeface="+mn-cs"/>
              </a:rPr>
              <a:t>[cliquer pour l'animation] </a:t>
            </a:r>
            <a:r>
              <a:rPr lang="fr" sz="1200" b="0" i="0" u="none" kern="1200" baseline="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les critères d'évaluation </a:t>
            </a:r>
            <a:r>
              <a:rPr lang="fr" sz="1200" b="0" i="1" u="none" kern="1200" baseline="0">
                <a:solidFill>
                  <a:schemeClr val="tx1"/>
                </a:solidFill>
                <a:effectLst/>
                <a:latin typeface="+mn-lt"/>
                <a:ea typeface="+mn-ea"/>
                <a:cs typeface="+mn-cs"/>
              </a:rPr>
              <a:t>[cliquer pour l'animation] </a:t>
            </a:r>
            <a:r>
              <a:rPr lang="fr" sz="1200" b="0" i="0" u="none" kern="1200" baseline="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les aspects à améliorer </a:t>
            </a:r>
            <a:r>
              <a:rPr lang="fr" sz="1200" b="0" i="1" u="none" kern="1200" baseline="0">
                <a:solidFill>
                  <a:schemeClr val="tx1"/>
                </a:solidFill>
                <a:effectLst/>
                <a:latin typeface="+mn-lt"/>
                <a:ea typeface="+mn-ea"/>
                <a:cs typeface="+mn-cs"/>
              </a:rPr>
              <a:t>[cliquer pour l'animation] </a:t>
            </a:r>
            <a:r>
              <a:rPr lang="fr" sz="1200" b="0" i="0" u="none" kern="1200" baseline="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les recommandations d'amélioration </a:t>
            </a:r>
            <a:r>
              <a:rPr lang="fr" sz="1200" b="0" i="1" u="none" kern="1200" baseline="0">
                <a:solidFill>
                  <a:schemeClr val="tx1"/>
                </a:solidFill>
                <a:effectLst/>
                <a:latin typeface="+mn-lt"/>
                <a:ea typeface="+mn-ea"/>
                <a:cs typeface="+mn-cs"/>
              </a:rPr>
              <a:t>[cliquer pour l'animation].</a:t>
            </a:r>
          </a:p>
        </p:txBody>
      </p:sp>
      <p:sp>
        <p:nvSpPr>
          <p:cNvPr id="4" name="Slide Number Placeholder 3"/>
          <p:cNvSpPr>
            <a:spLocks noGrp="1"/>
          </p:cNvSpPr>
          <p:nvPr>
            <p:ph type="sldNum" sz="quarter" idx="10"/>
          </p:nvPr>
        </p:nvSpPr>
        <p:spPr/>
        <p:txBody>
          <a:bodyPr/>
          <a:lstStyle/>
          <a:p>
            <a:pPr algn="l" rtl="0"/>
            <a:fld id="{24E4A8C5-FE95-48D6-9796-DAE80261D394}" type="slidenum">
              <a:rPr/>
              <a:t>59</a:t>
            </a:fld>
            <a:endParaRPr lang="fr" dirty="0"/>
          </a:p>
        </p:txBody>
      </p:sp>
    </p:spTree>
    <p:extLst>
      <p:ext uri="{BB962C8B-B14F-4D97-AF65-F5344CB8AC3E}">
        <p14:creationId xmlns:p14="http://schemas.microsoft.com/office/powerpoint/2010/main" val="225343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 b="0" i="1" u="none" baseline="0"/>
              <a:t>[Pour plus d'informations, consulter le chapitre 1 du manuel de l'ANLAS.]</a:t>
            </a:r>
            <a:endParaRPr lang="fr" i="1" dirty="0"/>
          </a:p>
        </p:txBody>
      </p:sp>
      <p:sp>
        <p:nvSpPr>
          <p:cNvPr id="4" name="Slide Number Placeholder 3"/>
          <p:cNvSpPr>
            <a:spLocks noGrp="1"/>
          </p:cNvSpPr>
          <p:nvPr>
            <p:ph type="sldNum" sz="quarter" idx="10"/>
          </p:nvPr>
        </p:nvSpPr>
        <p:spPr/>
        <p:txBody>
          <a:bodyPr/>
          <a:lstStyle/>
          <a:p>
            <a:pPr algn="l" rtl="0"/>
            <a:fld id="{BB6451F8-7F68-4A62-AC10-DD8B6DEBF8A7}" type="slidenum">
              <a:rPr/>
              <a:t>6</a:t>
            </a:fld>
            <a:endParaRPr lang="fr" dirty="0"/>
          </a:p>
        </p:txBody>
      </p:sp>
    </p:spTree>
    <p:extLst>
      <p:ext uri="{BB962C8B-B14F-4D97-AF65-F5344CB8AC3E}">
        <p14:creationId xmlns:p14="http://schemas.microsoft.com/office/powerpoint/2010/main" val="4032866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fr" b="0" i="1" u="none" baseline="0"/>
              <a:t>[Encourager les membres de l'équipe à consulter la version papier ou électronique du tableau analytique 1 à titre d'illustration.]</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fr" i="1" baseline="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 sz="1200" b="0" i="0" u="none" kern="1200" baseline="0">
                <a:solidFill>
                  <a:schemeClr val="tx1"/>
                </a:solidFill>
                <a:effectLst/>
                <a:latin typeface="+mn-lt"/>
                <a:ea typeface="+mn-ea"/>
                <a:cs typeface="+mn-cs"/>
              </a:rPr>
              <a:t>Pour chaque axe majeur, un troisième tableau est proposé pour fusionner les informations des diverses consultations avec les parties prenantes. Ce tableau permet d'indiquer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les critères de l'évaluation consolidée </a:t>
            </a:r>
            <a:r>
              <a:rPr lang="fr" sz="1200" b="0" i="1" u="none" kern="1200" baseline="0">
                <a:solidFill>
                  <a:schemeClr val="tx1"/>
                </a:solidFill>
                <a:effectLst/>
                <a:latin typeface="+mn-lt"/>
                <a:ea typeface="+mn-ea"/>
                <a:cs typeface="+mn-cs"/>
              </a:rPr>
              <a:t>[cliquer pour l'animation] </a:t>
            </a:r>
            <a:r>
              <a:rPr lang="fr" sz="1200" b="0" i="0" u="none" kern="1200" baseline="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les aspects à améliorer consolidés </a:t>
            </a:r>
            <a:r>
              <a:rPr lang="fr" sz="1200" b="0" i="1" u="none" kern="1200" baseline="0">
                <a:solidFill>
                  <a:schemeClr val="tx1"/>
                </a:solidFill>
                <a:effectLst/>
                <a:latin typeface="+mn-lt"/>
                <a:ea typeface="+mn-ea"/>
                <a:cs typeface="+mn-cs"/>
              </a:rPr>
              <a:t>[cliquer pour l'animation] </a:t>
            </a:r>
            <a:r>
              <a:rPr lang="fr" sz="1200" b="0" i="0" u="none" kern="1200" baseline="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les recommandations d'amélioration consolidées </a:t>
            </a:r>
            <a:r>
              <a:rPr lang="fr" sz="1200" b="0" i="1" u="none" kern="1200" baseline="0">
                <a:solidFill>
                  <a:schemeClr val="tx1"/>
                </a:solidFill>
                <a:effectLst/>
                <a:latin typeface="+mn-lt"/>
                <a:ea typeface="+mn-ea"/>
                <a:cs typeface="+mn-cs"/>
              </a:rPr>
              <a:t>[cliquer pour l'animation].</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 sz="1200" i="1" kern="1200" dirty="0">
              <a:solidFill>
                <a:schemeClr val="tx1"/>
              </a:solidFill>
              <a:effectLst/>
              <a:latin typeface="+mn-lt"/>
              <a:ea typeface="+mn-ea"/>
              <a:cs typeface="+mn-cs"/>
            </a:endParaRPr>
          </a:p>
          <a:p>
            <a:pPr marL="17938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 sz="1200" kern="1200" dirty="0">
              <a:solidFill>
                <a:schemeClr val="tx1"/>
              </a:solidFill>
              <a:effectLst/>
              <a:latin typeface="+mn-lt"/>
              <a:ea typeface="+mn-ea"/>
              <a:cs typeface="+mn-cs"/>
            </a:endParaRPr>
          </a:p>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60</a:t>
            </a:fld>
            <a:endParaRPr lang="fr" dirty="0"/>
          </a:p>
        </p:txBody>
      </p:sp>
    </p:spTree>
    <p:extLst>
      <p:ext uri="{BB962C8B-B14F-4D97-AF65-F5344CB8AC3E}">
        <p14:creationId xmlns:p14="http://schemas.microsoft.com/office/powerpoint/2010/main" val="2545530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spcBef>
                <a:spcPts val="600"/>
              </a:spcBef>
              <a:buFont typeface="Arial" panose="020B0604020202020204" pitchFamily="34" charset="0"/>
              <a:buChar char="•"/>
            </a:pPr>
            <a:r>
              <a:rPr lang="fr" b="0" i="0" u="none" baseline="0" dirty="0"/>
              <a:t>S'assurer que chaque axe majeur est évalué par rapport à l'</a:t>
            </a:r>
            <a:r>
              <a:rPr lang="fr-BE" b="0" i="0" u="none" baseline="0" dirty="0"/>
              <a:t>objectif de qualité</a:t>
            </a:r>
            <a:r>
              <a:rPr lang="fr" b="0" i="0" u="none" baseline="0" dirty="0"/>
              <a:t> en se basant sur les informations fournies pour les questions de référence.</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b="0" i="0" u="none" baseline="0" dirty="0"/>
              <a:t>Les aspects à améliorer doivent se rapporter aux questions de référence et présenter une justification pour les critères d'évaluation, dans le but d'atteindre l'</a:t>
            </a:r>
            <a:r>
              <a:rPr lang="fr-BE" b="0" i="0" u="none" baseline="0" dirty="0"/>
              <a:t>objectif de qualité</a:t>
            </a:r>
            <a:r>
              <a:rPr lang="fr" b="0" i="0" u="none" baseline="0" dirty="0"/>
              <a:t>. </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b="0" i="0" u="none" baseline="0" dirty="0"/>
              <a:t>Les recommandations d'amélioration doivent se rapporter aux aspects à améliorer. Elles doivent être concrètes, spécifiques et détaillées, ainsi qu'indiquer des méthodes possibles pour atteindre l'</a:t>
            </a:r>
            <a:r>
              <a:rPr lang="fr-BE" b="0" i="0" u="none" baseline="0" dirty="0"/>
              <a:t>objectif de qualité</a:t>
            </a:r>
            <a:r>
              <a:rPr lang="fr" b="0" i="0" u="none" baseline="0" dirty="0"/>
              <a:t>.</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fr" dirty="0"/>
          </a:p>
          <a:p>
            <a:pPr algn="l" rtl="0">
              <a:spcBef>
                <a:spcPts val="600"/>
              </a:spcBef>
            </a:pPr>
            <a:r>
              <a:rPr lang="fr" b="0" i="1" u="none" baseline="0" dirty="0"/>
              <a:t>[Pour plus d'informations, consulter la partie 4.3 du manuel de l'ANLAS.]</a:t>
            </a:r>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61</a:t>
            </a:fld>
            <a:endParaRPr lang="fr" dirty="0"/>
          </a:p>
        </p:txBody>
      </p:sp>
    </p:spTree>
    <p:extLst>
      <p:ext uri="{BB962C8B-B14F-4D97-AF65-F5344CB8AC3E}">
        <p14:creationId xmlns:p14="http://schemas.microsoft.com/office/powerpoint/2010/main" val="15146077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Le tableau analytique de la dimension 2A de qualité des examens et des évaluations à grande échelle dispose d'une partie supplémentaire pour noter les caractéristiques du programme d'évaluation analysé.</a:t>
            </a:r>
          </a:p>
          <a:p>
            <a:pPr marL="0" indent="0" algn="l" rtl="0">
              <a:spcBef>
                <a:spcPts val="600"/>
              </a:spcBef>
              <a:buFont typeface="Arial" panose="020B0604020202020204" pitchFamily="34" charset="0"/>
              <a:buNone/>
            </a:pPr>
            <a:endParaRPr lang="fr"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fr" sz="1200" b="0" i="1" u="none" kern="1200" baseline="0" dirty="0">
                <a:solidFill>
                  <a:schemeClr val="tx1"/>
                </a:solidFill>
                <a:effectLst/>
                <a:latin typeface="+mn-lt"/>
                <a:ea typeface="+mn-ea"/>
                <a:cs typeface="+mn-cs"/>
              </a:rPr>
              <a:t>[Cliquer pour l'animation.]</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fr" sz="1200" i="1" kern="1200" dirty="0">
              <a:solidFill>
                <a:schemeClr val="tx1"/>
              </a:solidFill>
              <a:effectLst/>
              <a:latin typeface="+mn-lt"/>
              <a:ea typeface="+mn-ea"/>
              <a:cs typeface="+mn-cs"/>
            </a:endParaRPr>
          </a:p>
          <a:p>
            <a:pPr marL="171450" indent="-171450" algn="l" rtl="0">
              <a:spcBef>
                <a:spcPts val="600"/>
              </a:spcBef>
              <a:buFont typeface="Arial" panose="020B0604020202020204" pitchFamily="34" charset="0"/>
              <a:buChar char="•"/>
            </a:pPr>
            <a:r>
              <a:rPr lang="fr" sz="1200" b="1" i="0" u="none" kern="1200" baseline="0" dirty="0">
                <a:solidFill>
                  <a:schemeClr val="tx1"/>
                </a:solidFill>
                <a:effectLst/>
                <a:latin typeface="+mn-lt"/>
                <a:ea typeface="+mn-ea"/>
                <a:cs typeface="+mn-cs"/>
              </a:rPr>
              <a:t>À noter </a:t>
            </a:r>
            <a:r>
              <a:rPr lang="fr" sz="1200" b="0" i="0" u="none" kern="1200" baseline="0" dirty="0">
                <a:solidFill>
                  <a:schemeClr val="tx1"/>
                </a:solidFill>
                <a:effectLst/>
                <a:latin typeface="+mn-lt"/>
                <a:ea typeface="+mn-ea"/>
                <a:cs typeface="+mn-cs"/>
              </a:rPr>
              <a:t>que chaque examen et évaluation à grande échelle soumis à une analyse doit être passé en revue séparément.</a:t>
            </a:r>
            <a:endParaRPr lang="fr"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baseline="0" dirty="0"/>
              <a:t>Créer simplement une nouvelle version du tableau analytique 2A </a:t>
            </a:r>
            <a:r>
              <a:rPr lang="fr" sz="1200" b="0" i="0" u="none" kern="1200" baseline="0" dirty="0">
                <a:solidFill>
                  <a:schemeClr val="tx1"/>
                </a:solidFill>
                <a:effectLst/>
                <a:latin typeface="+mn-lt"/>
                <a:ea typeface="+mn-ea"/>
                <a:cs typeface="+mn-cs"/>
              </a:rPr>
              <a:t>pour chaque examen et évaluation à grande échelle de l'analyse, en copiant le fichier Microsoft Word (2013) original.</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Ajouter le nom et les autres caractéristiques du programme d'évaluation dans les champs prévus à cet effet.</a:t>
            </a:r>
            <a:endParaRPr lang="fr"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62</a:t>
            </a:fld>
            <a:endParaRPr lang="fr" dirty="0"/>
          </a:p>
        </p:txBody>
      </p:sp>
    </p:spTree>
    <p:extLst>
      <p:ext uri="{BB962C8B-B14F-4D97-AF65-F5344CB8AC3E}">
        <p14:creationId xmlns:p14="http://schemas.microsoft.com/office/powerpoint/2010/main" val="27688094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Le tableau analytique de la dimension 2B de qualité des évaluations en classe dispose d'un champ supplémentaire pour indiquer le niveau d'enseignement.</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fr" sz="1200" b="0" i="1" u="none" kern="1200" baseline="0" dirty="0">
                <a:solidFill>
                  <a:schemeClr val="tx1"/>
                </a:solidFill>
                <a:effectLst/>
                <a:latin typeface="+mn-lt"/>
                <a:ea typeface="+mn-ea"/>
                <a:cs typeface="+mn-cs"/>
              </a:rPr>
              <a:t>[Cliquer pour l'animation.]</a:t>
            </a: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endParaRPr lang="fr" sz="1200" i="1" kern="1200" dirty="0">
              <a:solidFill>
                <a:schemeClr val="tx1"/>
              </a:solidFill>
              <a:effectLst/>
              <a:latin typeface="+mn-lt"/>
              <a:ea typeface="+mn-ea"/>
              <a:cs typeface="+mn-cs"/>
            </a:endParaRPr>
          </a:p>
          <a:p>
            <a:pPr marL="171450" indent="-171450" algn="l" rtl="0">
              <a:spcBef>
                <a:spcPts val="600"/>
              </a:spcBef>
              <a:buFont typeface="Arial" panose="020B0604020202020204" pitchFamily="34" charset="0"/>
              <a:buChar char="•"/>
            </a:pPr>
            <a:r>
              <a:rPr lang="fr" sz="1200" b="1" i="0" u="none" kern="1200" baseline="0" dirty="0">
                <a:solidFill>
                  <a:schemeClr val="tx1"/>
                </a:solidFill>
                <a:effectLst/>
                <a:latin typeface="+mn-lt"/>
                <a:ea typeface="+mn-ea"/>
                <a:cs typeface="+mn-cs"/>
              </a:rPr>
              <a:t>À noter </a:t>
            </a:r>
            <a:r>
              <a:rPr lang="fr" sz="1200" b="0" i="0" u="none" kern="1200" baseline="0" dirty="0">
                <a:solidFill>
                  <a:schemeClr val="tx1"/>
                </a:solidFill>
                <a:effectLst/>
                <a:latin typeface="+mn-lt"/>
                <a:ea typeface="+mn-ea"/>
                <a:cs typeface="+mn-cs"/>
              </a:rPr>
              <a:t>que la qualité de l'évaluation en classe doit être analysée séparément pour chaque niveau d’enseignement pertinent à distinguer dans le contexte national. Par exemple :</a:t>
            </a:r>
            <a:endParaRPr lang="fr" sz="1200" kern="1200" dirty="0">
              <a:solidFill>
                <a:schemeClr val="tx1"/>
              </a:solidFill>
              <a:effectLst/>
              <a:latin typeface="+mn-lt"/>
              <a:ea typeface="+mn-ea"/>
              <a:cs typeface="+mn-cs"/>
            </a:endParaRPr>
          </a:p>
          <a:p>
            <a:pPr marL="361950" lvl="0" indent="-180975" algn="l" rtl="0">
              <a:spcBef>
                <a:spcPts val="600"/>
              </a:spcBef>
              <a:buFont typeface="Calibri" panose="020F0502020204030204" pitchFamily="34" charset="0"/>
              <a:buChar char="−"/>
            </a:pPr>
            <a:r>
              <a:rPr lang="fr" sz="1200" b="0" i="0" u="none" kern="1200" baseline="0" dirty="0">
                <a:solidFill>
                  <a:schemeClr val="tx1"/>
                </a:solidFill>
                <a:effectLst/>
                <a:latin typeface="+mn-lt"/>
                <a:ea typeface="+mn-ea"/>
                <a:cs typeface="+mn-cs"/>
              </a:rPr>
              <a:t>enseignement primaire,</a:t>
            </a:r>
            <a:endParaRPr lang="fr" sz="1200" kern="1200" dirty="0">
              <a:solidFill>
                <a:schemeClr val="tx1"/>
              </a:solidFill>
              <a:effectLst/>
              <a:latin typeface="+mn-lt"/>
              <a:ea typeface="+mn-ea"/>
              <a:cs typeface="+mn-cs"/>
            </a:endParaRPr>
          </a:p>
          <a:p>
            <a:pPr marL="361950" lvl="0" indent="-180975" algn="l" rtl="0">
              <a:spcBef>
                <a:spcPts val="600"/>
              </a:spcBef>
              <a:buFont typeface="Calibri" panose="020F0502020204030204" pitchFamily="34" charset="0"/>
              <a:buChar char="−"/>
            </a:pPr>
            <a:r>
              <a:rPr lang="fr" sz="1200" b="0" i="0" u="none" kern="1200" baseline="0" dirty="0">
                <a:solidFill>
                  <a:schemeClr val="tx1"/>
                </a:solidFill>
                <a:effectLst/>
                <a:latin typeface="+mn-lt"/>
                <a:ea typeface="+mn-ea"/>
                <a:cs typeface="+mn-cs"/>
              </a:rPr>
              <a:t>enseignement secondaire, </a:t>
            </a:r>
            <a:endParaRPr lang="fr" sz="1200" kern="1200" dirty="0">
              <a:solidFill>
                <a:schemeClr val="tx1"/>
              </a:solidFill>
              <a:effectLst/>
              <a:latin typeface="+mn-lt"/>
              <a:ea typeface="+mn-ea"/>
              <a:cs typeface="+mn-cs"/>
            </a:endParaRPr>
          </a:p>
          <a:p>
            <a:pPr marL="361950" lvl="0" indent="-180975" algn="l" rtl="0">
              <a:spcBef>
                <a:spcPts val="600"/>
              </a:spcBef>
              <a:buFont typeface="Calibri" panose="020F0502020204030204" pitchFamily="34" charset="0"/>
              <a:buChar char="−"/>
            </a:pPr>
            <a:r>
              <a:rPr lang="fr" sz="1200" b="0" i="0" u="none" kern="1200" baseline="0" dirty="0">
                <a:solidFill>
                  <a:schemeClr val="tx1"/>
                </a:solidFill>
                <a:effectLst/>
                <a:latin typeface="+mn-lt"/>
                <a:ea typeface="+mn-ea"/>
                <a:cs typeface="+mn-cs"/>
              </a:rPr>
              <a:t>éducation de base (enseignement primaire et premier cycle de l’enseignement secondaire),</a:t>
            </a:r>
            <a:endParaRPr lang="fr" sz="1200" kern="1200" dirty="0">
              <a:solidFill>
                <a:schemeClr val="tx1"/>
              </a:solidFill>
              <a:effectLst/>
              <a:latin typeface="+mn-lt"/>
              <a:ea typeface="+mn-ea"/>
              <a:cs typeface="+mn-cs"/>
            </a:endParaRPr>
          </a:p>
          <a:p>
            <a:pPr marL="361950" lvl="0" indent="-180975" algn="l" rtl="0">
              <a:spcBef>
                <a:spcPts val="600"/>
              </a:spcBef>
              <a:buFont typeface="Calibri" panose="020F0502020204030204" pitchFamily="34" charset="0"/>
              <a:buChar char="−"/>
            </a:pPr>
            <a:r>
              <a:rPr lang="fr" sz="1200" b="0" i="0" u="none" kern="1200" baseline="0" dirty="0">
                <a:solidFill>
                  <a:schemeClr val="tx1"/>
                </a:solidFill>
                <a:effectLst/>
                <a:latin typeface="+mn-lt"/>
                <a:ea typeface="+mn-ea"/>
                <a:cs typeface="+mn-cs"/>
              </a:rPr>
              <a:t>premier cycle de l’enseignement secondaire,</a:t>
            </a:r>
            <a:endParaRPr lang="fr" sz="1200" kern="1200" dirty="0">
              <a:solidFill>
                <a:schemeClr val="tx1"/>
              </a:solidFill>
              <a:effectLst/>
              <a:latin typeface="+mn-lt"/>
              <a:ea typeface="+mn-ea"/>
              <a:cs typeface="+mn-cs"/>
            </a:endParaRPr>
          </a:p>
          <a:p>
            <a:pPr marL="361950" lvl="0" indent="-180975" algn="l" rtl="0">
              <a:spcBef>
                <a:spcPts val="600"/>
              </a:spcBef>
              <a:buFont typeface="Calibri" panose="020F0502020204030204" pitchFamily="34" charset="0"/>
              <a:buChar char="−"/>
            </a:pPr>
            <a:r>
              <a:rPr lang="fr" sz="1200" b="0" i="0" u="none" kern="1200" baseline="0" dirty="0">
                <a:solidFill>
                  <a:schemeClr val="tx1"/>
                </a:solidFill>
                <a:effectLst/>
                <a:latin typeface="+mn-lt"/>
                <a:ea typeface="+mn-ea"/>
                <a:cs typeface="+mn-cs"/>
              </a:rPr>
              <a:t>deuxième cycle de l’enseignement secondaire.</a:t>
            </a:r>
            <a:endParaRPr lang="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baseline="0" dirty="0"/>
              <a:t>Créer simplement une nouvelle version du tableau analytique 2B en copiant le fichier Microsoft Word (2013) original </a:t>
            </a:r>
            <a:r>
              <a:rPr lang="fr" sz="1200" b="0" i="0" u="none" kern="1200" baseline="0" dirty="0">
                <a:solidFill>
                  <a:schemeClr val="tx1"/>
                </a:solidFill>
                <a:effectLst/>
                <a:latin typeface="+mn-lt"/>
                <a:ea typeface="+mn-ea"/>
                <a:cs typeface="+mn-cs"/>
              </a:rPr>
              <a:t>pour chaque niveau d'enseignement à évaluer séparément.</a:t>
            </a:r>
            <a:endParaRPr lang="fr"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Indiquer le niveau d'enseignement dans le champ prévu à cet effet.</a:t>
            </a:r>
            <a:r>
              <a:rPr lang="fr" sz="1200" b="1" i="0" u="none" kern="1200" baseline="0" dirty="0">
                <a:solidFill>
                  <a:schemeClr val="tx1"/>
                </a:solidFill>
                <a:effectLst/>
                <a:latin typeface="+mn-lt"/>
                <a:ea typeface="+mn-ea"/>
                <a:cs typeface="+mn-cs"/>
              </a:rPr>
              <a:t> </a:t>
            </a:r>
            <a:endParaRPr lang="fr"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63</a:t>
            </a:fld>
            <a:endParaRPr lang="fr" dirty="0"/>
          </a:p>
        </p:txBody>
      </p:sp>
    </p:spTree>
    <p:extLst>
      <p:ext uri="{BB962C8B-B14F-4D97-AF65-F5344CB8AC3E}">
        <p14:creationId xmlns:p14="http://schemas.microsoft.com/office/powerpoint/2010/main" val="38479496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Pour analyser la dimension 3 de cohérence du système d’évaluation, des informations d’autres dimensions de l’ANLAS sont requises afin d'acquérir une compréhension générale de la cohérence.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Il est donc conseillé, dans un premier temps, de décrire les dimensions de contexte et de qualité, puis seulement d’en tirer des informations afin de décrire la dimension de cohérence. De même, il est préconisé de planifier en dernier lieu les consultations avec les parties prenantes pour la dimension de cohérence.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 sz="1200" i="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 sz="1200" b="0" i="1" u="none" kern="1200" baseline="0">
                <a:solidFill>
                  <a:schemeClr val="tx1"/>
                </a:solidFill>
                <a:effectLst/>
                <a:latin typeface="+mn-lt"/>
                <a:ea typeface="+mn-ea"/>
                <a:cs typeface="+mn-cs"/>
              </a:rPr>
              <a:t>[Pour plus d'informations, consulter la partie 4.3.1 du manuel de l'ANLAS.]</a:t>
            </a:r>
            <a:endParaRPr lang="fr" sz="120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64</a:t>
            </a:fld>
            <a:endParaRPr lang="fr" dirty="0"/>
          </a:p>
        </p:txBody>
      </p:sp>
    </p:spTree>
    <p:extLst>
      <p:ext uri="{BB962C8B-B14F-4D97-AF65-F5344CB8AC3E}">
        <p14:creationId xmlns:p14="http://schemas.microsoft.com/office/powerpoint/2010/main" val="34110961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1" u="none" baseline="0"/>
              <a:t>[Le calendrier de formation de l'équipe nationale prévoit ici 60 minutes de temps de midi. Adapter si nécessaire.]</a:t>
            </a:r>
          </a:p>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65</a:t>
            </a:fld>
            <a:endParaRPr lang="fr" dirty="0"/>
          </a:p>
        </p:txBody>
      </p:sp>
    </p:spTree>
    <p:extLst>
      <p:ext uri="{BB962C8B-B14F-4D97-AF65-F5344CB8AC3E}">
        <p14:creationId xmlns:p14="http://schemas.microsoft.com/office/powerpoint/2010/main" val="37400161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1" u="none" baseline="0" dirty="0"/>
              <a:t>[Accorder environ 60 minutes pour réaliser cette activité.]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 b="0" i="1" u="none" baseline="0" dirty="0"/>
              <a:t>[Former quatre groupes (ou adapter le nombre de groupes si nécessaire). Chaque groupe devrait consacrer environ 20 minutes à lire les tableaux analytiques qu'il reçoit. Les groupes doivent ensuite présenter les outils à l'ensemble des participants, en précisant les </a:t>
            </a:r>
            <a:r>
              <a:rPr lang="fr" sz="1200" b="0" i="1" u="none" baseline="0" dirty="0"/>
              <a:t>axes majeurs analysés. Pour chaque axe majeur, indiquer également l'</a:t>
            </a:r>
            <a:r>
              <a:rPr lang="fr-BE" sz="1200" b="0" i="1" u="none" baseline="0" dirty="0"/>
              <a:t>objectif de qualité</a:t>
            </a:r>
            <a:r>
              <a:rPr lang="fr" sz="1200" b="0" i="1" u="none" baseline="0" dirty="0"/>
              <a:t> et montrer une vue d'ensemble des questions de référence. </a:t>
            </a:r>
            <a:r>
              <a:rPr lang="fr" b="0" i="1" u="none" baseline="0" dirty="0"/>
              <a:t>Prendre le temps de discuter </a:t>
            </a:r>
            <a:r>
              <a:rPr lang="fr" sz="1200" b="0" i="1" u="none" baseline="0" dirty="0"/>
              <a:t>de toutes les questions éventuellement soulevées à propos des tableaux analytiques. Le processus d'analyse fait partie des activités de planification et sera planifié dans ce sens.]</a:t>
            </a:r>
            <a:endParaRPr lang="fr"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66</a:t>
            </a:fld>
            <a:endParaRPr lang="fr" dirty="0"/>
          </a:p>
        </p:txBody>
      </p:sp>
    </p:spTree>
    <p:extLst>
      <p:ext uri="{BB962C8B-B14F-4D97-AF65-F5344CB8AC3E}">
        <p14:creationId xmlns:p14="http://schemas.microsoft.com/office/powerpoint/2010/main" val="2803335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1" u="none" baseline="0"/>
              <a:t>[Accorder environ 30 minutes pour réaliser cette activité.]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 b="0" i="1" u="none" baseline="0"/>
              <a:t>[Former quatre groupes (ou adapter le nombre de groupes si nécessaire). Chaque groupe devrait consacrer environ 15 minutes à lire les tableaux de synthèse qu'il reçoit. Les groupes doivent ensuite présenter les outils à l'ensemble des participants, en expliquant </a:t>
            </a:r>
            <a:r>
              <a:rPr lang="fr" sz="1200" b="0" i="1" u="none" baseline="0"/>
              <a:t>comment compléter les tableaux de synthèse 1 et 2. Les groupes 3 et 4 devraient chacun aborder un exemple tiré du document d'appui 2 du manuel de l'ANLAS afin d'illustrer comment les aspects à améliorer se rapportent aux questions de référence et, d'autre part, comment les recommandations se rapportent aux aspects à améliorer. </a:t>
            </a:r>
            <a:r>
              <a:rPr lang="fr" b="0" i="1" u="none" baseline="0"/>
              <a:t>Prendre le temps de discuter </a:t>
            </a:r>
            <a:r>
              <a:rPr lang="fr" sz="1200" b="0" i="1" u="none" baseline="0"/>
              <a:t>de toute question éventuellement soulevée à propos des tableaux de synthèse.]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 b="0" i="1" u="none" baseline="0"/>
              <a:t>[Pour plus d'informations, consulter la partie 4.4.2 du manuel de l'ANLAS.]</a:t>
            </a:r>
          </a:p>
        </p:txBody>
      </p:sp>
      <p:sp>
        <p:nvSpPr>
          <p:cNvPr id="4" name="Slide Number Placeholder 3"/>
          <p:cNvSpPr>
            <a:spLocks noGrp="1"/>
          </p:cNvSpPr>
          <p:nvPr>
            <p:ph type="sldNum" sz="quarter" idx="10"/>
          </p:nvPr>
        </p:nvSpPr>
        <p:spPr/>
        <p:txBody>
          <a:bodyPr/>
          <a:lstStyle/>
          <a:p>
            <a:pPr algn="l" rtl="0"/>
            <a:fld id="{24E4A8C5-FE95-48D6-9796-DAE80261D394}" type="slidenum">
              <a:rPr/>
              <a:t>67</a:t>
            </a:fld>
            <a:endParaRPr lang="fr" dirty="0"/>
          </a:p>
        </p:txBody>
      </p:sp>
    </p:spTree>
    <p:extLst>
      <p:ext uri="{BB962C8B-B14F-4D97-AF65-F5344CB8AC3E}">
        <p14:creationId xmlns:p14="http://schemas.microsoft.com/office/powerpoint/2010/main" val="26682762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1" u="none" baseline="0"/>
              <a:t>[Le calendrier de formation de l'équipe nationale prévoit ici une pause de 15 minutes. Adapter si nécessaire.]</a:t>
            </a:r>
          </a:p>
        </p:txBody>
      </p:sp>
      <p:sp>
        <p:nvSpPr>
          <p:cNvPr id="4" name="Slide Number Placeholder 3"/>
          <p:cNvSpPr>
            <a:spLocks noGrp="1"/>
          </p:cNvSpPr>
          <p:nvPr>
            <p:ph type="sldNum" sz="quarter" idx="10"/>
          </p:nvPr>
        </p:nvSpPr>
        <p:spPr/>
        <p:txBody>
          <a:bodyPr/>
          <a:lstStyle/>
          <a:p>
            <a:pPr algn="l" rtl="0"/>
            <a:fld id="{24E4A8C5-FE95-48D6-9796-DAE80261D394}" type="slidenum">
              <a:rPr/>
              <a:t>68</a:t>
            </a:fld>
            <a:endParaRPr lang="fr" dirty="0"/>
          </a:p>
        </p:txBody>
      </p:sp>
    </p:spTree>
    <p:extLst>
      <p:ext uri="{BB962C8B-B14F-4D97-AF65-F5344CB8AC3E}">
        <p14:creationId xmlns:p14="http://schemas.microsoft.com/office/powerpoint/2010/main" val="21149907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69</a:t>
            </a:fld>
            <a:endParaRPr lang="fr" dirty="0"/>
          </a:p>
        </p:txBody>
      </p:sp>
    </p:spTree>
    <p:extLst>
      <p:ext uri="{BB962C8B-B14F-4D97-AF65-F5344CB8AC3E}">
        <p14:creationId xmlns:p14="http://schemas.microsoft.com/office/powerpoint/2010/main" val="2193167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 sz="1200" b="0" i="1" u="none" kern="1200" baseline="0">
                <a:solidFill>
                  <a:schemeClr val="tx1"/>
                </a:solidFill>
                <a:effectLst/>
                <a:latin typeface="+mn-lt"/>
                <a:ea typeface="+mn-ea"/>
                <a:cs typeface="+mn-cs"/>
              </a:rPr>
              <a:t>[Préciser l'objectif spécifique de l'ANLAS et les motivations de sa mise en œuvre dans le pays. Si nécessaire, se référer au </a:t>
            </a:r>
            <a:r>
              <a:rPr lang="fr" b="0" i="1" u="none" baseline="0"/>
              <a:t>chapitre 1 du manuel de l'ANLAS.</a:t>
            </a:r>
            <a:r>
              <a:rPr lang="fr" sz="1200" b="0" i="1" u="none" kern="1200" baseline="0">
                <a:solidFill>
                  <a:schemeClr val="tx1"/>
                </a:solidFill>
                <a:effectLst/>
                <a:latin typeface="+mn-lt"/>
                <a:ea typeface="+mn-ea"/>
                <a:cs typeface="+mn-cs"/>
              </a:rPr>
              <a:t>]</a:t>
            </a:r>
            <a:endParaRPr lang="fr" dirty="0"/>
          </a:p>
        </p:txBody>
      </p:sp>
      <p:sp>
        <p:nvSpPr>
          <p:cNvPr id="4" name="Slide Number Placeholder 3"/>
          <p:cNvSpPr>
            <a:spLocks noGrp="1"/>
          </p:cNvSpPr>
          <p:nvPr>
            <p:ph type="sldNum" sz="quarter" idx="10"/>
          </p:nvPr>
        </p:nvSpPr>
        <p:spPr/>
        <p:txBody>
          <a:bodyPr/>
          <a:lstStyle/>
          <a:p>
            <a:pPr algn="l" rtl="0"/>
            <a:fld id="{BB6451F8-7F68-4A62-AC10-DD8B6DEBF8A7}" type="slidenum">
              <a:rPr/>
              <a:t>7</a:t>
            </a:fld>
            <a:endParaRPr lang="fr" dirty="0"/>
          </a:p>
        </p:txBody>
      </p:sp>
    </p:spTree>
    <p:extLst>
      <p:ext uri="{BB962C8B-B14F-4D97-AF65-F5344CB8AC3E}">
        <p14:creationId xmlns:p14="http://schemas.microsoft.com/office/powerpoint/2010/main" val="13043071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1" u="none" baseline="0"/>
              <a:t>[Accorder environ 90 minutes pour réaliser cette activité.]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 b="0" i="1" u="none" baseline="0"/>
              <a:t>[Former trois groupes (ou adapter le nombre de groupes si nécessaire). Accorder environ </a:t>
            </a:r>
            <a:r>
              <a:rPr lang="fr" b="1" i="1" u="none" baseline="0"/>
              <a:t>15 minutes </a:t>
            </a:r>
            <a:r>
              <a:rPr lang="fr" b="0" i="1" u="none" baseline="0"/>
              <a:t>pour constituer les groupes et lire les instructions </a:t>
            </a:r>
            <a:r>
              <a:rPr lang="fr" sz="1200" b="0" i="1" u="none" kern="1200" baseline="0">
                <a:solidFill>
                  <a:schemeClr val="tx1"/>
                </a:solidFill>
                <a:effectLst/>
                <a:latin typeface="+mn-lt"/>
                <a:ea typeface="+mn-ea"/>
                <a:cs typeface="+mn-cs"/>
              </a:rPr>
              <a:t>fournies à la section 4.1.3a du manuel de l'ANLAS, les définitions des programmes d'évaluation dans la partie 3.2 et les caractéristiques majeures de ces programmes à l'annexe 3 du manuel de l'ANLAS.]</a:t>
            </a:r>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70</a:t>
            </a:fld>
            <a:endParaRPr lang="fr" dirty="0"/>
          </a:p>
        </p:txBody>
      </p:sp>
    </p:spTree>
    <p:extLst>
      <p:ext uri="{BB962C8B-B14F-4D97-AF65-F5344CB8AC3E}">
        <p14:creationId xmlns:p14="http://schemas.microsoft.com/office/powerpoint/2010/main" val="35644133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214416"/>
          </a:xfrm>
        </p:spPr>
        <p:txBody>
          <a:bodyPr/>
          <a:lstStyle/>
          <a:p>
            <a:pPr marL="0" indent="0" algn="l" rtl="0">
              <a:lnSpc>
                <a:spcPct val="100000"/>
              </a:lnSpc>
              <a:spcBef>
                <a:spcPts val="600"/>
              </a:spcBef>
              <a:spcAft>
                <a:spcPts val="1200"/>
              </a:spcAft>
              <a:buNone/>
            </a:pPr>
            <a:r>
              <a:rPr lang="fr" sz="1200" b="0" i="1" u="none" baseline="0"/>
              <a:t>[Mener les activités d'identification des programmes d'évaluation à intégrer dans l'analyse. Accorder environ </a:t>
            </a:r>
            <a:r>
              <a:rPr lang="fr" sz="1200" b="1" i="1" u="none" baseline="0"/>
              <a:t>45 minutes</a:t>
            </a:r>
            <a:r>
              <a:rPr lang="fr" sz="1200" b="0" i="1" u="none" baseline="0"/>
              <a:t> pour réaliser cette activité.]</a:t>
            </a:r>
          </a:p>
          <a:p>
            <a:pPr marL="0" indent="0" algn="l" rtl="0">
              <a:lnSpc>
                <a:spcPct val="100000"/>
              </a:lnSpc>
              <a:spcBef>
                <a:spcPts val="600"/>
              </a:spcBef>
              <a:spcAft>
                <a:spcPts val="1200"/>
              </a:spcAft>
              <a:buNone/>
            </a:pPr>
            <a:endParaRPr lang="fr" sz="1200" b="0" i="1" dirty="0"/>
          </a:p>
          <a:p>
            <a:pPr marL="0" indent="0" algn="l" rtl="0">
              <a:lnSpc>
                <a:spcPct val="100000"/>
              </a:lnSpc>
              <a:spcBef>
                <a:spcPts val="600"/>
              </a:spcBef>
              <a:buNone/>
            </a:pPr>
            <a:r>
              <a:rPr lang="fr" b="1" i="0" u="none" baseline="0"/>
              <a:t>Groupes 1 et 2 :</a:t>
            </a:r>
          </a:p>
          <a:p>
            <a:pPr marL="228600" indent="-228600" algn="l" rtl="0">
              <a:lnSpc>
                <a:spcPct val="100000"/>
              </a:lnSpc>
              <a:spcBef>
                <a:spcPts val="600"/>
              </a:spcBef>
              <a:buFont typeface="+mj-lt"/>
              <a:buAutoNum type="arabicPeriod"/>
            </a:pPr>
            <a:r>
              <a:rPr lang="fr" b="0" i="0" u="none" baseline="0"/>
              <a:t>Répertorier tous les examens et évaluations à grande échelle en cours ou récents, par exemple au cours des 5 dernières années.</a:t>
            </a:r>
          </a:p>
          <a:p>
            <a:pPr marL="228600" indent="-228600" algn="l" rtl="0">
              <a:lnSpc>
                <a:spcPct val="100000"/>
              </a:lnSpc>
              <a:spcBef>
                <a:spcPts val="600"/>
              </a:spcBef>
              <a:buFont typeface="+mj-lt"/>
              <a:buAutoNum type="arabicPeriod"/>
            </a:pPr>
            <a:r>
              <a:rPr lang="fr" b="0" i="0" u="none" baseline="0"/>
              <a:t>Commencer à remplir la partie sur les </a:t>
            </a:r>
            <a:r>
              <a:rPr lang="fr" b="0" i="1" u="none" baseline="0"/>
              <a:t>caractéristiques du programme d'évaluation </a:t>
            </a:r>
            <a:r>
              <a:rPr lang="fr" b="0" i="0" u="none" baseline="0"/>
              <a:t>dans le tableau analytique 2A : qualité des examens et des évaluations à grande échelle. Créer un nouveau tableau pour chaque examen et évaluation à grande échelle à intégrer, afin qu'ils soient analysés séparément.</a:t>
            </a:r>
          </a:p>
          <a:p>
            <a:pPr marL="0" marR="0" lvl="0" indent="0" algn="l" defTabSz="914400" rtl="0" eaLnBrk="1" fontAlgn="auto" latinLnBrk="0" hangingPunct="1">
              <a:lnSpc>
                <a:spcPct val="100000"/>
              </a:lnSpc>
              <a:spcBef>
                <a:spcPts val="600"/>
              </a:spcBef>
              <a:buClrTx/>
              <a:buSzTx/>
              <a:buFontTx/>
              <a:buNone/>
              <a:tabLst/>
              <a:defRPr/>
            </a:pPr>
            <a:r>
              <a:rPr lang="fr" b="1" i="0" u="none" baseline="0"/>
              <a:t>Groupe 3 :</a:t>
            </a:r>
          </a:p>
          <a:p>
            <a:pPr marL="228600" marR="0" lvl="0" indent="-228600" algn="l" defTabSz="914400" rtl="0" eaLnBrk="1" fontAlgn="auto" latinLnBrk="0" hangingPunct="1">
              <a:lnSpc>
                <a:spcPct val="100000"/>
              </a:lnSpc>
              <a:spcBef>
                <a:spcPts val="600"/>
              </a:spcBef>
              <a:buClrTx/>
              <a:buSzTx/>
              <a:buFont typeface="+mj-lt"/>
              <a:buAutoNum type="arabicPeriod"/>
              <a:tabLst/>
              <a:defRPr/>
            </a:pPr>
            <a:r>
              <a:rPr lang="fr" b="0" i="0" u="none" baseline="0"/>
              <a:t>Examiner le tableau analytique 2B : qualité des évaluations en classe.</a:t>
            </a:r>
          </a:p>
          <a:p>
            <a:pPr marL="228600" indent="-228600" algn="l" rtl="0">
              <a:spcBef>
                <a:spcPts val="600"/>
              </a:spcBef>
              <a:buFont typeface="+mj-lt"/>
              <a:buAutoNum type="arabicPeriod"/>
            </a:pPr>
            <a:r>
              <a:rPr lang="fr" b="0" i="0" u="none" baseline="0"/>
              <a:t>Identifier les niveaux d’enseignement pertinents à différencier pour une analyse judicieuse de la qualité des évaluations en classe à l’échelle nationale.</a:t>
            </a:r>
          </a:p>
          <a:p>
            <a:pPr marL="228600" indent="-228600" algn="l" rtl="0">
              <a:spcBef>
                <a:spcPts val="600"/>
              </a:spcBef>
              <a:buFont typeface="+mj-lt"/>
              <a:buAutoNum type="arabicPeriod"/>
            </a:pPr>
            <a:r>
              <a:rPr lang="fr" b="0" i="0" u="none" baseline="0"/>
              <a:t>Indiquer le </a:t>
            </a:r>
            <a:r>
              <a:rPr lang="fr" b="0" i="1" u="none" baseline="0"/>
              <a:t>niveau d'enseignement</a:t>
            </a:r>
            <a:r>
              <a:rPr lang="fr" b="0" i="0" u="none" baseline="0"/>
              <a:t> dans le tableau analytique 2B. Créer un nouveau tableau pour chaque niveau d'enseignement à différencier, afin d'analyser la qualité des évaluations en classe dans le contexte national.</a:t>
            </a:r>
            <a:endParaRPr lang="fr"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b="1" kern="1200" dirty="0">
              <a:solidFill>
                <a:schemeClr val="tx1"/>
              </a:solidFill>
              <a:effectLst/>
              <a:latin typeface="+mn-lt"/>
              <a:ea typeface="+mn-ea"/>
              <a:cs typeface="+mn-cs"/>
            </a:endParaRPr>
          </a:p>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71</a:t>
            </a:fld>
            <a:endParaRPr lang="fr" dirty="0"/>
          </a:p>
        </p:txBody>
      </p:sp>
    </p:spTree>
    <p:extLst>
      <p:ext uri="{BB962C8B-B14F-4D97-AF65-F5344CB8AC3E}">
        <p14:creationId xmlns:p14="http://schemas.microsoft.com/office/powerpoint/2010/main" val="1180898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600"/>
              </a:spcBef>
              <a:spcAft>
                <a:spcPts val="1200"/>
              </a:spcAft>
            </a:pPr>
            <a:r>
              <a:rPr lang="fr" b="0" i="1" u="none" baseline="0"/>
              <a:t>[Accorder environ </a:t>
            </a:r>
            <a:r>
              <a:rPr lang="fr" b="1" i="1" u="none" baseline="0"/>
              <a:t>30 minutes </a:t>
            </a:r>
            <a:r>
              <a:rPr lang="fr" b="0" i="1" u="none" baseline="0"/>
              <a:t>pour réaliser cette activité.]</a:t>
            </a:r>
          </a:p>
          <a:p>
            <a:pPr algn="l" rtl="0">
              <a:spcBef>
                <a:spcPts val="600"/>
              </a:spcBef>
              <a:spcAft>
                <a:spcPts val="1200"/>
              </a:spcAft>
            </a:pPr>
            <a:endParaRPr lang="fr" i="1" baseline="0" dirty="0"/>
          </a:p>
          <a:p>
            <a:pPr marL="171450" indent="-171450" algn="l" rtl="0">
              <a:lnSpc>
                <a:spcPct val="100000"/>
              </a:lnSpc>
              <a:spcBef>
                <a:spcPts val="600"/>
              </a:spcBef>
              <a:buFont typeface="Arial" panose="020B0604020202020204" pitchFamily="34" charset="0"/>
              <a:buChar char="•"/>
            </a:pPr>
            <a:r>
              <a:rPr lang="fr" b="0" i="0" u="none" baseline="0"/>
              <a:t>Discuter ensemble des résultats obtenus par chaque groupe.</a:t>
            </a:r>
          </a:p>
          <a:p>
            <a:pPr marL="171450" indent="-171450" algn="l" rtl="0">
              <a:lnSpc>
                <a:spcPct val="100000"/>
              </a:lnSpc>
              <a:spcBef>
                <a:spcPts val="600"/>
              </a:spcBef>
              <a:buFont typeface="Arial" panose="020B0604020202020204" pitchFamily="34" charset="0"/>
              <a:buChar char="•"/>
            </a:pPr>
            <a:r>
              <a:rPr lang="fr" b="0" i="0" u="none" baseline="0"/>
              <a:t>Établir si les programmes d'évaluation (dimension 2A) et les niveaux d'enseignement pertinents (dimension 2B) identifiés doivent être discutés avec le comité de pilotage de l'ANLAS et approuvés par ce dernier, ainsi que comment ce processus sera organisé.</a:t>
            </a:r>
          </a:p>
          <a:p>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72</a:t>
            </a:fld>
            <a:endParaRPr lang="fr" dirty="0"/>
          </a:p>
        </p:txBody>
      </p:sp>
    </p:spTree>
    <p:extLst>
      <p:ext uri="{BB962C8B-B14F-4D97-AF65-F5344CB8AC3E}">
        <p14:creationId xmlns:p14="http://schemas.microsoft.com/office/powerpoint/2010/main" val="10985686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 b="0" i="1" u="none" baseline="0"/>
              <a:t>[Achèvement de la première journée de formation. Organiser rapidement un tour des participants afin qu'ils commentent la journée et formulent brièvement des attentes pour la deuxième journée de formation.]</a:t>
            </a:r>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73</a:t>
            </a:fld>
            <a:endParaRPr lang="fr" dirty="0"/>
          </a:p>
        </p:txBody>
      </p:sp>
    </p:spTree>
    <p:extLst>
      <p:ext uri="{BB962C8B-B14F-4D97-AF65-F5344CB8AC3E}">
        <p14:creationId xmlns:p14="http://schemas.microsoft.com/office/powerpoint/2010/main" val="13405145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74</a:t>
            </a:fld>
            <a:endParaRPr lang="fr" dirty="0"/>
          </a:p>
        </p:txBody>
      </p:sp>
    </p:spTree>
    <p:extLst>
      <p:ext uri="{BB962C8B-B14F-4D97-AF65-F5344CB8AC3E}">
        <p14:creationId xmlns:p14="http://schemas.microsoft.com/office/powerpoint/2010/main" val="35030446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75</a:t>
            </a:fld>
            <a:endParaRPr lang="fr" dirty="0"/>
          </a:p>
        </p:txBody>
      </p:sp>
    </p:spTree>
    <p:extLst>
      <p:ext uri="{BB962C8B-B14F-4D97-AF65-F5344CB8AC3E}">
        <p14:creationId xmlns:p14="http://schemas.microsoft.com/office/powerpoint/2010/main" val="9050120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6"/>
            <a:ext cx="5354320" cy="4453465"/>
          </a:xfrm>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fr" sz="1200" b="0" i="1" u="none" kern="1200" baseline="0" dirty="0">
                <a:solidFill>
                  <a:schemeClr val="tx1"/>
                </a:solidFill>
                <a:effectLst/>
                <a:latin typeface="+mn-lt"/>
                <a:ea typeface="+mn-ea"/>
                <a:cs typeface="+mn-cs"/>
              </a:rPr>
              <a:t>[Indiquer les processus de la phase de production de rapports et diffusion, ainsi que ses outils. Les diapositives suivantes contiennent des informations plus détaillées. Une </a:t>
            </a:r>
            <a:r>
              <a:rPr lang="fr" sz="1200" b="1" i="1" u="none" kern="1200" baseline="0" dirty="0">
                <a:solidFill>
                  <a:schemeClr val="tx1"/>
                </a:solidFill>
                <a:effectLst/>
                <a:latin typeface="+mn-lt"/>
                <a:ea typeface="+mn-ea"/>
                <a:cs typeface="+mn-cs"/>
              </a:rPr>
              <a:t>activité de groupe </a:t>
            </a:r>
            <a:r>
              <a:rPr lang="fr" sz="1200" b="0" i="1" u="none" kern="1200" baseline="0" dirty="0">
                <a:solidFill>
                  <a:schemeClr val="tx1"/>
                </a:solidFill>
                <a:effectLst/>
                <a:latin typeface="+mn-lt"/>
                <a:ea typeface="+mn-ea"/>
                <a:cs typeface="+mn-cs"/>
              </a:rPr>
              <a:t>est prévue pour parcourir les outils de production de rapports et diffusion. Pour plus d'informations, consulter les parties 4.5 et 4.6 du manuel de l'ANLAS.]</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fr" sz="1200" i="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fr" sz="1200" b="0" i="0" u="none" kern="1200" baseline="0" dirty="0">
                <a:solidFill>
                  <a:schemeClr val="tx1"/>
                </a:solidFill>
                <a:effectLst/>
                <a:latin typeface="+mn-lt"/>
                <a:ea typeface="+mn-ea"/>
                <a:cs typeface="+mn-cs"/>
              </a:rPr>
              <a:t>Produire des rapports sur les conclusions de l'analyse approfondie et les diffuser sont l'un des fondements de l'ANLAS.</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fr"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Trois supports seront mis au point :</a:t>
            </a:r>
          </a:p>
          <a:p>
            <a:pPr marL="539750" marR="0" lvl="0" indent="-179388" algn="l" defTabSz="914400" rtl="0" eaLnBrk="1" fontAlgn="auto" latinLnBrk="0" hangingPunct="1">
              <a:lnSpc>
                <a:spcPct val="100000"/>
              </a:lnSpc>
              <a:spcBef>
                <a:spcPts val="600"/>
              </a:spcBef>
              <a:buClrTx/>
              <a:buSzTx/>
              <a:buFont typeface="Calibri" panose="020F0502020204030204" pitchFamily="34" charset="0"/>
              <a:buChar char="−"/>
              <a:tabLst/>
              <a:defRPr/>
            </a:pPr>
            <a:r>
              <a:rPr lang="fr" sz="1200" b="1" i="0" u="none" kern="1200" baseline="0" dirty="0">
                <a:solidFill>
                  <a:schemeClr val="tx1"/>
                </a:solidFill>
                <a:effectLst/>
                <a:latin typeface="+mn-lt"/>
                <a:ea typeface="+mn-ea"/>
                <a:cs typeface="+mn-cs"/>
              </a:rPr>
              <a:t>Le rapport de l'ANLAS</a:t>
            </a:r>
            <a:r>
              <a:rPr lang="fr" sz="1200" b="0" i="0" u="none" kern="1200" baseline="0" dirty="0">
                <a:solidFill>
                  <a:schemeClr val="tx1"/>
                </a:solidFill>
                <a:effectLst/>
                <a:latin typeface="+mn-lt"/>
                <a:ea typeface="+mn-ea"/>
                <a:cs typeface="+mn-cs"/>
              </a:rPr>
              <a:t> : pour informer en détail les processus ANLAS et ses conclusions.</a:t>
            </a:r>
          </a:p>
          <a:p>
            <a:pPr marL="539750" marR="0" lvl="0" indent="-179388" algn="l" defTabSz="914400" rtl="0" eaLnBrk="1" fontAlgn="auto" latinLnBrk="0" hangingPunct="1">
              <a:lnSpc>
                <a:spcPct val="100000"/>
              </a:lnSpc>
              <a:spcBef>
                <a:spcPts val="600"/>
              </a:spcBef>
              <a:buClrTx/>
              <a:buSzTx/>
              <a:buFont typeface="Calibri" panose="020F0502020204030204" pitchFamily="34" charset="0"/>
              <a:buChar char="−"/>
              <a:tabLst/>
              <a:defRPr/>
            </a:pPr>
            <a:r>
              <a:rPr lang="fr" b="1" i="0" u="none" baseline="0" dirty="0"/>
              <a:t>Un document de conclusions clés : </a:t>
            </a:r>
            <a:r>
              <a:rPr lang="fr" sz="1200" b="0" i="0" u="none" kern="1200" baseline="0" dirty="0">
                <a:solidFill>
                  <a:schemeClr val="tx1"/>
                </a:solidFill>
                <a:effectLst/>
                <a:latin typeface="+mn-lt"/>
                <a:ea typeface="+mn-ea"/>
                <a:cs typeface="+mn-cs"/>
              </a:rPr>
              <a:t>basé sur le rapport de l'ANLAS, ce document insiste sur les conclusions clés et les recommandations de l'ANLAS.</a:t>
            </a:r>
            <a:endParaRPr lang="fr" dirty="0"/>
          </a:p>
          <a:p>
            <a:pPr marL="539750" indent="-179388" algn="l" rtl="0">
              <a:spcBef>
                <a:spcPts val="600"/>
              </a:spcBef>
              <a:buFont typeface="Calibri" panose="020F0502020204030204" pitchFamily="34" charset="0"/>
              <a:buChar char="−"/>
            </a:pPr>
            <a:r>
              <a:rPr lang="fr" b="1" i="0" u="none" baseline="0" dirty="0"/>
              <a:t>Une présentation des conclusions clés : </a:t>
            </a:r>
            <a:r>
              <a:rPr lang="fr" b="0" i="0" u="none" baseline="0" dirty="0"/>
              <a:t>utile à toute une série d'activités de diffusion au sujet des </a:t>
            </a:r>
            <a:r>
              <a:rPr lang="fr" sz="1200" b="0" i="0" u="none" kern="1200" baseline="0" dirty="0">
                <a:solidFill>
                  <a:schemeClr val="tx1"/>
                </a:solidFill>
                <a:effectLst/>
                <a:latin typeface="+mn-lt"/>
                <a:ea typeface="+mn-ea"/>
                <a:cs typeface="+mn-cs"/>
              </a:rPr>
              <a:t>conclusions clés et des recommandations de l'ANLAS.</a:t>
            </a:r>
          </a:p>
          <a:p>
            <a:pPr marL="539750" indent="-179388" algn="l" rtl="0">
              <a:spcBef>
                <a:spcPts val="600"/>
              </a:spcBef>
              <a:buFont typeface="Calibri" panose="020F0502020204030204" pitchFamily="34" charset="0"/>
              <a:buChar char="−"/>
            </a:pPr>
            <a:endParaRPr lang="fr" sz="1200" kern="1200" dirty="0">
              <a:solidFill>
                <a:schemeClr val="tx1"/>
              </a:solidFill>
              <a:effectLst/>
              <a:latin typeface="+mn-lt"/>
              <a:ea typeface="+mn-ea"/>
              <a:cs typeface="+mn-cs"/>
            </a:endParaRPr>
          </a:p>
          <a:p>
            <a:pPr marL="179388" indent="-179388"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Pour favoriser la réflexion et, en particulier, l'utilisation des conclusions clés et des recommandations formulées, une </a:t>
            </a:r>
            <a:r>
              <a:rPr lang="fr" sz="1200" b="1" i="0" u="none" kern="1200" baseline="0" dirty="0">
                <a:solidFill>
                  <a:schemeClr val="tx1"/>
                </a:solidFill>
                <a:effectLst/>
                <a:latin typeface="+mn-lt"/>
                <a:ea typeface="+mn-ea"/>
                <a:cs typeface="+mn-cs"/>
              </a:rPr>
              <a:t>stratégie de diffusion</a:t>
            </a:r>
            <a:r>
              <a:rPr lang="fr" sz="1200" b="0" i="0" u="none" kern="1200" baseline="0" dirty="0">
                <a:solidFill>
                  <a:schemeClr val="tx1"/>
                </a:solidFill>
                <a:effectLst/>
                <a:latin typeface="+mn-lt"/>
                <a:ea typeface="+mn-ea"/>
                <a:cs typeface="+mn-cs"/>
              </a:rPr>
              <a:t> sera élaborée.</a:t>
            </a:r>
          </a:p>
          <a:p>
            <a:pPr marL="0" indent="0" algn="l" rtl="0">
              <a:spcBef>
                <a:spcPts val="600"/>
              </a:spcBef>
              <a:buFont typeface="Arial" panose="020B0604020202020204" pitchFamily="34" charset="0"/>
              <a:buNone/>
            </a:pPr>
            <a:endParaRPr lang="fr" sz="1200" u="none" kern="1200" baseline="0" dirty="0">
              <a:solidFill>
                <a:schemeClr val="tx1"/>
              </a:solidFill>
              <a:effectLst/>
              <a:latin typeface="+mn-lt"/>
              <a:ea typeface="+mn-ea"/>
              <a:cs typeface="+mn-cs"/>
            </a:endParaRPr>
          </a:p>
          <a:p>
            <a:pPr marL="179388" indent="-179388"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Un modèle de chacun de ces supports est proposé afin d'en faciliter la rédaction. Ces modèles peuvent être adaptés aux besoins locaux en matière de production de rapports et de diffusion. L'équipe nationale peut également mettre au point d'autres outils.</a:t>
            </a:r>
            <a:endParaRPr lang="fr" sz="1200" u="non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BB6451F8-7F68-4A62-AC10-DD8B6DEBF8A7}" type="slidenum">
              <a:rPr/>
              <a:t>76</a:t>
            </a:fld>
            <a:endParaRPr lang="fr" dirty="0"/>
          </a:p>
        </p:txBody>
      </p:sp>
    </p:spTree>
    <p:extLst>
      <p:ext uri="{BB962C8B-B14F-4D97-AF65-F5344CB8AC3E}">
        <p14:creationId xmlns:p14="http://schemas.microsoft.com/office/powerpoint/2010/main" val="9188747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Les activités et supports de diffusion visent à soutenir l'utilisation des conclusions et recommandations lors de l'élaboration de stratégies détaillées qui pourront être mises en œuvre grâce au processus national de planification sectorielle de l'éducation ou à tout autre processus politique. </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endParaRPr lang="fr" sz="1200" u="none" kern="1200" dirty="0">
              <a:solidFill>
                <a:schemeClr val="tx1"/>
              </a:solidFill>
              <a:effectLst/>
              <a:latin typeface="+mn-lt"/>
              <a:ea typeface="+mn-ea"/>
              <a:cs typeface="+mn-cs"/>
            </a:endParaRPr>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Le processus de production des rapports doit être planifié et organisé par l'équipe nationale durant la phase de planification, dans le cadre de l'élaboration du plan de mise en œuvre détaillé.</a:t>
            </a:r>
          </a:p>
          <a:p>
            <a:pPr marL="0" indent="0" algn="l" rtl="0">
              <a:spcBef>
                <a:spcPts val="600"/>
              </a:spcBef>
              <a:buFont typeface="Arial" panose="020B0604020202020204" pitchFamily="34" charset="0"/>
              <a:buNone/>
            </a:pPr>
            <a:endParaRPr lang="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Le comité de pilotage devra également être impliqué dans le processus de production de rapports à des fins de conseils, en particulier sur la manière dont les conclusions de l'ANLAS peuvent alimenter au mieux le processus de planification sectorielle de l'éducation. Il est également conseillé de transmettre le document sur les conclusions clés et la présentation qui s'y rapporte au comité de pilotage pour révision et commentaires avant toute diffusion.</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endParaRPr lang="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 typeface="Arial" panose="020B0604020202020204" pitchFamily="34" charset="0"/>
              <a:buNone/>
              <a:tabLst/>
              <a:defRPr/>
            </a:pPr>
            <a:r>
              <a:rPr lang="fr" sz="1200" b="0" i="1" u="none" kern="1200" baseline="0" dirty="0">
                <a:solidFill>
                  <a:schemeClr val="tx1"/>
                </a:solidFill>
                <a:effectLst/>
                <a:latin typeface="+mn-lt"/>
                <a:ea typeface="+mn-ea"/>
                <a:cs typeface="+mn-cs"/>
              </a:rPr>
              <a:t>[Pour plus d'informations, consulter la partie 4.5 du manuel de l'ANLAS.]</a:t>
            </a:r>
          </a:p>
          <a:p>
            <a:pPr marL="0" indent="0" algn="l" rtl="0">
              <a:buFont typeface="Arial" panose="020B0604020202020204" pitchFamily="34" charset="0"/>
              <a:buNone/>
            </a:pPr>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77</a:t>
            </a:fld>
            <a:endParaRPr lang="fr" dirty="0"/>
          </a:p>
        </p:txBody>
      </p:sp>
    </p:spTree>
    <p:extLst>
      <p:ext uri="{BB962C8B-B14F-4D97-AF65-F5344CB8AC3E}">
        <p14:creationId xmlns:p14="http://schemas.microsoft.com/office/powerpoint/2010/main" val="28538506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Lors de la planification de la rédaction du rapport de l'ANLAS, il est important de prévoir le temps et les ressources nécessaires à sa validation et à sa révision.</a:t>
            </a:r>
          </a:p>
          <a:p>
            <a:pPr marL="0" indent="0" algn="l" rtl="0">
              <a:spcBef>
                <a:spcPts val="600"/>
              </a:spcBef>
              <a:buFont typeface="Arial" panose="020B0604020202020204" pitchFamily="34" charset="0"/>
              <a:buNone/>
            </a:pPr>
            <a:endParaRPr lang="fr" sz="1200" kern="1200" dirty="0">
              <a:solidFill>
                <a:schemeClr val="tx1"/>
              </a:solidFill>
              <a:effectLst/>
              <a:latin typeface="+mn-lt"/>
              <a:ea typeface="+mn-ea"/>
              <a:cs typeface="+mn-cs"/>
            </a:endParaRPr>
          </a:p>
          <a:p>
            <a:pPr marL="17145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Un processus de validation et de révision en deux temps est recommandé. Dans ce cas, l'équipe nationale mène dans un premier temps une révision interne et, dans un second temps, le comité de pilotage et/ou des principales parties prenantes extérieures mènent une révision externe.</a:t>
            </a:r>
            <a:endParaRPr lang="fr" sz="1200" kern="1200" dirty="0">
              <a:solidFill>
                <a:schemeClr val="tx1"/>
              </a:solidFill>
              <a:effectLst/>
              <a:latin typeface="+mn-lt"/>
              <a:ea typeface="+mn-ea"/>
              <a:cs typeface="+mn-cs"/>
            </a:endParaRPr>
          </a:p>
          <a:p>
            <a:pPr marL="180975" algn="l" rtl="0">
              <a:spcBef>
                <a:spcPts val="600"/>
              </a:spcBef>
            </a:pPr>
            <a:r>
              <a:rPr lang="fr" sz="1200" b="0" i="0" u="none" kern="1200" baseline="0">
                <a:solidFill>
                  <a:schemeClr val="tx1"/>
                </a:solidFill>
                <a:effectLst/>
                <a:latin typeface="+mn-lt"/>
                <a:ea typeface="+mn-ea"/>
                <a:cs typeface="+mn-cs"/>
              </a:rPr>
              <a:t>La révision en interne peut par exemple être répartie entre plusieurs membres de l'équipe ou de sous-équipes chargés de relire certaines parties du rapport rédigé par d'autres membres de l'équipe ou d'une autre sous-équipe.</a:t>
            </a:r>
          </a:p>
          <a:p>
            <a:pPr marL="180975" algn="l" rtl="0">
              <a:spcBef>
                <a:spcPts val="600"/>
              </a:spcBef>
            </a:pPr>
            <a:r>
              <a:rPr lang="fr" b="0" i="0" u="none" baseline="0"/>
              <a:t>La version préliminaire du rapport de l'ANLAS doit être révisée et finalisée sur la base des relectures interne et externe.</a:t>
            </a:r>
          </a:p>
          <a:p>
            <a:pPr marL="180975" algn="l" rtl="0">
              <a:spcBef>
                <a:spcPts val="600"/>
              </a:spcBef>
            </a:pPr>
            <a:endParaRPr lang="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Tx/>
              <a:buNone/>
              <a:tabLst/>
              <a:defRPr/>
            </a:pPr>
            <a:r>
              <a:rPr lang="fr" sz="1200" b="0" i="1" u="none" kern="1200" baseline="0">
                <a:solidFill>
                  <a:schemeClr val="tx1"/>
                </a:solidFill>
                <a:effectLst/>
                <a:latin typeface="+mn-lt"/>
                <a:ea typeface="+mn-ea"/>
                <a:cs typeface="+mn-cs"/>
              </a:rPr>
              <a:t>[Pour plus d'informations, consulter la partie 4.5 du manuel de l'ANLAS.]</a:t>
            </a:r>
          </a:p>
        </p:txBody>
      </p:sp>
      <p:sp>
        <p:nvSpPr>
          <p:cNvPr id="4" name="Slide Number Placeholder 3"/>
          <p:cNvSpPr>
            <a:spLocks noGrp="1"/>
          </p:cNvSpPr>
          <p:nvPr>
            <p:ph type="sldNum" sz="quarter" idx="10"/>
          </p:nvPr>
        </p:nvSpPr>
        <p:spPr/>
        <p:txBody>
          <a:bodyPr/>
          <a:lstStyle/>
          <a:p>
            <a:pPr algn="l" rtl="0"/>
            <a:fld id="{24E4A8C5-FE95-48D6-9796-DAE80261D394}" type="slidenum">
              <a:rPr/>
              <a:t>78</a:t>
            </a:fld>
            <a:endParaRPr lang="fr" dirty="0"/>
          </a:p>
        </p:txBody>
      </p:sp>
    </p:spTree>
    <p:extLst>
      <p:ext uri="{BB962C8B-B14F-4D97-AF65-F5344CB8AC3E}">
        <p14:creationId xmlns:p14="http://schemas.microsoft.com/office/powerpoint/2010/main" val="10500029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600"/>
              </a:spcBef>
            </a:pPr>
            <a:r>
              <a:rPr lang="fr" sz="1200" b="0" i="0" u="none" kern="1200" baseline="0" dirty="0">
                <a:solidFill>
                  <a:schemeClr val="tx1"/>
                </a:solidFill>
                <a:effectLst/>
                <a:latin typeface="+mn-lt"/>
                <a:ea typeface="+mn-ea"/>
                <a:cs typeface="+mn-cs"/>
              </a:rPr>
              <a:t>Le processus de validation et de révision doit également assurer que :</a:t>
            </a: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les catégories d'évaluation et les aspects à améliorer présentés sont clairement en lien avec l'</a:t>
            </a:r>
            <a:r>
              <a:rPr lang="fr-BE" sz="1200" b="0" i="0" u="none" kern="1200" baseline="0" dirty="0">
                <a:solidFill>
                  <a:schemeClr val="tx1"/>
                </a:solidFill>
                <a:effectLst/>
                <a:latin typeface="+mn-lt"/>
                <a:ea typeface="+mn-ea"/>
                <a:cs typeface="+mn-cs"/>
              </a:rPr>
              <a:t>objectif de qualité</a:t>
            </a:r>
            <a:r>
              <a:rPr lang="fr" sz="1200" b="0" i="0" u="none" kern="1200" baseline="0" dirty="0">
                <a:solidFill>
                  <a:schemeClr val="tx1"/>
                </a:solidFill>
                <a:effectLst/>
                <a:latin typeface="+mn-lt"/>
                <a:ea typeface="+mn-ea"/>
                <a:cs typeface="+mn-cs"/>
              </a:rPr>
              <a:t> et les questions de référence relatifs à l'axe majeur concerné ;</a:t>
            </a: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les catégories d'évaluation présentées sont clairement étayées par les aspects à améliorer ;</a:t>
            </a: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les recommandations qui en résultent sont directement liées aux aspects à améliorer identifiés et présentés ;</a:t>
            </a: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les recommandations sont concrètes, spécifiques et détaillées, afin d'étayer les stratégies d'amélioration pour la planification sectorielle de l'éducation ou tout autre processus politique. La révision et la finalisation de la version préliminaire du rapport de l'ANLAS doivent reposer sur les relectures interne et externe.</a:t>
            </a:r>
          </a:p>
          <a:p>
            <a:pPr marL="0" lvl="0" indent="0" algn="l" rtl="0">
              <a:spcBef>
                <a:spcPts val="600"/>
              </a:spcBef>
              <a:buFont typeface="Arial" panose="020B0604020202020204" pitchFamily="34" charset="0"/>
              <a:buNone/>
            </a:pPr>
            <a:endParaRPr lang="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Tx/>
              <a:buNone/>
              <a:tabLst/>
              <a:defRPr/>
            </a:pPr>
            <a:r>
              <a:rPr lang="fr" sz="1200" b="0" i="0" u="none" kern="1200" baseline="0" dirty="0">
                <a:solidFill>
                  <a:schemeClr val="tx1"/>
                </a:solidFill>
                <a:effectLst/>
                <a:latin typeface="+mn-lt"/>
                <a:ea typeface="+mn-ea"/>
                <a:cs typeface="+mn-cs"/>
              </a:rPr>
              <a:t>Il est crucial, concernant la discussion sur les conclusions de l'ANLAS et les recommandations, de vérifier les données en les recoupant avec les tableaux de résultats consolidés ou le tableau de synthèse 2, afin d'assurer une présentation correcte et cohérente des conclusions.</a:t>
            </a:r>
          </a:p>
          <a:p>
            <a:pPr marL="0" marR="0" lvl="0" indent="0" algn="l" defTabSz="914400" rtl="0" eaLnBrk="1" fontAlgn="auto" latinLnBrk="0" hangingPunct="1">
              <a:lnSpc>
                <a:spcPct val="100000"/>
              </a:lnSpc>
              <a:spcBef>
                <a:spcPts val="600"/>
              </a:spcBef>
              <a:buClrTx/>
              <a:buSzTx/>
              <a:buFontTx/>
              <a:buNone/>
              <a:tabLst/>
              <a:defRPr/>
            </a:pPr>
            <a:endParaRPr lang="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Tx/>
              <a:buNone/>
              <a:tabLst/>
              <a:defRPr/>
            </a:pPr>
            <a:r>
              <a:rPr lang="fr" sz="1200" b="0" i="1" u="none" kern="1200" baseline="0" dirty="0">
                <a:solidFill>
                  <a:schemeClr val="tx1"/>
                </a:solidFill>
                <a:effectLst/>
                <a:latin typeface="+mn-lt"/>
                <a:ea typeface="+mn-ea"/>
                <a:cs typeface="+mn-cs"/>
              </a:rPr>
              <a:t>[Pour plus d'informations, consulter la partie 4.5 du manuel de l'ANLAS.]</a:t>
            </a:r>
          </a:p>
        </p:txBody>
      </p:sp>
      <p:sp>
        <p:nvSpPr>
          <p:cNvPr id="4" name="Slide Number Placeholder 3"/>
          <p:cNvSpPr>
            <a:spLocks noGrp="1"/>
          </p:cNvSpPr>
          <p:nvPr>
            <p:ph type="sldNum" sz="quarter" idx="10"/>
          </p:nvPr>
        </p:nvSpPr>
        <p:spPr/>
        <p:txBody>
          <a:bodyPr/>
          <a:lstStyle/>
          <a:p>
            <a:pPr algn="l" rtl="0"/>
            <a:fld id="{24E4A8C5-FE95-48D6-9796-DAE80261D394}" type="slidenum">
              <a:rPr/>
              <a:t>79</a:t>
            </a:fld>
            <a:endParaRPr lang="fr" dirty="0"/>
          </a:p>
        </p:txBody>
      </p:sp>
    </p:spTree>
    <p:extLst>
      <p:ext uri="{BB962C8B-B14F-4D97-AF65-F5344CB8AC3E}">
        <p14:creationId xmlns:p14="http://schemas.microsoft.com/office/powerpoint/2010/main" val="208558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8</a:t>
            </a:fld>
            <a:endParaRPr lang="fr" dirty="0"/>
          </a:p>
        </p:txBody>
      </p:sp>
    </p:spTree>
    <p:extLst>
      <p:ext uri="{BB962C8B-B14F-4D97-AF65-F5344CB8AC3E}">
        <p14:creationId xmlns:p14="http://schemas.microsoft.com/office/powerpoint/2010/main" val="6357615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fr" sz="1200" b="0" i="1" u="none" kern="1200" baseline="0">
                <a:solidFill>
                  <a:schemeClr val="tx1"/>
                </a:solidFill>
                <a:effectLst/>
                <a:latin typeface="+mn-lt"/>
                <a:ea typeface="+mn-ea"/>
                <a:cs typeface="+mn-cs"/>
              </a:rPr>
              <a:t>[Pour plus d'informations, consulter la partie 4.5 du manuel de l'ANLAS.]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Afin de soutenir la diffusion des conclusions de l'ANLAS, il faut élaborer une stratégie de diffusion minutieuse. Cette stratégie est à mettre au point à un stade précoce de la phase de production des rapports et de leur diffusion, pour un partage structuré et en temps utile des résultats de l'ANLAS.</a:t>
            </a:r>
            <a:endParaRPr lang="fr"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Il est conseillé à l'équipe nationale d'élaborer une stratégie de diffusion en collaboration avec le comité de pilotage, afin de favoriser une large application et utilisation des conclusions de l'ANLAS. </a:t>
            </a:r>
            <a:endParaRPr lang="fr" sz="120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80</a:t>
            </a:fld>
            <a:endParaRPr lang="fr" dirty="0"/>
          </a:p>
        </p:txBody>
      </p:sp>
    </p:spTree>
    <p:extLst>
      <p:ext uri="{BB962C8B-B14F-4D97-AF65-F5344CB8AC3E}">
        <p14:creationId xmlns:p14="http://schemas.microsoft.com/office/powerpoint/2010/main" val="31076985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buClrTx/>
              <a:buSzTx/>
              <a:buFontTx/>
              <a:buNone/>
              <a:tabLst/>
              <a:defRPr/>
            </a:pPr>
            <a:r>
              <a:rPr lang="fr" sz="1200" b="0" i="1" u="none" kern="1200" baseline="0">
                <a:solidFill>
                  <a:schemeClr val="tx1"/>
                </a:solidFill>
                <a:effectLst/>
                <a:latin typeface="+mn-lt"/>
                <a:ea typeface="+mn-ea"/>
                <a:cs typeface="+mn-cs"/>
              </a:rPr>
              <a:t>[Pour plus d'informations, consulter la partie 4.5 du manuel de l'ANLAS.]</a:t>
            </a:r>
          </a:p>
          <a:p>
            <a:pPr marL="0" marR="0" lvl="0" indent="0" algn="l" defTabSz="914400" rtl="0" eaLnBrk="1" fontAlgn="auto" latinLnBrk="0" hangingPunct="1">
              <a:lnSpc>
                <a:spcPct val="100000"/>
              </a:lnSpc>
              <a:spcBef>
                <a:spcPts val="600"/>
              </a:spcBef>
              <a:buClrTx/>
              <a:buSzTx/>
              <a:buFontTx/>
              <a:buNone/>
              <a:tabLst/>
              <a:defRPr/>
            </a:pPr>
            <a:endParaRPr lang="fr" sz="1200" i="1" u="none" kern="1200" dirty="0">
              <a:solidFill>
                <a:schemeClr val="tx1"/>
              </a:solidFill>
              <a:effectLst/>
              <a:latin typeface="+mn-lt"/>
              <a:ea typeface="+mn-ea"/>
              <a:cs typeface="+mn-cs"/>
            </a:endParaRPr>
          </a:p>
          <a:p>
            <a:pPr algn="l" rtl="0">
              <a:spcBef>
                <a:spcPts val="600"/>
              </a:spcBef>
            </a:pPr>
            <a:r>
              <a:rPr lang="fr" sz="1200" b="0" i="0" u="none" kern="1200" baseline="0">
                <a:solidFill>
                  <a:schemeClr val="tx1"/>
                </a:solidFill>
                <a:effectLst/>
                <a:latin typeface="+mn-lt"/>
                <a:ea typeface="+mn-ea"/>
                <a:cs typeface="+mn-cs"/>
              </a:rPr>
              <a:t>Il importe de réfléchir aux éléments suivants pour établir une stratégie de diffusion, à l'aide du modèle proposé dans les outils de l'ANLAS : </a:t>
            </a:r>
            <a:endParaRPr lang="fr"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a:solidFill>
                  <a:schemeClr val="tx1"/>
                </a:solidFill>
                <a:effectLst/>
                <a:latin typeface="+mn-lt"/>
                <a:ea typeface="+mn-ea"/>
                <a:cs typeface="+mn-cs"/>
              </a:rPr>
              <a:t>les parties prenantes/le public cible visés ;</a:t>
            </a: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les activités/modalités pour une diffusion efficace (par exemple, une réunion ou un atelier) ;</a:t>
            </a: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les supports de diffusion utilisés dans le cadre des activités (par exemple, le rapport de l'ANLAS, le document qui comprend les conclusions clés ou la présentation correspondante) ;</a:t>
            </a:r>
            <a:endParaRPr lang="fr" sz="1200"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a:solidFill>
                  <a:schemeClr val="tx1"/>
                </a:solidFill>
                <a:effectLst/>
                <a:latin typeface="+mn-lt"/>
                <a:ea typeface="+mn-ea"/>
                <a:cs typeface="+mn-cs"/>
              </a:rPr>
              <a:t>un calendrier pour chaque activité de diffusion. </a:t>
            </a:r>
            <a:endParaRPr lang="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81</a:t>
            </a:fld>
            <a:endParaRPr lang="fr" dirty="0"/>
          </a:p>
        </p:txBody>
      </p:sp>
    </p:spTree>
    <p:extLst>
      <p:ext uri="{BB962C8B-B14F-4D97-AF65-F5344CB8AC3E}">
        <p14:creationId xmlns:p14="http://schemas.microsoft.com/office/powerpoint/2010/main" val="22235021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797692"/>
          </a:xfrm>
        </p:spPr>
        <p:txBody>
          <a:bodyPr/>
          <a:lstStyle/>
          <a:p>
            <a:pPr marL="0" marR="0" lvl="0" indent="0" algn="l" defTabSz="914400" rtl="0" eaLnBrk="1" fontAlgn="auto" latinLnBrk="0" hangingPunct="1">
              <a:lnSpc>
                <a:spcPct val="100000"/>
              </a:lnSpc>
              <a:spcBef>
                <a:spcPts val="600"/>
              </a:spcBef>
              <a:buClrTx/>
              <a:buSzTx/>
              <a:buFontTx/>
              <a:buNone/>
              <a:tabLst/>
              <a:defRPr/>
            </a:pPr>
            <a:r>
              <a:rPr lang="fr" sz="1200" b="0" i="1" u="none" kern="1200" baseline="0" dirty="0">
                <a:solidFill>
                  <a:schemeClr val="tx1"/>
                </a:solidFill>
                <a:effectLst/>
                <a:latin typeface="+mn-lt"/>
                <a:ea typeface="+mn-ea"/>
                <a:cs typeface="+mn-cs"/>
              </a:rPr>
              <a:t>[Pour plus d'informations, consulter la partie 4.5 du manuel de l'ANLAS.]</a:t>
            </a:r>
          </a:p>
          <a:p>
            <a:pPr marL="0" marR="0" lvl="0" indent="0" algn="l" defTabSz="914400" rtl="0" eaLnBrk="1" fontAlgn="auto" latinLnBrk="0" hangingPunct="1">
              <a:lnSpc>
                <a:spcPct val="100000"/>
              </a:lnSpc>
              <a:spcBef>
                <a:spcPts val="600"/>
              </a:spcBef>
              <a:buClrTx/>
              <a:buSzTx/>
              <a:buFontTx/>
              <a:buNone/>
              <a:tabLst/>
              <a:defRPr/>
            </a:pPr>
            <a:endParaRPr lang="fr" sz="1200" i="1"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Les parties prenantes/le public cible visés doivent inclure les principales parties prenantes ayant participé au processus ANLAS, ainsi que les parties prenantes supplémentaires. Il s'agit surtout des parties prenantes impliquées dans le processus de planification et d'analyse sectorielle de l'éducation, notamment le département de planification ou d'autres services importants des ministères de l'Éducation, le Centre de coordination du GPE, l'Agence de coordination et le Groupe local pour l'éducation, afin de s'assurer que les conclusions de l'ANLAS soient intégrées au processus national de planification sectorielle de l'éducation ou à tout autre processus politique. La société civile doit également être incluse, car elle joue un rôle essentiel non seulement au niveau du Groupe local pour l'éducation, mais aussi au regard de son influence sur les partenaires de développement et les autorités publiques concernant ces processus.</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endParaRPr lang="fr" sz="1200" u="none" kern="1200" dirty="0">
              <a:solidFill>
                <a:schemeClr val="tx1"/>
              </a:solidFill>
              <a:effectLst/>
              <a:latin typeface="+mn-lt"/>
              <a:ea typeface="+mn-ea"/>
              <a:cs typeface="+mn-cs"/>
            </a:endParaRPr>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L'équipe nationale doit prévoir des activités spécifiques de diffusion des conclusions de l'ANLAS adaptées aux parties prenantes/à leur public cible et à l'utilisation voulue des résultats. Parmi les activités de diffusion se trouve par exemple le partage du rapport de l'ANLAS et des conclusions clés avec les hauts représentants des ministères concernés, les partenaires de développement et les bailleurs de fonds. Il peut également s'agir de présenter les conclusions clés lors de différentes réunions, notamment à l'occasion du processus de planification sectorielle de l'éducation, à une séance ordinaire ou extraordinaire du Groupe local pour l'éducation et/ou de toute autre structure de coordination, ou encore pendant un Examen sectoriel conjoint.</a:t>
            </a:r>
          </a:p>
          <a:p>
            <a:pPr marL="171450" indent="-171450" algn="l" rtl="0">
              <a:spcBef>
                <a:spcPts val="600"/>
              </a:spcBef>
              <a:buFont typeface="Arial" panose="020B0604020202020204" pitchFamily="34" charset="0"/>
              <a:buChar char="•"/>
            </a:pPr>
            <a:endParaRPr lang="fr" sz="1200" u="none" kern="1200" dirty="0">
              <a:solidFill>
                <a:schemeClr val="tx1"/>
              </a:solidFill>
              <a:effectLst/>
              <a:latin typeface="+mn-lt"/>
              <a:ea typeface="+mn-ea"/>
              <a:cs typeface="+mn-cs"/>
            </a:endParaRPr>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En rédigeant le calendrier de diffusion, tenir compte des différentes activités de planification sectorielle de l'éducation à cibler à l'échelle nationale, ainsi que la durée de ces activités.</a:t>
            </a:r>
            <a:endParaRPr lang="fr" sz="120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24E4A8C5-FE95-48D6-9796-DAE80261D394}" type="slidenum">
              <a:rPr/>
              <a:t>82</a:t>
            </a:fld>
            <a:endParaRPr lang="fr" dirty="0"/>
          </a:p>
        </p:txBody>
      </p:sp>
    </p:spTree>
    <p:extLst>
      <p:ext uri="{BB962C8B-B14F-4D97-AF65-F5344CB8AC3E}">
        <p14:creationId xmlns:p14="http://schemas.microsoft.com/office/powerpoint/2010/main" val="10872612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fr" b="1" i="1" u="none" baseline="0"/>
              <a:t>[Accorder environ 45 minutes pour réaliser cette activité.]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 b="0" i="1" u="none" baseline="0"/>
              <a:t>[Former quatre groupes (ou adapter le nombre de groupes si nécessaire). Chaque groupe devrait consacrer environ 15 minutes à lire les outils qu'il reçoit. Les groupes présentent ensuite les outils à l'ensemble des participants, en précisant l'</a:t>
            </a:r>
            <a:r>
              <a:rPr lang="fr" sz="1200" b="0" i="1" u="none" baseline="0"/>
              <a:t>objectif de chaque outil et comment le remplir. Utiliser les informations fournies à la partie 4.6 du manuel de l'ANLAS. Discuter de toute adaptation éventuellement nécessaire pour répondre aux besoins d'une production de rapports et une diffusion locales. </a:t>
            </a:r>
            <a:r>
              <a:rPr lang="fr" b="0" i="1" u="none" baseline="0"/>
              <a:t>Prendre le temps de discuter </a:t>
            </a:r>
            <a:r>
              <a:rPr lang="fr" sz="1200" b="0" i="1" u="none" baseline="0"/>
              <a:t>de toute question éventuellement soulevée à propos des outils. La production de rapports est planifiée dans le cadre des activités de planification.]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1" u="none" baseline="0"/>
              <a:t>[À noter que la production de rapports et la diffusion doivent être abordées plus en profondeur durant la mise au point de la stratégie de production de rapports et de diffusion. Elle est aussi considérée comme une partie intégrante du plan de mise en œuvre de l'ANLAS.]</a:t>
            </a:r>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83</a:t>
            </a:fld>
            <a:endParaRPr lang="fr" dirty="0"/>
          </a:p>
        </p:txBody>
      </p:sp>
    </p:spTree>
    <p:extLst>
      <p:ext uri="{BB962C8B-B14F-4D97-AF65-F5344CB8AC3E}">
        <p14:creationId xmlns:p14="http://schemas.microsoft.com/office/powerpoint/2010/main" val="23911476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1" u="none" baseline="0"/>
              <a:t>[Le calendrier de formation de l'équipe nationale prévoit ici une pause de 15 minutes. Adapter si nécessaire.]</a:t>
            </a:r>
          </a:p>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84</a:t>
            </a:fld>
            <a:endParaRPr lang="fr" dirty="0"/>
          </a:p>
        </p:txBody>
      </p:sp>
    </p:spTree>
    <p:extLst>
      <p:ext uri="{BB962C8B-B14F-4D97-AF65-F5344CB8AC3E}">
        <p14:creationId xmlns:p14="http://schemas.microsoft.com/office/powerpoint/2010/main" val="17246157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85</a:t>
            </a:fld>
            <a:endParaRPr lang="fr" dirty="0"/>
          </a:p>
        </p:txBody>
      </p:sp>
    </p:spTree>
    <p:extLst>
      <p:ext uri="{BB962C8B-B14F-4D97-AF65-F5344CB8AC3E}">
        <p14:creationId xmlns:p14="http://schemas.microsoft.com/office/powerpoint/2010/main" val="29956654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fr" b="1" i="1" u="none" baseline="0" dirty="0"/>
              <a:t>[Accorder environ 90 minutes pour réaliser cette activité.]</a:t>
            </a:r>
          </a:p>
          <a:p>
            <a:pPr marL="0" marR="0" lvl="0" indent="0" algn="l" defTabSz="914400" rtl="0" eaLnBrk="1" fontAlgn="auto" latinLnBrk="0" hangingPunct="1">
              <a:lnSpc>
                <a:spcPct val="100000"/>
              </a:lnSpc>
              <a:spcBef>
                <a:spcPts val="600"/>
              </a:spcBef>
              <a:spcAft>
                <a:spcPts val="1200"/>
              </a:spcAft>
              <a:buClrTx/>
              <a:buSzTx/>
              <a:buFontTx/>
              <a:buNone/>
              <a:tabLst/>
              <a:defRPr/>
            </a:pPr>
            <a:endParaRPr lang="fr" b="1" i="1" dirty="0"/>
          </a:p>
          <a:p>
            <a:pPr marL="0" marR="0" lvl="0" indent="0" algn="l" defTabSz="914400" rtl="0" eaLnBrk="1" fontAlgn="auto" latinLnBrk="0" hangingPunct="1">
              <a:lnSpc>
                <a:spcPct val="100000"/>
              </a:lnSpc>
              <a:spcBef>
                <a:spcPts val="600"/>
              </a:spcBef>
              <a:spcAft>
                <a:spcPts val="0"/>
              </a:spcAft>
              <a:buClrTx/>
              <a:buSzTx/>
              <a:buFontTx/>
              <a:buNone/>
              <a:tabLst/>
              <a:defRPr/>
            </a:pPr>
            <a:r>
              <a:rPr lang="fr" b="0" i="1" u="none" baseline="0" dirty="0"/>
              <a:t>[Former quatre groupes (ou adapter le nombre de groupes si nécessaire).</a:t>
            </a:r>
            <a:r>
              <a:rPr lang="fr" b="1" i="1" u="none" baseline="0" dirty="0"/>
              <a:t> </a:t>
            </a:r>
            <a:r>
              <a:rPr lang="fr" b="0" i="1" u="none" baseline="0" dirty="0"/>
              <a:t>Accorder environ </a:t>
            </a:r>
            <a:r>
              <a:rPr lang="fr" b="1" i="1" u="none" baseline="0" dirty="0"/>
              <a:t>15 minutes</a:t>
            </a:r>
            <a:r>
              <a:rPr lang="fr" b="0" i="1" u="none" baseline="0" dirty="0"/>
              <a:t> pour constituer les groupes et lire les instructions fournies dans les parties 4.1.3b et 4.2.4 du manuel de l'ANLAS afin </a:t>
            </a:r>
            <a:r>
              <a:rPr lang="fr" b="0" i="1" u="none" kern="1200" baseline="0" dirty="0">
                <a:solidFill>
                  <a:schemeClr val="tx1"/>
                </a:solidFill>
                <a:effectLst/>
              </a:rPr>
              <a:t>d'identifier les principales parties prenantes à rencontrer durant l'analyse.]</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fr" i="1" kern="1200" dirty="0">
              <a:solidFill>
                <a:schemeClr val="tx1"/>
              </a:solidFill>
              <a:effectLs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 b="0" i="1" u="none" kern="1200" baseline="0" dirty="0">
                <a:solidFill>
                  <a:schemeClr val="tx1"/>
                </a:solidFill>
                <a:effectLst/>
              </a:rPr>
              <a:t>[Les dimensions 1 « Contexte du système d’évaluation » et 3 « Cohérence du système d’évaluation » de l’ANLAS concernent principalement </a:t>
            </a:r>
            <a:r>
              <a:rPr lang="fr" b="1" i="1" u="none" kern="1200" baseline="0" dirty="0">
                <a:solidFill>
                  <a:schemeClr val="tx1"/>
                </a:solidFill>
                <a:effectLst/>
              </a:rPr>
              <a:t>des parties prenantes et des documents au niveau systémique</a:t>
            </a:r>
            <a:r>
              <a:rPr lang="fr" b="0" i="1" u="none" kern="1200" baseline="0" dirty="0">
                <a:solidFill>
                  <a:schemeClr val="tx1"/>
                </a:solidFill>
                <a:effectLst/>
              </a:rPr>
              <a:t>.</a:t>
            </a:r>
            <a:r>
              <a:rPr lang="fr" b="1" i="1" u="none" kern="1200" baseline="0" dirty="0">
                <a:solidFill>
                  <a:schemeClr val="tx1"/>
                </a:solidFill>
                <a:effectLst/>
              </a:rPr>
              <a:t> </a:t>
            </a:r>
            <a:r>
              <a:rPr lang="fr" b="0" i="1" u="none" kern="1200" baseline="0" dirty="0">
                <a:solidFill>
                  <a:schemeClr val="tx1"/>
                </a:solidFill>
                <a:effectLst/>
              </a:rPr>
              <a:t>Les groupes 1 et 2 doivent en conséquence travailler conjointement pour cette activité.]</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 b="0" i="1" u="none" kern="1200" dirty="0">
              <a:solidFill>
                <a:schemeClr val="tx1"/>
              </a:solidFill>
              <a:effectLs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 b="0" i="1" u="none" kern="1200" baseline="0" dirty="0">
                <a:solidFill>
                  <a:schemeClr val="tx1"/>
                </a:solidFill>
                <a:effectLst/>
              </a:rPr>
              <a:t>[De par leur conception, les dimensions qualitatives 2A « Qualité des examens et des évaluations à grande échelle » et 2B « Qualité des évaluations en classe » portent principalement sur l</a:t>
            </a:r>
            <a:r>
              <a:rPr lang="fr" b="1" i="1" u="none" kern="1200" baseline="0" dirty="0">
                <a:solidFill>
                  <a:schemeClr val="tx1"/>
                </a:solidFill>
                <a:effectLst/>
              </a:rPr>
              <a:t>es parties prenantes et les documents au niveau des programmes</a:t>
            </a:r>
            <a:r>
              <a:rPr lang="fr" b="0" i="1" u="none" kern="1200" baseline="0" dirty="0">
                <a:solidFill>
                  <a:schemeClr val="tx1"/>
                </a:solidFill>
                <a:effectLst/>
              </a:rPr>
              <a:t>.</a:t>
            </a:r>
            <a:r>
              <a:rPr lang="fr" b="1" i="1" u="none" kern="1200" baseline="0" dirty="0">
                <a:solidFill>
                  <a:schemeClr val="tx1"/>
                </a:solidFill>
                <a:effectLst/>
              </a:rPr>
              <a:t> </a:t>
            </a:r>
            <a:r>
              <a:rPr lang="fr" b="0" i="1" u="none" kern="1200" baseline="0" dirty="0">
                <a:solidFill>
                  <a:schemeClr val="tx1"/>
                </a:solidFill>
                <a:effectLst/>
              </a:rPr>
              <a:t>Dès lors, le groupe 3 doit identifier les documents et parties prenantes au niveau des programmes pour les examens et évaluations à grande échelle qui seront inclus dans l'analyse (dimension 2A). Le groupe 4 devra faire de même pour les documents et parties prenantes au niveau des évaluations en classe (dimension 2B).]</a:t>
            </a:r>
          </a:p>
        </p:txBody>
      </p:sp>
      <p:sp>
        <p:nvSpPr>
          <p:cNvPr id="4" name="Slide Number Placeholder 3"/>
          <p:cNvSpPr>
            <a:spLocks noGrp="1"/>
          </p:cNvSpPr>
          <p:nvPr>
            <p:ph type="sldNum" sz="quarter" idx="10"/>
          </p:nvPr>
        </p:nvSpPr>
        <p:spPr/>
        <p:txBody>
          <a:bodyPr/>
          <a:lstStyle/>
          <a:p>
            <a:pPr algn="l" rtl="0"/>
            <a:fld id="{24E4A8C5-FE95-48D6-9796-DAE80261D394}" type="slidenum">
              <a:rPr/>
              <a:t>86</a:t>
            </a:fld>
            <a:endParaRPr lang="fr" dirty="0"/>
          </a:p>
        </p:txBody>
      </p:sp>
    </p:spTree>
    <p:extLst>
      <p:ext uri="{BB962C8B-B14F-4D97-AF65-F5344CB8AC3E}">
        <p14:creationId xmlns:p14="http://schemas.microsoft.com/office/powerpoint/2010/main" val="1603285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7"/>
            <a:ext cx="5354320" cy="4623865"/>
          </a:xfrm>
        </p:spPr>
        <p: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fr" b="0" i="1" u="none" baseline="0" dirty="0"/>
              <a:t>[</a:t>
            </a:r>
            <a:r>
              <a:rPr lang="fr" sz="1200" b="0" i="1" u="none" baseline="0" dirty="0"/>
              <a:t>Lancer les activités de recensement des parties prenantes et des documents. Accorder environ </a:t>
            </a:r>
            <a:r>
              <a:rPr lang="fr" sz="1200" b="1" i="1" u="none" baseline="0" dirty="0"/>
              <a:t>60 minutes </a:t>
            </a:r>
            <a:r>
              <a:rPr lang="fr" sz="1200" b="0" i="1" u="none" baseline="0" dirty="0"/>
              <a:t>pour réaliser cette activité.]</a:t>
            </a:r>
          </a:p>
          <a:p>
            <a:pPr marL="0" marR="0" lvl="0" indent="0" algn="l" defTabSz="914400" rtl="0" eaLnBrk="1" fontAlgn="auto" latinLnBrk="0" hangingPunct="1">
              <a:lnSpc>
                <a:spcPct val="100000"/>
              </a:lnSpc>
              <a:spcBef>
                <a:spcPts val="600"/>
              </a:spcBef>
              <a:spcAft>
                <a:spcPts val="1200"/>
              </a:spcAft>
              <a:buClrTx/>
              <a:buSzTx/>
              <a:buFontTx/>
              <a:buNone/>
              <a:tabLst/>
              <a:defRPr/>
            </a:pPr>
            <a:endParaRPr lang="fr" sz="1200" b="0" i="1" dirty="0"/>
          </a:p>
          <a:p>
            <a:pPr algn="l" rtl="0">
              <a:spcBef>
                <a:spcPts val="600"/>
              </a:spcBef>
            </a:pPr>
            <a:r>
              <a:rPr lang="fr" b="0" i="0" u="none" kern="1200" baseline="0" dirty="0">
                <a:solidFill>
                  <a:schemeClr val="tx1"/>
                </a:solidFill>
                <a:effectLst/>
              </a:rPr>
              <a:t>Afin d’identifier les documents et parties prenantes pertinents à consulter pour chaque dimension, l’équipe nationale devra :</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b="0" i="0" u="none" kern="1200" baseline="0" dirty="0">
                <a:solidFill>
                  <a:schemeClr val="tx1"/>
                </a:solidFill>
                <a:effectLst/>
              </a:rPr>
              <a:t>Passer en revue les questions de référence dans les tableaux analytiques.</a:t>
            </a:r>
            <a:endParaRPr lang="fr" kern="1200" dirty="0">
              <a:solidFill>
                <a:schemeClr val="tx1"/>
              </a:solidFill>
              <a:effectLst/>
            </a:endParaRPr>
          </a:p>
          <a:p>
            <a:pPr marL="171450" indent="-171450" algn="l" rtl="0">
              <a:spcBef>
                <a:spcPts val="600"/>
              </a:spcBef>
              <a:buFont typeface="Arial" panose="020B0604020202020204" pitchFamily="34" charset="0"/>
              <a:buChar char="•"/>
            </a:pPr>
            <a:r>
              <a:rPr lang="fr" b="0" i="0" u="none" kern="1200" baseline="0" dirty="0">
                <a:solidFill>
                  <a:schemeClr val="tx1"/>
                </a:solidFill>
                <a:effectLst/>
              </a:rPr>
              <a:t>Réfléchir aux programmes d'évaluation à intégrer dans l'analyse.</a:t>
            </a:r>
          </a:p>
          <a:p>
            <a:pPr marL="171450" indent="-171450" algn="l" rtl="0">
              <a:spcBef>
                <a:spcPts val="600"/>
              </a:spcBef>
              <a:buFont typeface="Arial" panose="020B0604020202020204" pitchFamily="34" charset="0"/>
              <a:buChar char="•"/>
            </a:pPr>
            <a:r>
              <a:rPr lang="fr" b="0" i="0" u="none" kern="1200" baseline="0" dirty="0">
                <a:solidFill>
                  <a:schemeClr val="tx1"/>
                </a:solidFill>
                <a:effectLst/>
              </a:rPr>
              <a:t>Pour la dimension 2B « Qualité de l’évaluation en classe », le recensement des documents et des parties prenantes doit aussi tenir compte :</a:t>
            </a:r>
          </a:p>
          <a:p>
            <a:pPr marL="446088" indent="-265113" algn="l" rtl="0">
              <a:spcBef>
                <a:spcPts val="600"/>
              </a:spcBef>
              <a:buFont typeface="Calibri" panose="020F0502020204030204" pitchFamily="34" charset="0"/>
              <a:buChar char="−"/>
            </a:pPr>
            <a:r>
              <a:rPr lang="fr" b="0" i="0" u="none" kern="1200" baseline="0" dirty="0">
                <a:solidFill>
                  <a:schemeClr val="tx1"/>
                </a:solidFill>
                <a:effectLst/>
              </a:rPr>
              <a:t>des niveaux d’enseignement pertinents à analyser ;</a:t>
            </a:r>
          </a:p>
          <a:p>
            <a:pPr marL="446088" indent="-265113" algn="l" rtl="0">
              <a:spcBef>
                <a:spcPts val="600"/>
              </a:spcBef>
              <a:buFont typeface="Calibri" panose="020F0502020204030204" pitchFamily="34" charset="0"/>
              <a:buChar char="−"/>
            </a:pPr>
            <a:r>
              <a:rPr lang="fr" b="0" i="0" u="none" kern="1200" baseline="0" dirty="0">
                <a:solidFill>
                  <a:schemeClr val="tx1"/>
                </a:solidFill>
                <a:effectLst/>
              </a:rPr>
              <a:t>des divers types d’établissements de l’enseignement primaire et secondaire, par exemple des établissements publics et privés, ou encore des établissements indépendants.</a:t>
            </a:r>
          </a:p>
          <a:p>
            <a:pPr marL="180975" indent="0" algn="l" rtl="0">
              <a:spcBef>
                <a:spcPts val="600"/>
              </a:spcBef>
              <a:buFont typeface="Calibri" panose="020F0502020204030204" pitchFamily="34" charset="0"/>
              <a:buNone/>
            </a:pPr>
            <a:endParaRPr lang="fr" u="none" kern="1200" dirty="0">
              <a:solidFill>
                <a:schemeClr val="tx1"/>
              </a:solidFill>
              <a:effectLst/>
            </a:endParaRPr>
          </a:p>
          <a:p>
            <a:pPr marL="180975" indent="0" algn="l" rtl="0">
              <a:spcBef>
                <a:spcPts val="600"/>
              </a:spcBef>
              <a:buFont typeface="Calibri" panose="020F0502020204030204" pitchFamily="34" charset="0"/>
              <a:buNone/>
            </a:pPr>
            <a:r>
              <a:rPr lang="fr" b="0" i="0" u="none" kern="1200" baseline="0" dirty="0">
                <a:solidFill>
                  <a:schemeClr val="tx1"/>
                </a:solidFill>
                <a:effectLst/>
              </a:rPr>
              <a:t>Cette démarche s'avère essentielle pour identifier les chefs d’établissement et représentants du corps enseignant à consulter, ainsi que les documents spécifiques pertinents. Ne pas oublier que l'objectif de l’ANLAS </a:t>
            </a:r>
            <a:r>
              <a:rPr lang="fr" b="0" i="0" u="none" baseline="0" dirty="0"/>
              <a:t>est </a:t>
            </a:r>
            <a:r>
              <a:rPr lang="fr" b="0" i="0" u="none" kern="1200" baseline="0" dirty="0">
                <a:solidFill>
                  <a:schemeClr val="tx1"/>
                </a:solidFill>
                <a:effectLst/>
              </a:rPr>
              <a:t>d'acquérir une perception générale de la manière dont l’évaluation en classe est utilisée au niveau systémique, de l’établissement scolaire et de la classe, pour étayer les pratiques pédagogiques et d’apprentissage, ainsi que les aspects de la politique éducative importants pour l’évaluation en classe</a:t>
            </a:r>
            <a:r>
              <a:rPr lang="fr" b="0" i="0" u="none" baseline="0" dirty="0"/>
              <a:t>.</a:t>
            </a:r>
            <a:endParaRPr lang="fr" b="1" u="none" kern="1200" dirty="0">
              <a:solidFill>
                <a:schemeClr val="tx1"/>
              </a:solidFill>
              <a:effectLst/>
            </a:endParaRPr>
          </a:p>
        </p:txBody>
      </p:sp>
      <p:sp>
        <p:nvSpPr>
          <p:cNvPr id="4" name="Slide Number Placeholder 3"/>
          <p:cNvSpPr>
            <a:spLocks noGrp="1"/>
          </p:cNvSpPr>
          <p:nvPr>
            <p:ph type="sldNum" sz="quarter" idx="10"/>
          </p:nvPr>
        </p:nvSpPr>
        <p:spPr/>
        <p:txBody>
          <a:bodyPr/>
          <a:lstStyle/>
          <a:p>
            <a:pPr algn="l" rtl="0"/>
            <a:fld id="{24E4A8C5-FE95-48D6-9796-DAE80261D394}" type="slidenum">
              <a:rPr/>
              <a:t>87</a:t>
            </a:fld>
            <a:endParaRPr lang="fr" dirty="0"/>
          </a:p>
        </p:txBody>
      </p:sp>
    </p:spTree>
    <p:extLst>
      <p:ext uri="{BB962C8B-B14F-4D97-AF65-F5344CB8AC3E}">
        <p14:creationId xmlns:p14="http://schemas.microsoft.com/office/powerpoint/2010/main" val="19344083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fr" b="0" i="1" u="none" baseline="0"/>
              <a:t>[Suivre les instructions </a:t>
            </a:r>
            <a:r>
              <a:rPr lang="fr" b="0" i="1" u="none" kern="1200" baseline="0">
                <a:solidFill>
                  <a:schemeClr val="tx1"/>
                </a:solidFill>
                <a:effectLst/>
              </a:rPr>
              <a:t>qui se trouvent dans les parties 4.1.3b et 4.2.4 du manuel de l'ANLAS.]</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fr" i="0" kern="1200" dirty="0">
              <a:solidFill>
                <a:schemeClr val="tx1"/>
              </a:solidFill>
              <a:effectLst/>
            </a:endParaRPr>
          </a:p>
          <a:p>
            <a:pPr algn="l" rtl="0">
              <a:spcBef>
                <a:spcPts val="600"/>
              </a:spcBef>
            </a:pPr>
            <a:r>
              <a:rPr lang="fr" b="1" i="0" u="none" baseline="0"/>
              <a:t>Recensement des parties prenantes</a:t>
            </a:r>
          </a:p>
          <a:p>
            <a:pPr marL="446088" indent="-265113" algn="l" rtl="0">
              <a:lnSpc>
                <a:spcPct val="100000"/>
              </a:lnSpc>
              <a:spcBef>
                <a:spcPts val="600"/>
              </a:spcBef>
              <a:buFont typeface="+mj-lt"/>
              <a:buAutoNum type="arabicPeriod"/>
            </a:pPr>
            <a:r>
              <a:rPr lang="fr" sz="1200" b="0" i="0" u="none" baseline="0"/>
              <a:t>Identifier les groupes de principales parties prenantes pour chaque dimension et les indiquer dans le tableau de recensement.</a:t>
            </a:r>
          </a:p>
          <a:p>
            <a:pPr marL="446088" indent="-265113" algn="l" rtl="0">
              <a:lnSpc>
                <a:spcPct val="100000"/>
              </a:lnSpc>
              <a:spcBef>
                <a:spcPts val="600"/>
              </a:spcBef>
              <a:buFont typeface="+mj-lt"/>
              <a:buAutoNum type="arabicPeriod"/>
            </a:pPr>
            <a:r>
              <a:rPr lang="fr" sz="1200" b="0" i="0" u="none" baseline="0"/>
              <a:t>Pour chaque groupe de parties prenantes principales, mentionner le nom de parties prenantes individuelles à rencontrer. Indiquer les noms pertinents dans le tableau de recensement des parties prenantes et commencer à remplir la base de données des parties prenantes. </a:t>
            </a:r>
            <a:r>
              <a:rPr lang="fr" sz="1200" b="0" i="1" u="none" baseline="0"/>
              <a:t>[Noter que cette action peut aussi être effectuée/terminée à une étape ultérieure de la phase de planification.]</a:t>
            </a:r>
          </a:p>
          <a:p>
            <a:pPr marL="446088" indent="-265113" algn="l" rtl="0">
              <a:lnSpc>
                <a:spcPct val="100000"/>
              </a:lnSpc>
              <a:spcBef>
                <a:spcPts val="600"/>
              </a:spcBef>
              <a:buFont typeface="+mj-lt"/>
              <a:buAutoNum type="arabicPeriod"/>
            </a:pPr>
            <a:endParaRPr lang="fr" sz="1200" i="1" dirty="0"/>
          </a:p>
          <a:p>
            <a:pPr marL="0" indent="0" algn="l" rtl="0">
              <a:lnSpc>
                <a:spcPct val="100000"/>
              </a:lnSpc>
              <a:spcBef>
                <a:spcPts val="600"/>
              </a:spcBef>
              <a:buNone/>
            </a:pPr>
            <a:r>
              <a:rPr lang="fr" sz="1200" b="1" i="0" u="none" baseline="0"/>
              <a:t>Recensement des documents</a:t>
            </a:r>
          </a:p>
          <a:p>
            <a:pPr marL="446088" indent="-265113" algn="l" rtl="0">
              <a:lnSpc>
                <a:spcPct val="100000"/>
              </a:lnSpc>
              <a:spcBef>
                <a:spcPts val="600"/>
              </a:spcBef>
              <a:buFont typeface="+mj-lt"/>
              <a:buAutoNum type="arabicPeriod"/>
            </a:pPr>
            <a:r>
              <a:rPr lang="fr" sz="1200" b="0" i="0" u="none" baseline="0"/>
              <a:t>Identifier les documents pertinents pour chaque dimension et les indiquer dans le tableau de recensement des documents.</a:t>
            </a:r>
          </a:p>
          <a:p>
            <a:pPr marL="446088" indent="-265113" algn="l" rtl="0">
              <a:lnSpc>
                <a:spcPct val="100000"/>
              </a:lnSpc>
              <a:spcBef>
                <a:spcPts val="600"/>
              </a:spcBef>
              <a:buFont typeface="+mj-lt"/>
              <a:buAutoNum type="arabicPeriod"/>
            </a:pPr>
            <a:r>
              <a:rPr lang="fr" sz="1200" b="0" i="0" u="none" baseline="0"/>
              <a:t>Préciser comment accéder à ces documents ou les obtenir.</a:t>
            </a:r>
          </a:p>
        </p:txBody>
      </p:sp>
      <p:sp>
        <p:nvSpPr>
          <p:cNvPr id="4" name="Slide Number Placeholder 3"/>
          <p:cNvSpPr>
            <a:spLocks noGrp="1"/>
          </p:cNvSpPr>
          <p:nvPr>
            <p:ph type="sldNum" sz="quarter" idx="10"/>
          </p:nvPr>
        </p:nvSpPr>
        <p:spPr/>
        <p:txBody>
          <a:bodyPr/>
          <a:lstStyle/>
          <a:p>
            <a:pPr algn="l" rtl="0"/>
            <a:fld id="{24E4A8C5-FE95-48D6-9796-DAE80261D394}" type="slidenum">
              <a:rPr/>
              <a:t>88</a:t>
            </a:fld>
            <a:endParaRPr lang="fr" dirty="0"/>
          </a:p>
        </p:txBody>
      </p:sp>
    </p:spTree>
    <p:extLst>
      <p:ext uri="{BB962C8B-B14F-4D97-AF65-F5344CB8AC3E}">
        <p14:creationId xmlns:p14="http://schemas.microsoft.com/office/powerpoint/2010/main" val="36485029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fr" b="0" i="1" u="none" baseline="0"/>
              <a:t>[Accorder environ </a:t>
            </a:r>
            <a:r>
              <a:rPr lang="fr" b="1" i="1" u="none" baseline="0"/>
              <a:t>15 minutes</a:t>
            </a:r>
            <a:r>
              <a:rPr lang="fr" b="0" i="1" u="none" baseline="0"/>
              <a:t> pour réaliser cette activité.]</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 b="0" i="1" u="none" kern="1200" baseline="0">
                <a:solidFill>
                  <a:schemeClr val="tx1"/>
                </a:solidFill>
                <a:effectLst/>
              </a:rPr>
              <a:t>[Une fois les tableaux de recensement des parties prenantes et des documents complétés, il est recommandé à l’équipe nationale de les présenter au comité de pilotage de l’ANLAS. Le comité de pilotage peut également faciliter l'obtention des documents nécessaires et la prise de contact avec les principales parties prenantes identifiées. </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1" u="none" kern="1200" baseline="0">
                <a:solidFill>
                  <a:schemeClr val="tx1"/>
                </a:solidFill>
                <a:effectLst/>
                <a:latin typeface="+mn-lt"/>
                <a:ea typeface="+mn-ea"/>
                <a:cs typeface="+mn-cs"/>
              </a:rPr>
              <a:t>Une </a:t>
            </a:r>
            <a:r>
              <a:rPr lang="fr" b="0" i="1" u="none" baseline="0"/>
              <a:t>mise à jour des tableaux de recensement des parties prenantes et des documents </a:t>
            </a:r>
            <a:r>
              <a:rPr lang="fr" sz="1200" b="0" i="1" u="none" kern="1200" baseline="0">
                <a:solidFill>
                  <a:schemeClr val="tx1"/>
                </a:solidFill>
                <a:effectLst/>
                <a:latin typeface="+mn-lt"/>
                <a:ea typeface="+mn-ea"/>
                <a:cs typeface="+mn-cs"/>
              </a:rPr>
              <a:t>doit avoir lieu durant la phase d’analyse, dans l’éventualité où des documents ou parties prenantes supplémentaires seraient identifiés durant le processus d’analyse.]</a:t>
            </a:r>
          </a:p>
          <a:p>
            <a:endParaRPr lang="fr" sz="1200" i="1" kern="1200" dirty="0">
              <a:solidFill>
                <a:schemeClr val="tx1"/>
              </a:solidFill>
              <a:effectLst/>
              <a:latin typeface="+mn-lt"/>
              <a:ea typeface="+mn-ea"/>
              <a:cs typeface="+mn-cs"/>
            </a:endParaRPr>
          </a:p>
          <a:p>
            <a:pPr algn="l" rtl="0"/>
            <a:r>
              <a:rPr lang="fr" sz="1200" b="0" i="1" u="none" kern="1200" baseline="0">
                <a:solidFill>
                  <a:schemeClr val="tx1"/>
                </a:solidFill>
                <a:effectLst/>
                <a:latin typeface="+mn-lt"/>
                <a:ea typeface="+mn-ea"/>
                <a:cs typeface="+mn-cs"/>
              </a:rPr>
              <a:t>[La planification minutieuse de la mise en œuvre fait partie du plan de mise en œuvre de l'ANLAS, y compris l'obtention des documents et l'organisation des consultations avec les parties prenantes.]</a:t>
            </a:r>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89</a:t>
            </a:fld>
            <a:endParaRPr lang="fr" dirty="0"/>
          </a:p>
        </p:txBody>
      </p:sp>
    </p:spTree>
    <p:extLst>
      <p:ext uri="{BB962C8B-B14F-4D97-AF65-F5344CB8AC3E}">
        <p14:creationId xmlns:p14="http://schemas.microsoft.com/office/powerpoint/2010/main" val="1330154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 sz="1200" b="0" i="0" u="none" kern="1200" baseline="0" dirty="0">
                <a:solidFill>
                  <a:schemeClr val="tx1"/>
                </a:solidFill>
                <a:effectLst/>
                <a:latin typeface="+mn-lt"/>
                <a:ea typeface="+mn-ea"/>
                <a:cs typeface="+mn-cs"/>
              </a:rPr>
              <a:t>Comme son nom l'indique, l'ANLAS est centrée sur les systèmes nationaux d'évaluation </a:t>
            </a:r>
            <a:r>
              <a:rPr lang="fr-BE" sz="1200" b="0" i="0" u="none" kern="1200" baseline="0" dirty="0">
                <a:solidFill>
                  <a:schemeClr val="tx1"/>
                </a:solidFill>
                <a:effectLst/>
                <a:latin typeface="+mn-lt"/>
                <a:ea typeface="+mn-ea"/>
                <a:cs typeface="+mn-cs"/>
              </a:rPr>
              <a:t>des apprentissages</a:t>
            </a:r>
            <a:r>
              <a:rPr lang="fr" sz="1200" b="0" i="0" u="none" kern="1200" baseline="0" dirty="0">
                <a:solidFill>
                  <a:schemeClr val="tx1"/>
                </a:solidFill>
                <a:effectLst/>
                <a:latin typeface="+mn-lt"/>
                <a:ea typeface="+mn-ea"/>
                <a:cs typeface="+mn-cs"/>
              </a:rPr>
              <a:t>.</a:t>
            </a:r>
          </a:p>
          <a:p>
            <a:pPr marL="171450" indent="-171450" algn="l" rtl="0">
              <a:buFont typeface="Arial" panose="020B0604020202020204" pitchFamily="34" charset="0"/>
              <a:buChar char="•"/>
            </a:pPr>
            <a:r>
              <a:rPr lang="fr" sz="1200" b="0" i="0" u="none" kern="1200" baseline="0" dirty="0">
                <a:solidFill>
                  <a:schemeClr val="tx1"/>
                </a:solidFill>
                <a:effectLst/>
                <a:latin typeface="+mn-lt"/>
                <a:ea typeface="+mn-ea"/>
                <a:cs typeface="+mn-cs"/>
              </a:rPr>
              <a:t>Les </a:t>
            </a:r>
            <a:r>
              <a:rPr lang="fr" sz="1200" b="0" i="1" u="none" kern="1200" baseline="0" dirty="0">
                <a:solidFill>
                  <a:schemeClr val="tx1"/>
                </a:solidFill>
                <a:effectLst/>
                <a:latin typeface="+mn-lt"/>
                <a:ea typeface="+mn-ea"/>
                <a:cs typeface="+mn-cs"/>
              </a:rPr>
              <a:t>systèmes d'évaluation </a:t>
            </a:r>
            <a:r>
              <a:rPr lang="fr-BE" sz="1200" b="0" i="1" u="none" kern="1200" baseline="0" dirty="0">
                <a:solidFill>
                  <a:schemeClr val="tx1"/>
                </a:solidFill>
                <a:effectLst/>
                <a:latin typeface="+mn-lt"/>
                <a:ea typeface="+mn-ea"/>
                <a:cs typeface="+mn-cs"/>
              </a:rPr>
              <a:t>des apprentissages</a:t>
            </a:r>
            <a:r>
              <a:rPr lang="fr" sz="1200" b="0" i="0" u="none" kern="1200" baseline="0" dirty="0">
                <a:solidFill>
                  <a:schemeClr val="tx1"/>
                </a:solidFill>
                <a:effectLst/>
                <a:latin typeface="+mn-lt"/>
                <a:ea typeface="+mn-ea"/>
                <a:cs typeface="+mn-cs"/>
              </a:rPr>
              <a:t> sont définis au sens large comme un ensemble de politiques, pratiques, structures, organisations et outils pour générer des données fiables de grande qualité sur l</a:t>
            </a:r>
            <a:r>
              <a:rPr lang="fr-BE" sz="1200" b="0" i="0" u="none" kern="1200" baseline="0" dirty="0">
                <a:solidFill>
                  <a:schemeClr val="tx1"/>
                </a:solidFill>
                <a:effectLst/>
                <a:latin typeface="+mn-lt"/>
                <a:ea typeface="+mn-ea"/>
                <a:cs typeface="+mn-cs"/>
              </a:rPr>
              <a:t>es </a:t>
            </a:r>
            <a:r>
              <a:rPr lang="fr" sz="1200" b="0" i="0" u="none" kern="1200" baseline="0" dirty="0">
                <a:solidFill>
                  <a:schemeClr val="tx1"/>
                </a:solidFill>
                <a:effectLst/>
                <a:latin typeface="+mn-lt"/>
                <a:ea typeface="+mn-ea"/>
                <a:cs typeface="+mn-cs"/>
              </a:rPr>
              <a:t>apprentissage</a:t>
            </a:r>
            <a:r>
              <a:rPr lang="fr-BE" sz="1200" b="0" i="0" u="none" kern="1200" baseline="0" dirty="0">
                <a:solidFill>
                  <a:schemeClr val="tx1"/>
                </a:solidFill>
                <a:effectLst/>
                <a:latin typeface="+mn-lt"/>
                <a:ea typeface="+mn-ea"/>
                <a:cs typeface="+mn-cs"/>
              </a:rPr>
              <a:t>s</a:t>
            </a:r>
            <a:r>
              <a:rPr lang="fr" sz="1200" b="0" i="0" u="none" kern="1200" baseline="0" dirty="0">
                <a:solidFill>
                  <a:schemeClr val="tx1"/>
                </a:solidFill>
                <a:effectLst/>
                <a:latin typeface="+mn-lt"/>
                <a:ea typeface="+mn-ea"/>
                <a:cs typeface="+mn-cs"/>
              </a:rPr>
              <a:t> et les acquis </a:t>
            </a:r>
            <a:r>
              <a:rPr lang="fr-BE" sz="1200" b="0" i="0" u="none" kern="1200" baseline="0" dirty="0">
                <a:solidFill>
                  <a:schemeClr val="tx1"/>
                </a:solidFill>
                <a:effectLst/>
                <a:latin typeface="+mn-lt"/>
                <a:ea typeface="+mn-ea"/>
                <a:cs typeface="+mn-cs"/>
              </a:rPr>
              <a:t>scolaires</a:t>
            </a:r>
            <a:r>
              <a:rPr lang="fr" sz="1200" b="0" i="0" u="none" kern="1200" baseline="0" dirty="0">
                <a:solidFill>
                  <a:schemeClr val="tx1"/>
                </a:solidFill>
                <a:effectLst/>
                <a:latin typeface="+mn-lt"/>
                <a:ea typeface="+mn-ea"/>
                <a:cs typeface="+mn-cs"/>
              </a:rPr>
              <a:t>. Ces données représentent des éléments probants à des fins de politiques et de pratiques éducatives, dans le but ultime d'améliorer la qualité de l'enseignement et les acquis scolaires (Braun, et al. 2006; Clarke 2012; Ravela, et al. 2009).</a:t>
            </a:r>
            <a:endParaRPr lang="fr"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B2BFC9F1-0093-40DD-8787-3AB2D04AB31E}" type="slidenum">
              <a:rPr/>
              <a:t>9</a:t>
            </a:fld>
            <a:endParaRPr lang="fr" dirty="0"/>
          </a:p>
        </p:txBody>
      </p:sp>
    </p:spTree>
    <p:extLst>
      <p:ext uri="{BB962C8B-B14F-4D97-AF65-F5344CB8AC3E}">
        <p14:creationId xmlns:p14="http://schemas.microsoft.com/office/powerpoint/2010/main" val="16217167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1" u="none" baseline="0"/>
              <a:t>[Le calendrier de formation de l'équipe nationale prévoit ici 45 minutes de temps de midi. Adapter si nécessaire.]</a:t>
            </a:r>
          </a:p>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90</a:t>
            </a:fld>
            <a:endParaRPr lang="fr" dirty="0"/>
          </a:p>
        </p:txBody>
      </p:sp>
    </p:spTree>
    <p:extLst>
      <p:ext uri="{BB962C8B-B14F-4D97-AF65-F5344CB8AC3E}">
        <p14:creationId xmlns:p14="http://schemas.microsoft.com/office/powerpoint/2010/main" val="9233797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fr" sz="1200" b="0" i="1" u="none" kern="1200" baseline="0" dirty="0">
                <a:solidFill>
                  <a:schemeClr val="tx1"/>
                </a:solidFill>
                <a:effectLst/>
                <a:latin typeface="+mn-lt"/>
                <a:ea typeface="+mn-ea"/>
                <a:cs typeface="+mn-cs"/>
              </a:rPr>
              <a:t>[Pour préparer l'AP 3 : finalisation du plan de mise en œuvre, discuter des délais indicatifs pour l'ANLAS illustrés à l'annexe 7 du manuel de l'ANLAS.]</a:t>
            </a:r>
          </a:p>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endParaRPr lang="fr"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Le délai indicatif de six mois à l’annexe 7 du manuel de l'ANLAS prend en compte une équipe nationale de huit à douze membres actifs à temps partiel sur un projet ANLAS.</a:t>
            </a:r>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La période de mise en œuvre de l'ANLAS dépend de plusieurs facteurs, notamment de :</a:t>
            </a:r>
            <a:endParaRPr lang="fr" sz="1200" kern="1200" dirty="0">
              <a:solidFill>
                <a:schemeClr val="tx1"/>
              </a:solidFill>
              <a:effectLst/>
              <a:latin typeface="+mn-lt"/>
              <a:ea typeface="+mn-ea"/>
              <a:cs typeface="+mn-cs"/>
            </a:endParaRPr>
          </a:p>
          <a:p>
            <a:pPr marL="446088" lvl="0" indent="-265113" algn="l" rtl="0">
              <a:spcBef>
                <a:spcPts val="600"/>
              </a:spcBef>
              <a:buFont typeface="Calibri" panose="020F0502020204030204" pitchFamily="34" charset="0"/>
              <a:buChar char="−"/>
            </a:pPr>
            <a:r>
              <a:rPr lang="fr" sz="1200" b="0" i="0" u="none" kern="1200" baseline="0" dirty="0">
                <a:solidFill>
                  <a:schemeClr val="tx1"/>
                </a:solidFill>
                <a:effectLst/>
                <a:latin typeface="+mn-lt"/>
                <a:ea typeface="+mn-ea"/>
                <a:cs typeface="+mn-cs"/>
              </a:rPr>
              <a:t>la taille, la composition et la disponibilité de l'équipe nationale ;</a:t>
            </a:r>
            <a:endParaRPr lang="fr" sz="1200" kern="1200" dirty="0">
              <a:solidFill>
                <a:schemeClr val="tx1"/>
              </a:solidFill>
              <a:effectLst/>
              <a:latin typeface="+mn-lt"/>
              <a:ea typeface="+mn-ea"/>
              <a:cs typeface="+mn-cs"/>
            </a:endParaRPr>
          </a:p>
          <a:p>
            <a:pPr marL="446088" lvl="0" indent="-265113" algn="l" rtl="0">
              <a:spcBef>
                <a:spcPts val="600"/>
              </a:spcBef>
              <a:buFont typeface="Calibri" panose="020F0502020204030204" pitchFamily="34" charset="0"/>
              <a:buChar char="−"/>
            </a:pPr>
            <a:r>
              <a:rPr lang="fr" sz="1200" b="0" i="0" u="none" kern="1200" baseline="0" dirty="0">
                <a:solidFill>
                  <a:schemeClr val="tx1"/>
                </a:solidFill>
                <a:effectLst/>
                <a:latin typeface="+mn-lt"/>
                <a:ea typeface="+mn-ea"/>
                <a:cs typeface="+mn-cs"/>
              </a:rPr>
              <a:t>la portée de l'analyse, à savoir les programmes d'évaluation inclus et le nombre de parties prenantes consultées durant la phase d'analyse ;</a:t>
            </a:r>
            <a:endParaRPr lang="fr" sz="1200" kern="1200" dirty="0">
              <a:solidFill>
                <a:schemeClr val="tx1"/>
              </a:solidFill>
              <a:effectLst/>
              <a:latin typeface="+mn-lt"/>
              <a:ea typeface="+mn-ea"/>
              <a:cs typeface="+mn-cs"/>
            </a:endParaRPr>
          </a:p>
          <a:p>
            <a:pPr marL="446088" lvl="0" indent="-265113" algn="l" rtl="0">
              <a:spcBef>
                <a:spcPts val="600"/>
              </a:spcBef>
              <a:buFont typeface="Calibri" panose="020F0502020204030204" pitchFamily="34" charset="0"/>
              <a:buChar char="−"/>
            </a:pPr>
            <a:r>
              <a:rPr lang="fr" sz="1200" b="0" i="0" u="none" kern="1200" baseline="0" dirty="0">
                <a:solidFill>
                  <a:schemeClr val="tx1"/>
                </a:solidFill>
                <a:effectLst/>
                <a:latin typeface="+mn-lt"/>
                <a:ea typeface="+mn-ea"/>
                <a:cs typeface="+mn-cs"/>
              </a:rPr>
              <a:t>la disponibilité des parties prenantes pour les consultations ;</a:t>
            </a:r>
            <a:endParaRPr lang="fr" sz="1200" kern="1200" dirty="0">
              <a:solidFill>
                <a:schemeClr val="tx1"/>
              </a:solidFill>
              <a:effectLst/>
              <a:latin typeface="+mn-lt"/>
              <a:ea typeface="+mn-ea"/>
              <a:cs typeface="+mn-cs"/>
            </a:endParaRPr>
          </a:p>
          <a:p>
            <a:pPr marL="446088" lvl="0" indent="-265113" algn="l" rtl="0">
              <a:spcBef>
                <a:spcPts val="600"/>
              </a:spcBef>
              <a:buFont typeface="Calibri" panose="020F0502020204030204" pitchFamily="34" charset="0"/>
              <a:buChar char="−"/>
            </a:pPr>
            <a:r>
              <a:rPr lang="fr" sz="1200" b="0" i="0" u="none" kern="1200" baseline="0" dirty="0">
                <a:solidFill>
                  <a:schemeClr val="tx1"/>
                </a:solidFill>
                <a:effectLst/>
                <a:latin typeface="+mn-lt"/>
                <a:ea typeface="+mn-ea"/>
                <a:cs typeface="+mn-cs"/>
              </a:rPr>
              <a:t>la nécessité de traduire le manuel et les outils de l'ANLAS.</a:t>
            </a:r>
            <a:endParaRPr lang="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buClrTx/>
              <a:buSzTx/>
              <a:buFontTx/>
              <a:buNone/>
              <a:tabLst/>
              <a:defRPr/>
            </a:pPr>
            <a:r>
              <a:rPr lang="fr" sz="1200" b="0" i="0" u="none" kern="1200" baseline="0" dirty="0">
                <a:solidFill>
                  <a:schemeClr val="tx1"/>
                </a:solidFill>
                <a:effectLst/>
                <a:latin typeface="+mn-lt"/>
                <a:ea typeface="+mn-ea"/>
                <a:cs typeface="+mn-cs"/>
              </a:rPr>
              <a:t>Par conséquent, pour mener à bien l'ANLAS, la planification et le suivi des échéances sont indispensables, tout comme des stratégies pour assurer la disponibilité des membres de l'équipe.</a:t>
            </a:r>
            <a:endParaRPr lang="fr" sz="1200" i="0" kern="1200" dirty="0">
              <a:solidFill>
                <a:schemeClr val="tx1"/>
              </a:solidFill>
              <a:effectLst/>
              <a:latin typeface="+mn-lt"/>
              <a:ea typeface="+mn-ea"/>
              <a:cs typeface="+mn-cs"/>
            </a:endParaRPr>
          </a:p>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91</a:t>
            </a:fld>
            <a:endParaRPr lang="fr" dirty="0"/>
          </a:p>
        </p:txBody>
      </p:sp>
    </p:spTree>
    <p:extLst>
      <p:ext uri="{BB962C8B-B14F-4D97-AF65-F5344CB8AC3E}">
        <p14:creationId xmlns:p14="http://schemas.microsoft.com/office/powerpoint/2010/main" val="31364531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0" i="1" u="none" baseline="0"/>
              <a:t>[Parcourir les délais indicatifs de l'ANLAS. Certains de ces processus seront terminés au moment où se déroulera la formation, notamment la nomination d'un chef de l'équipe nationale et la constitution d'une équipe nationale.]</a:t>
            </a:r>
            <a:endParaRPr lang="fr" i="1" dirty="0"/>
          </a:p>
          <a:p>
            <a:endParaRPr lang="fr"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b="0" i="0" u="none" baseline="0"/>
              <a:t>Les activités de planification sont essentielles à la mise en œuvre réussie de l'ANLAS, y compris le développement d'un plan de mise en œuvre détaillé pour l'ANLAS (AP 3).</a:t>
            </a:r>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92</a:t>
            </a:fld>
            <a:endParaRPr lang="fr" dirty="0"/>
          </a:p>
        </p:txBody>
      </p:sp>
    </p:spTree>
    <p:extLst>
      <p:ext uri="{BB962C8B-B14F-4D97-AF65-F5344CB8AC3E}">
        <p14:creationId xmlns:p14="http://schemas.microsoft.com/office/powerpoint/2010/main" val="15774064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93</a:t>
            </a:fld>
            <a:endParaRPr lang="fr" dirty="0"/>
          </a:p>
        </p:txBody>
      </p:sp>
    </p:spTree>
    <p:extLst>
      <p:ext uri="{BB962C8B-B14F-4D97-AF65-F5344CB8AC3E}">
        <p14:creationId xmlns:p14="http://schemas.microsoft.com/office/powerpoint/2010/main" val="16720085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94</a:t>
            </a:fld>
            <a:endParaRPr lang="fr" dirty="0"/>
          </a:p>
        </p:txBody>
      </p:sp>
    </p:spTree>
    <p:extLst>
      <p:ext uri="{BB962C8B-B14F-4D97-AF65-F5344CB8AC3E}">
        <p14:creationId xmlns:p14="http://schemas.microsoft.com/office/powerpoint/2010/main" val="5276814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fr" b="1" i="1" u="none" baseline="0"/>
              <a:t>[Accorder environ 90 minutes pour réaliser cette activité.]</a:t>
            </a:r>
          </a:p>
          <a:p>
            <a:pPr marL="0" marR="0" lvl="0" indent="0" algn="l" defTabSz="914400" rtl="0" eaLnBrk="1" fontAlgn="auto" latinLnBrk="0" hangingPunct="1">
              <a:lnSpc>
                <a:spcPct val="100000"/>
              </a:lnSpc>
              <a:spcBef>
                <a:spcPts val="1200"/>
              </a:spcBef>
              <a:spcAft>
                <a:spcPts val="0"/>
              </a:spcAft>
              <a:buClrTx/>
              <a:buSzTx/>
              <a:buFontTx/>
              <a:buNone/>
              <a:tabLst/>
              <a:defRPr/>
            </a:pPr>
            <a:endParaRPr lang="fr" b="1" i="1" dirty="0"/>
          </a:p>
          <a:p>
            <a:pPr marL="0" marR="0" lvl="0" indent="0" algn="l" defTabSz="914400" rtl="0" eaLnBrk="1" fontAlgn="auto" latinLnBrk="0" hangingPunct="1">
              <a:lnSpc>
                <a:spcPct val="100000"/>
              </a:lnSpc>
              <a:spcBef>
                <a:spcPts val="1200"/>
              </a:spcBef>
              <a:spcAft>
                <a:spcPts val="0"/>
              </a:spcAft>
              <a:buClrTx/>
              <a:buSzTx/>
              <a:buFontTx/>
              <a:buNone/>
              <a:tabLst/>
              <a:defRPr/>
            </a:pPr>
            <a:r>
              <a:rPr lang="fr" b="0" i="1" u="none" baseline="0"/>
              <a:t>[Former quatre groupes (ou adapter le nombre de groupes si nécessaire). Accorder environ </a:t>
            </a:r>
            <a:r>
              <a:rPr lang="fr" b="1" i="1" u="none" baseline="0"/>
              <a:t>15 minutes</a:t>
            </a:r>
            <a:r>
              <a:rPr lang="fr" b="0" i="1" u="none" baseline="0"/>
              <a:t> pour constituer les groupes et relire le plan de mise en œuvre et les instructions fournies dans les parties 4.1.3b et 4.2.5 du manuel de l'ANLAS.]</a:t>
            </a:r>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95</a:t>
            </a:fld>
            <a:endParaRPr lang="fr" dirty="0"/>
          </a:p>
        </p:txBody>
      </p:sp>
    </p:spTree>
    <p:extLst>
      <p:ext uri="{BB962C8B-B14F-4D97-AF65-F5344CB8AC3E}">
        <p14:creationId xmlns:p14="http://schemas.microsoft.com/office/powerpoint/2010/main" val="14385243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748926"/>
            <a:ext cx="5354320" cy="4623867"/>
          </a:xfrm>
        </p:spPr>
        <p: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fr" b="0" i="1" u="none" baseline="0" dirty="0"/>
              <a:t>[</a:t>
            </a:r>
            <a:r>
              <a:rPr lang="fr" sz="1200" b="0" i="1" u="none" baseline="0" dirty="0"/>
              <a:t>Entamer la planification détaillée des tâches de l'ANLAS et la consigner dans le plan de mise en œuvre. Suivre les instructions </a:t>
            </a:r>
            <a:r>
              <a:rPr lang="fr" sz="1200" b="0" i="1" u="none" kern="1200" baseline="0" dirty="0">
                <a:solidFill>
                  <a:schemeClr val="tx1"/>
                </a:solidFill>
                <a:effectLst/>
                <a:latin typeface="+mn-lt"/>
                <a:ea typeface="+mn-ea"/>
                <a:cs typeface="+mn-cs"/>
              </a:rPr>
              <a:t>mentionnées dans les parties 4.1.3c et 4.2.5 du manuel ANLAS. </a:t>
            </a:r>
            <a:r>
              <a:rPr lang="fr" sz="1200" b="0" i="1" u="none" baseline="0" dirty="0"/>
              <a:t>Accorder environ </a:t>
            </a:r>
            <a:r>
              <a:rPr lang="fr" sz="1200" b="1" i="1" u="none" baseline="0" dirty="0"/>
              <a:t>60 minutes </a:t>
            </a:r>
            <a:r>
              <a:rPr lang="fr" sz="1200" b="0" i="1" u="none" baseline="0" dirty="0"/>
              <a:t>pour réaliser cette activité. </a:t>
            </a:r>
            <a:r>
              <a:rPr lang="fr" sz="1200" b="0" i="1" u="none" kern="1200" baseline="0" dirty="0">
                <a:solidFill>
                  <a:schemeClr val="tx1"/>
                </a:solidFill>
                <a:effectLst/>
                <a:latin typeface="+mn-lt"/>
                <a:ea typeface="+mn-ea"/>
                <a:cs typeface="+mn-cs"/>
              </a:rPr>
              <a:t>Continuer à compléter le plan de mise en œuvre en suivant les activités de la formation.]</a:t>
            </a:r>
          </a:p>
          <a:p>
            <a:pPr marL="0" marR="0" lvl="0" indent="0" algn="l" defTabSz="914400" rtl="0" eaLnBrk="1" fontAlgn="auto" latinLnBrk="0" hangingPunct="1">
              <a:lnSpc>
                <a:spcPct val="100000"/>
              </a:lnSpc>
              <a:spcBef>
                <a:spcPts val="600"/>
              </a:spcBef>
              <a:spcAft>
                <a:spcPts val="1200"/>
              </a:spcAft>
              <a:buClrTx/>
              <a:buSzTx/>
              <a:buFontTx/>
              <a:buNone/>
              <a:tabLst/>
              <a:defRPr/>
            </a:pPr>
            <a:endParaRPr lang="fr" sz="1200" i="1" kern="1200" dirty="0">
              <a:solidFill>
                <a:schemeClr val="tx1"/>
              </a:solidFill>
              <a:effectLst/>
              <a:latin typeface="+mn-lt"/>
              <a:ea typeface="+mn-ea"/>
              <a:cs typeface="+mn-cs"/>
            </a:endParaRPr>
          </a:p>
          <a:p>
            <a:pPr marL="171450" lvl="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Relire les tâches répertoriées dans le plan de mise en œuvre et les modifier si nécessaire :</a:t>
            </a:r>
            <a:endParaRPr lang="fr" sz="1200" kern="1200" dirty="0">
              <a:solidFill>
                <a:schemeClr val="tx1"/>
              </a:solidFill>
              <a:effectLst/>
              <a:latin typeface="+mn-lt"/>
              <a:ea typeface="+mn-ea"/>
              <a:cs typeface="+mn-cs"/>
            </a:endParaRPr>
          </a:p>
          <a:p>
            <a:pPr marL="446088" lvl="0" indent="-265113" algn="l" rtl="0">
              <a:spcBef>
                <a:spcPts val="600"/>
              </a:spcBef>
              <a:buFont typeface="Calibri" panose="020F0502020204030204" pitchFamily="34" charset="0"/>
              <a:buChar char="−"/>
            </a:pPr>
            <a:r>
              <a:rPr lang="fr" sz="1200" b="0" i="0" u="none" kern="1200" baseline="0" dirty="0">
                <a:solidFill>
                  <a:schemeClr val="tx1"/>
                </a:solidFill>
                <a:effectLst/>
                <a:latin typeface="+mn-lt"/>
                <a:ea typeface="+mn-ea"/>
                <a:cs typeface="+mn-cs"/>
              </a:rPr>
              <a:t>ajouter de nouvelles tâches le cas échéant,</a:t>
            </a:r>
            <a:endParaRPr lang="fr" sz="1200" kern="1200" dirty="0">
              <a:solidFill>
                <a:schemeClr val="tx1"/>
              </a:solidFill>
              <a:effectLst/>
              <a:latin typeface="+mn-lt"/>
              <a:ea typeface="+mn-ea"/>
              <a:cs typeface="+mn-cs"/>
            </a:endParaRPr>
          </a:p>
          <a:p>
            <a:pPr marL="446088" lvl="0" indent="-265113" algn="l" rtl="0">
              <a:spcBef>
                <a:spcPts val="600"/>
              </a:spcBef>
              <a:buFont typeface="Calibri" panose="020F0502020204030204" pitchFamily="34" charset="0"/>
              <a:buChar char="−"/>
            </a:pPr>
            <a:r>
              <a:rPr lang="fr" sz="1200" b="0" i="0" u="none" kern="1200" baseline="0" dirty="0">
                <a:solidFill>
                  <a:schemeClr val="tx1"/>
                </a:solidFill>
                <a:effectLst/>
                <a:latin typeface="+mn-lt"/>
                <a:ea typeface="+mn-ea"/>
                <a:cs typeface="+mn-cs"/>
              </a:rPr>
              <a:t>supprimer les tâches inutiles,</a:t>
            </a:r>
            <a:endParaRPr lang="fr" sz="1200" kern="1200" dirty="0">
              <a:solidFill>
                <a:schemeClr val="tx1"/>
              </a:solidFill>
              <a:effectLst/>
              <a:latin typeface="+mn-lt"/>
              <a:ea typeface="+mn-ea"/>
              <a:cs typeface="+mn-cs"/>
            </a:endParaRPr>
          </a:p>
          <a:p>
            <a:pPr marL="446088" indent="-265113" algn="l" rtl="0">
              <a:spcBef>
                <a:spcPts val="600"/>
              </a:spcBef>
              <a:buFont typeface="Calibri" panose="020F0502020204030204" pitchFamily="34" charset="0"/>
              <a:buChar char="−"/>
            </a:pPr>
            <a:r>
              <a:rPr lang="fr" sz="1200" b="0" i="0" u="none" kern="1200" baseline="0" dirty="0">
                <a:solidFill>
                  <a:schemeClr val="tx1"/>
                </a:solidFill>
                <a:effectLst/>
                <a:latin typeface="+mn-lt"/>
                <a:ea typeface="+mn-ea"/>
                <a:cs typeface="+mn-cs"/>
              </a:rPr>
              <a:t>modifier l'ordre des tâches si nécessaire.</a:t>
            </a:r>
          </a:p>
          <a:p>
            <a:pPr marL="171450" lvl="0" indent="-171450" algn="l" rtl="0">
              <a:spcBef>
                <a:spcPts val="600"/>
              </a:spcBef>
              <a:buFont typeface="Arial" panose="020B0604020202020204" pitchFamily="34" charset="0"/>
              <a:buChar char="•"/>
            </a:pPr>
            <a:r>
              <a:rPr lang="fr" b="0" i="0" u="none" baseline="0" dirty="0"/>
              <a:t>Établir un calendrier pour chaque tâche : </a:t>
            </a:r>
            <a:r>
              <a:rPr lang="fr" sz="1200" b="0" i="0" u="none" kern="1200" baseline="0" dirty="0">
                <a:solidFill>
                  <a:schemeClr val="tx1"/>
                </a:solidFill>
                <a:effectLst/>
                <a:latin typeface="+mn-lt"/>
                <a:ea typeface="+mn-ea"/>
                <a:cs typeface="+mn-cs"/>
              </a:rPr>
              <a:t>ajouter la date de début et de fin, ainsi que la durée de chacune des tâches. L'annexe 7 du manuel de l'ANLAS présente un aperçu des délais généraux de l'ANLAS.</a:t>
            </a:r>
          </a:p>
          <a:p>
            <a:pPr marL="171450" lvl="0" indent="-171450" algn="l" rtl="0">
              <a:spcBef>
                <a:spcPts val="600"/>
              </a:spcBef>
              <a:buFont typeface="Arial" panose="020B0604020202020204" pitchFamily="34" charset="0"/>
              <a:buChar char="•"/>
            </a:pPr>
            <a:r>
              <a:rPr lang="fr" b="0" i="0" u="none" baseline="0" dirty="0"/>
              <a:t>Identifier le responsable de chaque tâche : </a:t>
            </a:r>
            <a:r>
              <a:rPr lang="fr" sz="1200" b="0" i="0" u="none" kern="1200" baseline="0" dirty="0">
                <a:solidFill>
                  <a:schemeClr val="tx1"/>
                </a:solidFill>
                <a:effectLst/>
                <a:latin typeface="+mn-lt"/>
                <a:ea typeface="+mn-ea"/>
                <a:cs typeface="+mn-cs"/>
              </a:rPr>
              <a:t>ajouter le nom du propriétaire de la tâche, c'est-à-dire la personne responsable </a:t>
            </a:r>
            <a:r>
              <a:rPr lang="fr-BE" sz="1200" b="0" i="0" u="none" kern="1200" baseline="0" dirty="0">
                <a:solidFill>
                  <a:schemeClr val="tx1"/>
                </a:solidFill>
                <a:effectLst/>
                <a:latin typeface="+mn-lt"/>
                <a:ea typeface="+mn-ea"/>
                <a:cs typeface="+mn-cs"/>
              </a:rPr>
              <a:t>de </a:t>
            </a:r>
            <a:r>
              <a:rPr lang="fr" sz="1200" b="0" i="0" u="none" kern="1200" baseline="0" dirty="0">
                <a:solidFill>
                  <a:schemeClr val="tx1"/>
                </a:solidFill>
                <a:effectLst/>
                <a:latin typeface="+mn-lt"/>
                <a:ea typeface="+mn-ea"/>
                <a:cs typeface="+mn-cs"/>
              </a:rPr>
              <a:t>son exécution.</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b="0" i="0" u="none" baseline="0" dirty="0"/>
              <a:t>Identifier les ressources nécessaires : compléter </a:t>
            </a:r>
            <a:r>
              <a:rPr lang="fr" sz="1200" b="0" i="0" u="none" kern="1200" baseline="0" dirty="0">
                <a:solidFill>
                  <a:schemeClr val="tx1"/>
                </a:solidFill>
                <a:effectLst/>
                <a:latin typeface="+mn-lt"/>
                <a:ea typeface="+mn-ea"/>
                <a:cs typeface="+mn-cs"/>
              </a:rPr>
              <a:t>la liste des ressources physiques et personnelles requises (par exemple le budget, l'équipement informatique, les logiciels, les installations).</a:t>
            </a:r>
          </a:p>
          <a:p>
            <a:pPr marL="171450" lvl="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Indiquer et mettre à jour le statut de la tâche, soit </a:t>
            </a:r>
            <a:r>
              <a:rPr lang="fr" sz="1200" b="0" i="1" u="none" kern="1200" baseline="0" dirty="0">
                <a:solidFill>
                  <a:schemeClr val="tx1"/>
                </a:solidFill>
                <a:effectLst/>
                <a:latin typeface="+mn-lt"/>
                <a:ea typeface="+mn-ea"/>
                <a:cs typeface="+mn-cs"/>
              </a:rPr>
              <a:t>en cours</a:t>
            </a:r>
            <a:r>
              <a:rPr lang="fr" sz="1200" b="0" i="0" u="none" kern="1200" baseline="0" dirty="0">
                <a:solidFill>
                  <a:schemeClr val="tx1"/>
                </a:solidFill>
                <a:effectLst/>
                <a:latin typeface="+mn-lt"/>
                <a:ea typeface="+mn-ea"/>
                <a:cs typeface="+mn-cs"/>
              </a:rPr>
              <a:t> ou </a:t>
            </a:r>
            <a:r>
              <a:rPr lang="fr" sz="1200" b="0" i="1" u="none" kern="1200" baseline="0" dirty="0">
                <a:solidFill>
                  <a:schemeClr val="tx1"/>
                </a:solidFill>
                <a:effectLst/>
                <a:latin typeface="+mn-lt"/>
                <a:ea typeface="+mn-ea"/>
                <a:cs typeface="+mn-cs"/>
              </a:rPr>
              <a:t>terminé</a:t>
            </a:r>
            <a:r>
              <a:rPr lang="fr" sz="1200" b="0" i="0" u="none" kern="1200" baseline="0" dirty="0">
                <a:solidFill>
                  <a:schemeClr val="tx1"/>
                </a:solidFill>
                <a:effectLst/>
                <a:latin typeface="+mn-lt"/>
                <a:ea typeface="+mn-ea"/>
                <a:cs typeface="+mn-cs"/>
              </a:rPr>
              <a:t>. </a:t>
            </a:r>
            <a:r>
              <a:rPr lang="fr" b="0" i="0" u="none" baseline="0" dirty="0"/>
              <a:t>Par exemple, certaines tâches de la phase 1 pourraient déjà avoir été effectuées. </a:t>
            </a:r>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96</a:t>
            </a:fld>
            <a:endParaRPr lang="fr" dirty="0"/>
          </a:p>
        </p:txBody>
      </p:sp>
    </p:spTree>
    <p:extLst>
      <p:ext uri="{BB962C8B-B14F-4D97-AF65-F5344CB8AC3E}">
        <p14:creationId xmlns:p14="http://schemas.microsoft.com/office/powerpoint/2010/main" val="34358408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fr" b="0" i="1" u="none" baseline="0" dirty="0"/>
              <a:t>[Accorder environ </a:t>
            </a:r>
            <a:r>
              <a:rPr lang="fr" b="1" i="1" u="none" baseline="0" dirty="0"/>
              <a:t>15 minutes</a:t>
            </a:r>
            <a:r>
              <a:rPr lang="fr" b="0" i="1" u="none" baseline="0" dirty="0"/>
              <a:t> pour réaliser cette activité.]</a:t>
            </a:r>
          </a:p>
          <a:p>
            <a:pPr marL="0" marR="0" lvl="0" indent="0" algn="l" defTabSz="914400" rtl="0" eaLnBrk="1" fontAlgn="auto" latinLnBrk="0" hangingPunct="1">
              <a:lnSpc>
                <a:spcPct val="100000"/>
              </a:lnSpc>
              <a:spcBef>
                <a:spcPts val="600"/>
              </a:spcBef>
              <a:spcAft>
                <a:spcPts val="1200"/>
              </a:spcAft>
              <a:buClrTx/>
              <a:buSzTx/>
              <a:buFontTx/>
              <a:buNone/>
              <a:tabLst/>
              <a:defRPr/>
            </a:pPr>
            <a:endParaRPr lang="fr" i="1" baseline="0" dirty="0"/>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r>
              <a:rPr lang="fr" sz="1200" b="0" i="0" u="none" kern="1200" baseline="0" dirty="0">
                <a:solidFill>
                  <a:schemeClr val="tx1"/>
                </a:solidFill>
                <a:effectLst/>
                <a:latin typeface="+mn-lt"/>
                <a:ea typeface="+mn-ea"/>
                <a:cs typeface="+mn-cs"/>
              </a:rPr>
              <a:t>Discuter avec l'ensemble des participants des modalités de la finalisation du plan de mise en œuvre après les activités de formation. </a:t>
            </a:r>
            <a:r>
              <a:rPr lang="fr" sz="1200" b="0" i="1" u="none" kern="1200" baseline="0" dirty="0">
                <a:solidFill>
                  <a:schemeClr val="tx1"/>
                </a:solidFill>
                <a:effectLst/>
                <a:latin typeface="+mn-lt"/>
                <a:ea typeface="+mn-ea"/>
                <a:cs typeface="+mn-cs"/>
              </a:rPr>
              <a:t>[S'assurer </a:t>
            </a:r>
            <a:r>
              <a:rPr lang="fr" b="0" i="1" u="none" baseline="0" dirty="0"/>
              <a:t>que chaque membre de l'équipe sait de quelles tâches il ou elle est responsable et connaît les échéances de ces tâches.]</a:t>
            </a:r>
          </a:p>
          <a:p>
            <a:pPr marL="171450" marR="0" lvl="0" indent="-171450" algn="l" defTabSz="914400" rtl="0" eaLnBrk="1" fontAlgn="auto" latinLnBrk="0" hangingPunct="1">
              <a:lnSpc>
                <a:spcPct val="100000"/>
              </a:lnSpc>
              <a:spcBef>
                <a:spcPts val="600"/>
              </a:spcBef>
              <a:buClrTx/>
              <a:buSzTx/>
              <a:buFont typeface="Arial" panose="020B0604020202020204" pitchFamily="34" charset="0"/>
              <a:buChar char="•"/>
              <a:tabLst/>
              <a:defRPr/>
            </a:pPr>
            <a:endParaRPr lang="fr" i="1" dirty="0"/>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Il est conseillé de présenter le plan de mise en œuvre au comité de pilotage de l’ANLAS pour bénéficier de ses remarques et conseils.</a:t>
            </a:r>
          </a:p>
          <a:p>
            <a:pPr marL="0" indent="0" algn="l" rtl="0">
              <a:spcBef>
                <a:spcPts val="600"/>
              </a:spcBef>
              <a:buFont typeface="Arial" panose="020B0604020202020204" pitchFamily="34" charset="0"/>
              <a:buNone/>
            </a:pPr>
            <a:endParaRPr lang="fr" sz="1200" kern="1200" dirty="0">
              <a:solidFill>
                <a:schemeClr val="tx1"/>
              </a:solidFill>
              <a:effectLst/>
              <a:latin typeface="+mn-lt"/>
              <a:ea typeface="+mn-ea"/>
              <a:cs typeface="+mn-cs"/>
            </a:endParaRPr>
          </a:p>
          <a:p>
            <a:pPr marL="171450" indent="-171450" algn="l" rtl="0">
              <a:spcBef>
                <a:spcPts val="600"/>
              </a:spcBef>
              <a:buFont typeface="Arial" panose="020B0604020202020204" pitchFamily="34" charset="0"/>
              <a:buChar char="•"/>
            </a:pPr>
            <a:r>
              <a:rPr lang="fr" sz="1200" b="0" i="0" u="none" kern="1200" baseline="0" dirty="0">
                <a:solidFill>
                  <a:schemeClr val="tx1"/>
                </a:solidFill>
                <a:effectLst/>
                <a:latin typeface="+mn-lt"/>
                <a:ea typeface="+mn-ea"/>
                <a:cs typeface="+mn-cs"/>
              </a:rPr>
              <a:t>Le plan de mise en œuvre doit être mis à jour régulièrement tout au long du processus de mise en œuvre de l'ANLAS, afin qu'il reflète toute modification de son contenu ou du statut des tâches.</a:t>
            </a:r>
            <a:endParaRPr lang="fr" sz="1200" kern="1200" dirty="0">
              <a:solidFill>
                <a:schemeClr val="tx1"/>
              </a:solidFill>
              <a:effectLst/>
              <a:latin typeface="+mn-lt"/>
              <a:ea typeface="+mn-ea"/>
              <a:cs typeface="+mn-cs"/>
            </a:endParaRPr>
          </a:p>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97</a:t>
            </a:fld>
            <a:endParaRPr lang="fr" dirty="0"/>
          </a:p>
        </p:txBody>
      </p:sp>
    </p:spTree>
    <p:extLst>
      <p:ext uri="{BB962C8B-B14F-4D97-AF65-F5344CB8AC3E}">
        <p14:creationId xmlns:p14="http://schemas.microsoft.com/office/powerpoint/2010/main" val="1489428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1" u="none" baseline="0"/>
              <a:t>[Le calendrier de formation de l'équipe nationale prévoit ici une pause de 20 minutes. Adapter si nécessaire.]</a:t>
            </a:r>
          </a:p>
          <a:p>
            <a:endParaRPr lang="fr" dirty="0"/>
          </a:p>
        </p:txBody>
      </p:sp>
      <p:sp>
        <p:nvSpPr>
          <p:cNvPr id="4" name="Slide Number Placeholder 3"/>
          <p:cNvSpPr>
            <a:spLocks noGrp="1"/>
          </p:cNvSpPr>
          <p:nvPr>
            <p:ph type="sldNum" sz="quarter" idx="10"/>
          </p:nvPr>
        </p:nvSpPr>
        <p:spPr/>
        <p:txBody>
          <a:bodyPr/>
          <a:lstStyle/>
          <a:p>
            <a:pPr algn="l" rtl="0"/>
            <a:fld id="{24E4A8C5-FE95-48D6-9796-DAE80261D394}" type="slidenum">
              <a:rPr/>
              <a:t>98</a:t>
            </a:fld>
            <a:endParaRPr lang="fr" dirty="0"/>
          </a:p>
        </p:txBody>
      </p:sp>
    </p:spTree>
    <p:extLst>
      <p:ext uri="{BB962C8B-B14F-4D97-AF65-F5344CB8AC3E}">
        <p14:creationId xmlns:p14="http://schemas.microsoft.com/office/powerpoint/2010/main" val="10171692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1" i="1" u="none" baseline="0"/>
              <a:t>[Accorder environ 60 minutes pour réaliser cette activité.]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b="1" i="1" dirty="0"/>
          </a:p>
          <a:p>
            <a:pPr marL="0" marR="0" lvl="0" indent="0" algn="l" defTabSz="914400" rtl="0" eaLnBrk="1" fontAlgn="auto" latinLnBrk="0" hangingPunct="1">
              <a:lnSpc>
                <a:spcPct val="100000"/>
              </a:lnSpc>
              <a:spcBef>
                <a:spcPts val="1200"/>
              </a:spcBef>
              <a:spcAft>
                <a:spcPts val="0"/>
              </a:spcAft>
              <a:buClrTx/>
              <a:buSzTx/>
              <a:buFontTx/>
              <a:buNone/>
              <a:tabLst/>
              <a:defRPr/>
            </a:pPr>
            <a:r>
              <a:rPr lang="fr" b="0" i="1" u="none" baseline="0"/>
              <a:t>[Former trois groupes (ou adapter le nombre de groupes si nécessaire). </a:t>
            </a:r>
            <a:r>
              <a:rPr lang="fr" sz="1200" b="0" i="1" u="none" baseline="0"/>
              <a:t>Accorder environ </a:t>
            </a:r>
            <a:r>
              <a:rPr lang="fr" sz="1200" b="1" i="1" u="none" baseline="0"/>
              <a:t>15 minutes</a:t>
            </a:r>
            <a:r>
              <a:rPr lang="fr" sz="1200" b="0" i="1" u="none" baseline="0"/>
              <a:t> pour constituer les groupes et relire le modèle de stratégies d'évaluation et de réduction des risques, ainsi que les instructions des parties 4.1.3b et 4.2.6 du manuel de l'ANLAS.] </a:t>
            </a:r>
            <a:r>
              <a:rPr lang="fr" sz="1200" b="0" i="1" u="none" kern="1200" baseline="0">
                <a:solidFill>
                  <a:schemeClr val="tx1"/>
                </a:solidFill>
                <a:effectLst/>
                <a:latin typeface="+mn-lt"/>
                <a:ea typeface="+mn-ea"/>
                <a:cs typeface="+mn-cs"/>
              </a:rPr>
              <a:t>Continuer à compléter les </a:t>
            </a:r>
            <a:r>
              <a:rPr lang="fr" sz="1200" b="0" i="1" u="none" baseline="0"/>
              <a:t>stratégies d'évaluation et de réduction des risques </a:t>
            </a:r>
            <a:r>
              <a:rPr lang="fr" sz="1200" b="0" i="1" u="none" kern="1200" baseline="0">
                <a:solidFill>
                  <a:schemeClr val="tx1"/>
                </a:solidFill>
                <a:effectLst/>
                <a:latin typeface="+mn-lt"/>
                <a:ea typeface="+mn-ea"/>
                <a:cs typeface="+mn-cs"/>
              </a:rPr>
              <a:t>après les activités de formation.]</a:t>
            </a:r>
            <a:endParaRPr lang="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 i="1" dirty="0"/>
          </a:p>
        </p:txBody>
      </p:sp>
      <p:sp>
        <p:nvSpPr>
          <p:cNvPr id="4" name="Slide Number Placeholder 3"/>
          <p:cNvSpPr>
            <a:spLocks noGrp="1"/>
          </p:cNvSpPr>
          <p:nvPr>
            <p:ph type="sldNum" sz="quarter" idx="10"/>
          </p:nvPr>
        </p:nvSpPr>
        <p:spPr/>
        <p:txBody>
          <a:bodyPr/>
          <a:lstStyle/>
          <a:p>
            <a:pPr algn="l" rtl="0"/>
            <a:fld id="{24E4A8C5-FE95-48D6-9796-DAE80261D394}" type="slidenum">
              <a:rPr/>
              <a:t>99</a:t>
            </a:fld>
            <a:endParaRPr lang="fr" dirty="0"/>
          </a:p>
        </p:txBody>
      </p:sp>
    </p:spTree>
    <p:extLst>
      <p:ext uri="{BB962C8B-B14F-4D97-AF65-F5344CB8AC3E}">
        <p14:creationId xmlns:p14="http://schemas.microsoft.com/office/powerpoint/2010/main" val="1248800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4" name="Picture 1023"/>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50895" y="-642363"/>
            <a:ext cx="8275094" cy="8210220"/>
          </a:xfrm>
          <a:prstGeom prst="rect">
            <a:avLst/>
          </a:prstGeom>
        </p:spPr>
      </p:pic>
      <p:sp>
        <p:nvSpPr>
          <p:cNvPr id="2" name="Title 1"/>
          <p:cNvSpPr>
            <a:spLocks noGrp="1"/>
          </p:cNvSpPr>
          <p:nvPr>
            <p:ph type="ctrTitle" hasCustomPrompt="1"/>
          </p:nvPr>
        </p:nvSpPr>
        <p:spPr>
          <a:xfrm>
            <a:off x="3862320" y="1681923"/>
            <a:ext cx="7424382" cy="2387600"/>
          </a:xfrm>
        </p:spPr>
        <p:txBody>
          <a:bodyPr anchor="b">
            <a:normAutofit/>
          </a:bodyPr>
          <a:lstStyle>
            <a:lvl1pPr algn="ctr">
              <a:defRPr sz="4800">
                <a:solidFill>
                  <a:schemeClr val="bg1"/>
                </a:solidFill>
              </a:defRPr>
            </a:lvl1pPr>
          </a:lstStyle>
          <a:p>
            <a:r>
              <a:rPr lang="en-US" dirty="0"/>
              <a:t>Presentation Heading </a:t>
            </a:r>
            <a:endParaRPr lang="en-AU" dirty="0"/>
          </a:p>
        </p:txBody>
      </p:sp>
      <p:sp>
        <p:nvSpPr>
          <p:cNvPr id="3" name="Subtitle 2"/>
          <p:cNvSpPr>
            <a:spLocks noGrp="1"/>
          </p:cNvSpPr>
          <p:nvPr>
            <p:ph type="subTitle" idx="1" hasCustomPrompt="1"/>
          </p:nvPr>
        </p:nvSpPr>
        <p:spPr>
          <a:xfrm>
            <a:off x="3862320" y="4420903"/>
            <a:ext cx="7424382" cy="778893"/>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a:t>
            </a:r>
            <a:endParaRPr lang="en-AU" dirty="0"/>
          </a:p>
        </p:txBody>
      </p:sp>
      <p:pic>
        <p:nvPicPr>
          <p:cNvPr id="36" name="Picture 3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58631" y="5950417"/>
            <a:ext cx="928071" cy="37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8367" y="2609668"/>
            <a:ext cx="2099003" cy="14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6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011669" y="346604"/>
            <a:ext cx="9514586" cy="1325563"/>
          </a:xfrm>
        </p:spPr>
        <p:txBody>
          <a:bodyPr>
            <a:normAutofit/>
          </a:bodyPr>
          <a:lstStyle>
            <a:lvl1pPr>
              <a:defRPr sz="3600"/>
            </a:lvl1pPr>
          </a:lstStyle>
          <a:p>
            <a:r>
              <a:rPr lang="en-US" dirty="0"/>
              <a:t>Click to edit Master title style</a:t>
            </a:r>
            <a:endParaRPr lang="en-AU"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8" name="Picture 7"/>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cxnSp>
        <p:nvCxnSpPr>
          <p:cNvPr id="15" name="Straight Connector 14"/>
          <p:cNvCxnSpPr/>
          <p:nvPr userDrawn="1"/>
        </p:nvCxnSpPr>
        <p:spPr>
          <a:xfrm>
            <a:off x="2011669" y="1672167"/>
            <a:ext cx="10453047"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13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pic>
        <p:nvPicPr>
          <p:cNvPr id="4" name="Picture 3"/>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24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14398"/>
            <a:ext cx="3932237" cy="1600200"/>
          </a:xfrm>
        </p:spPr>
        <p:txBody>
          <a:bodyPr anchor="b"/>
          <a:lstStyle>
            <a:lvl1pPr>
              <a:defRPr sz="3200"/>
            </a:lvl1pPr>
          </a:lstStyle>
          <a:p>
            <a:r>
              <a:rPr lang="en-US" dirty="0"/>
              <a:t>Click to edit Master title style</a:t>
            </a:r>
            <a:endParaRPr lang="en-AU" dirty="0"/>
          </a:p>
        </p:txBody>
      </p:sp>
      <p:sp>
        <p:nvSpPr>
          <p:cNvPr id="3" name="Content Placeholder 2"/>
          <p:cNvSpPr>
            <a:spLocks noGrp="1"/>
          </p:cNvSpPr>
          <p:nvPr>
            <p:ph idx="1"/>
          </p:nvPr>
        </p:nvSpPr>
        <p:spPr>
          <a:xfrm>
            <a:off x="5689827" y="1290662"/>
            <a:ext cx="6172200" cy="4873625"/>
          </a:xfrm>
          <a:ln>
            <a:noFill/>
          </a:ln>
        </p:spPr>
        <p:style>
          <a:lnRef idx="2">
            <a:schemeClr val="accent2"/>
          </a:lnRef>
          <a:fillRef idx="1">
            <a:schemeClr val="lt1"/>
          </a:fillRef>
          <a:effectRef idx="0">
            <a:schemeClr val="accent2"/>
          </a:effectRef>
          <a:fontRef idx="none"/>
        </p:style>
        <p:txBody>
          <a:bodyPr/>
          <a:lstStyle>
            <a:lvl1pPr marL="0" indent="0">
              <a:buNone/>
              <a:defRPr sz="2400"/>
            </a:lvl1pPr>
            <a:lvl2pPr>
              <a:defRPr sz="22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839788" y="273117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cxnSp>
        <p:nvCxnSpPr>
          <p:cNvPr id="10" name="Straight Connector 9"/>
          <p:cNvCxnSpPr/>
          <p:nvPr userDrawn="1"/>
        </p:nvCxnSpPr>
        <p:spPr>
          <a:xfrm>
            <a:off x="-3323414" y="2595478"/>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197642" y="1488572"/>
            <a:ext cx="0" cy="4155658"/>
          </a:xfrm>
          <a:prstGeom prst="line">
            <a:avLst/>
          </a:prstGeom>
        </p:spPr>
        <p:style>
          <a:lnRef idx="1">
            <a:schemeClr val="dk1"/>
          </a:lnRef>
          <a:fillRef idx="0">
            <a:schemeClr val="dk1"/>
          </a:fillRef>
          <a:effectRef idx="0">
            <a:schemeClr val="dk1"/>
          </a:effectRef>
          <a:fontRef idx="minor">
            <a:schemeClr val="tx1"/>
          </a:fontRef>
        </p:style>
      </p:cxnSp>
      <p:pic>
        <p:nvPicPr>
          <p:cNvPr id="12" name="Picture 1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052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731168"/>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p:cNvSpPr>
            <a:spLocks noGrp="1"/>
          </p:cNvSpPr>
          <p:nvPr>
            <p:ph type="title"/>
          </p:nvPr>
        </p:nvSpPr>
        <p:spPr>
          <a:xfrm>
            <a:off x="839788" y="914398"/>
            <a:ext cx="3932237" cy="1600200"/>
          </a:xfrm>
        </p:spPr>
        <p:txBody>
          <a:bodyPr anchor="b"/>
          <a:lstStyle>
            <a:lvl1pPr>
              <a:defRPr sz="3200"/>
            </a:lvl1pPr>
          </a:lstStyle>
          <a:p>
            <a:r>
              <a:rPr lang="en-US" dirty="0"/>
              <a:t>Click to edit Master title style</a:t>
            </a:r>
            <a:endParaRPr lang="en-AU" dirty="0"/>
          </a:p>
        </p:txBody>
      </p:sp>
      <p:pic>
        <p:nvPicPr>
          <p:cNvPr id="9" name="Picture 8"/>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10" name="Picture 9"/>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cxnSp>
        <p:nvCxnSpPr>
          <p:cNvPr id="11" name="Straight Connector 10"/>
          <p:cNvCxnSpPr/>
          <p:nvPr userDrawn="1"/>
        </p:nvCxnSpPr>
        <p:spPr>
          <a:xfrm>
            <a:off x="-3323414" y="2595478"/>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23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85238" y="-664864"/>
            <a:ext cx="8275094" cy="8210220"/>
          </a:xfrm>
          <a:prstGeom prst="rect">
            <a:avLst/>
          </a:prstGeom>
        </p:spPr>
      </p:pic>
      <p:sp>
        <p:nvSpPr>
          <p:cNvPr id="8" name="Title 1"/>
          <p:cNvSpPr>
            <a:spLocks noGrp="1"/>
          </p:cNvSpPr>
          <p:nvPr>
            <p:ph type="ctrTitle" hasCustomPrompt="1"/>
          </p:nvPr>
        </p:nvSpPr>
        <p:spPr>
          <a:xfrm>
            <a:off x="2191599" y="1397275"/>
            <a:ext cx="7424382" cy="2387600"/>
          </a:xfrm>
        </p:spPr>
        <p:txBody>
          <a:bodyPr anchor="b">
            <a:normAutofit/>
          </a:bodyPr>
          <a:lstStyle>
            <a:lvl1pPr algn="ctr">
              <a:defRPr sz="4800">
                <a:solidFill>
                  <a:schemeClr val="bg1"/>
                </a:solidFill>
              </a:defRPr>
            </a:lvl1pPr>
          </a:lstStyle>
          <a:p>
            <a:r>
              <a:rPr lang="en-US" dirty="0"/>
              <a:t>Presentation Finale </a:t>
            </a:r>
            <a:endParaRPr lang="en-AU" dirty="0"/>
          </a:p>
        </p:txBody>
      </p:sp>
      <p:pic>
        <p:nvPicPr>
          <p:cNvPr id="9" name="Picture 8"/>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3883" y="5683180"/>
            <a:ext cx="1420783" cy="92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82257" y="6146318"/>
            <a:ext cx="816050" cy="26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53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30" name="Picture 29"/>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6580" y="-281862"/>
            <a:ext cx="5505450" cy="6048375"/>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3780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4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8187" y="-252786"/>
            <a:ext cx="5476875" cy="6067425"/>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9050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4820" y="-303050"/>
            <a:ext cx="5486400" cy="6096000"/>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221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Picture 4"/>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054" y="-276348"/>
            <a:ext cx="5429250" cy="6115050"/>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13963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5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1330" y="-300912"/>
            <a:ext cx="5410200" cy="6067425"/>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93907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8870" y="885448"/>
            <a:ext cx="6730916" cy="2852737"/>
          </a:xfrm>
        </p:spPr>
        <p:txBody>
          <a:bodyPr anchor="b">
            <a:normAutofit/>
          </a:bodyPr>
          <a:lstStyle>
            <a:lvl1pPr>
              <a:defRPr sz="5400">
                <a:solidFill>
                  <a:schemeClr val="tx1">
                    <a:lumMod val="95000"/>
                    <a:lumOff val="5000"/>
                  </a:schemeClr>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378870" y="4266326"/>
            <a:ext cx="673091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9430" y="-291387"/>
            <a:ext cx="5448300" cy="6057900"/>
          </a:xfrm>
          <a:prstGeom prst="rect">
            <a:avLst/>
          </a:prstGeom>
        </p:spPr>
      </p:pic>
      <p:cxnSp>
        <p:nvCxnSpPr>
          <p:cNvPr id="23" name="Straight Connector 22"/>
          <p:cNvCxnSpPr/>
          <p:nvPr userDrawn="1"/>
        </p:nvCxnSpPr>
        <p:spPr>
          <a:xfrm>
            <a:off x="3657602" y="4020971"/>
            <a:ext cx="81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0570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5263" y="365124"/>
            <a:ext cx="9348537" cy="1325563"/>
          </a:xfrm>
        </p:spPr>
        <p:txBody>
          <a:bodyPr>
            <a:normAutofit/>
          </a:bodyPr>
          <a:lstStyle>
            <a:lvl1pPr>
              <a:defRPr sz="3600"/>
            </a:lvl1pPr>
          </a:lstStyle>
          <a:p>
            <a:r>
              <a:rPr lang="en-US" dirty="0"/>
              <a:t>Click to edit Master title style</a:t>
            </a:r>
            <a:endParaRPr lang="en-AU" dirty="0"/>
          </a:p>
        </p:txBody>
      </p:sp>
      <p:sp>
        <p:nvSpPr>
          <p:cNvPr id="3" name="Content Placeholder 2"/>
          <p:cNvSpPr>
            <a:spLocks noGrp="1"/>
          </p:cNvSpPr>
          <p:nvPr>
            <p:ph idx="1"/>
          </p:nvPr>
        </p:nvSpPr>
        <p:spPr>
          <a:xfrm>
            <a:off x="2005263" y="2213811"/>
            <a:ext cx="9348537" cy="3963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11" name="Picture 10"/>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cxnSp>
        <p:nvCxnSpPr>
          <p:cNvPr id="16" name="Straight Connector 15"/>
          <p:cNvCxnSpPr/>
          <p:nvPr userDrawn="1"/>
        </p:nvCxnSpPr>
        <p:spPr>
          <a:xfrm>
            <a:off x="2011669" y="1672167"/>
            <a:ext cx="10453047"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25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1669" y="346604"/>
            <a:ext cx="9514586" cy="1325563"/>
          </a:xfrm>
        </p:spPr>
        <p:txBody>
          <a:bodyPr>
            <a:normAutofit/>
          </a:bodyPr>
          <a:lstStyle>
            <a:lvl1pPr>
              <a:defRPr sz="3600"/>
            </a:lvl1pPr>
          </a:lstStyle>
          <a:p>
            <a:r>
              <a:rPr lang="en-US" dirty="0"/>
              <a:t>Click to edit Master title style</a:t>
            </a:r>
            <a:endParaRPr lang="en-AU" dirty="0"/>
          </a:p>
        </p:txBody>
      </p:sp>
      <p:sp>
        <p:nvSpPr>
          <p:cNvPr id="3" name="Content Placeholder 2"/>
          <p:cNvSpPr>
            <a:spLocks noGrp="1"/>
          </p:cNvSpPr>
          <p:nvPr>
            <p:ph sz="half" idx="1"/>
          </p:nvPr>
        </p:nvSpPr>
        <p:spPr>
          <a:xfrm>
            <a:off x="763312" y="1994067"/>
            <a:ext cx="513216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400800" y="1994067"/>
            <a:ext cx="512545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704"/>
            <a:ext cx="1273422" cy="1515979"/>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13" y="418793"/>
            <a:ext cx="821925" cy="978482"/>
          </a:xfrm>
          <a:prstGeom prst="rect">
            <a:avLst/>
          </a:prstGeom>
        </p:spPr>
      </p:pic>
      <p:cxnSp>
        <p:nvCxnSpPr>
          <p:cNvPr id="11" name="Straight Connector 10"/>
          <p:cNvCxnSpPr/>
          <p:nvPr userDrawn="1"/>
        </p:nvCxnSpPr>
        <p:spPr>
          <a:xfrm>
            <a:off x="2011669" y="1672167"/>
            <a:ext cx="10453047"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6136105" y="2189747"/>
            <a:ext cx="0" cy="4155658"/>
          </a:xfrm>
          <a:prstGeom prst="line">
            <a:avLst/>
          </a:prstGeom>
        </p:spPr>
        <p:style>
          <a:lnRef idx="1">
            <a:schemeClr val="dk1"/>
          </a:lnRef>
          <a:fillRef idx="0">
            <a:schemeClr val="dk1"/>
          </a:fillRef>
          <a:effectRef idx="0">
            <a:schemeClr val="dk1"/>
          </a:effectRef>
          <a:fontRef idx="minor">
            <a:schemeClr val="tx1"/>
          </a:fontRef>
        </p:style>
      </p:cxnSp>
      <p:pic>
        <p:nvPicPr>
          <p:cNvPr id="10" name="Picture 9"/>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5" y="5938735"/>
            <a:ext cx="1189331" cy="7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05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C4A64-6284-44D1-9AF8-03920C75FB4A}" type="datetimeFigureOut">
              <a:rPr lang="en-AU" smtClean="0"/>
              <a:t>27/11/2020</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027EF-509A-4761-AEF3-51EE6BB32511}" type="slidenum">
              <a:rPr lang="en-AU" smtClean="0"/>
              <a:t>‹N°›</a:t>
            </a:fld>
            <a:endParaRPr lang="en-AU" dirty="0"/>
          </a:p>
        </p:txBody>
      </p:sp>
    </p:spTree>
    <p:extLst>
      <p:ext uri="{BB962C8B-B14F-4D97-AF65-F5344CB8AC3E}">
        <p14:creationId xmlns:p14="http://schemas.microsoft.com/office/powerpoint/2010/main" val="126951846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0" r:id="rId4"/>
    <p:sldLayoutId id="2147483662" r:id="rId5"/>
    <p:sldLayoutId id="2147483664" r:id="rId6"/>
    <p:sldLayoutId id="2147483661" r:id="rId7"/>
    <p:sldLayoutId id="2147483650" r:id="rId8"/>
    <p:sldLayoutId id="2147483652" r:id="rId9"/>
    <p:sldLayoutId id="2147483654" r:id="rId10"/>
    <p:sldLayoutId id="2147483655" r:id="rId11"/>
    <p:sldLayoutId id="2147483656" r:id="rId12"/>
    <p:sldLayoutId id="2147483657"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3.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hyperlink" Target="https://www.globalpartnership.org/content/how-gpe-works-partner-countries" TargetMode="External"/><Relationship Id="rId2" Type="http://schemas.openxmlformats.org/officeDocument/2006/relationships/notesSlide" Target="../notesSlides/notesSlide107.xml"/><Relationship Id="rId1" Type="http://schemas.openxmlformats.org/officeDocument/2006/relationships/slideLayout" Target="../slideLayouts/slideLayout8.xml"/><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www.globalpartnership.org/"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6.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2.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3.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9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4.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9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3862320" y="2219937"/>
            <a:ext cx="7424382" cy="2200966"/>
          </a:xfrm>
        </p:spPr>
        <p:txBody>
          <a:bodyPr/>
          <a:lstStyle/>
          <a:p>
            <a:pPr rtl="0"/>
            <a:r>
              <a:rPr lang="fr" b="0" i="0" u="none" baseline="0"/>
              <a:t>Formation de l'équipe nationale</a:t>
            </a:r>
            <a:endParaRPr lang="fr" dirty="0"/>
          </a:p>
        </p:txBody>
      </p:sp>
      <p:sp>
        <p:nvSpPr>
          <p:cNvPr id="8" name="Subtitle 2"/>
          <p:cNvSpPr>
            <a:spLocks noGrp="1"/>
          </p:cNvSpPr>
          <p:nvPr>
            <p:ph type="subTitle" idx="1"/>
          </p:nvPr>
        </p:nvSpPr>
        <p:spPr>
          <a:xfrm>
            <a:off x="3862320" y="4738955"/>
            <a:ext cx="7424382" cy="1516759"/>
          </a:xfrm>
        </p:spPr>
        <p:txBody>
          <a:bodyPr>
            <a:normAutofit/>
          </a:bodyPr>
          <a:lstStyle/>
          <a:p>
            <a:pPr rtl="0"/>
            <a:r>
              <a:rPr lang="fr" sz="2800" b="0" i="0" u="none" baseline="0"/>
              <a:t>&lt;Animateur(s) de la formation&gt;</a:t>
            </a:r>
            <a:endParaRPr lang="fr" sz="2800" dirty="0"/>
          </a:p>
          <a:p>
            <a:pPr rtl="0"/>
            <a:r>
              <a:rPr lang="fr" sz="2800" b="0" i="0" u="none" baseline="0"/>
              <a:t>&lt;Date(s)&gt;</a:t>
            </a:r>
            <a:endParaRPr lang="fr" sz="2800" dirty="0"/>
          </a:p>
        </p:txBody>
      </p:sp>
      <p:sp>
        <p:nvSpPr>
          <p:cNvPr id="10" name="TextBox 9"/>
          <p:cNvSpPr txBox="1"/>
          <p:nvPr/>
        </p:nvSpPr>
        <p:spPr>
          <a:xfrm>
            <a:off x="4390076" y="1285110"/>
            <a:ext cx="6546573" cy="2031325"/>
          </a:xfrm>
          <a:prstGeom prst="rect">
            <a:avLst/>
          </a:prstGeom>
          <a:noFill/>
        </p:spPr>
        <p:txBody>
          <a:bodyPr wrap="square" rtlCol="0">
            <a:spAutoFit/>
          </a:bodyPr>
          <a:lstStyle/>
          <a:p>
            <a:pPr algn="ctr" rtl="0"/>
            <a:r>
              <a:rPr lang="fr" sz="3600" b="0" i="0" u="none" baseline="0" dirty="0">
                <a:solidFill>
                  <a:schemeClr val="bg1"/>
                </a:solidFill>
                <a:latin typeface="+mj-lt"/>
                <a:ea typeface="+mj-ea"/>
                <a:cs typeface="+mj-cs"/>
              </a:rPr>
              <a:t>Analyse des systèmes nationaux d’évaluation </a:t>
            </a:r>
            <a:r>
              <a:rPr lang="fr-BE" sz="3600" b="0" i="0" u="none" baseline="0" dirty="0">
                <a:solidFill>
                  <a:schemeClr val="bg1"/>
                </a:solidFill>
                <a:latin typeface="+mj-lt"/>
                <a:ea typeface="+mj-ea"/>
                <a:cs typeface="+mj-cs"/>
              </a:rPr>
              <a:t>des apprentissages</a:t>
            </a:r>
            <a:r>
              <a:rPr lang="fr" sz="3600" b="0" i="0" u="none" baseline="0" dirty="0">
                <a:solidFill>
                  <a:schemeClr val="bg1"/>
                </a:solidFill>
                <a:latin typeface="+mj-lt"/>
                <a:ea typeface="+mj-ea"/>
                <a:cs typeface="+mj-cs"/>
              </a:rPr>
              <a:t> (ANLAS)</a:t>
            </a:r>
          </a:p>
          <a:p>
            <a:pPr algn="ctr" rtl="0"/>
            <a:endParaRPr lang="fr" dirty="0"/>
          </a:p>
        </p:txBody>
      </p:sp>
      <p:pic>
        <p:nvPicPr>
          <p:cNvPr id="3" name="Picture 2">
            <a:extLst>
              <a:ext uri="{FF2B5EF4-FFF2-40B4-BE49-F238E27FC236}">
                <a16:creationId xmlns:a16="http://schemas.microsoft.com/office/drawing/2014/main" id="{DEF2E223-4D46-4C3C-AFED-2003718316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2606349"/>
            <a:ext cx="3692033" cy="1645301"/>
          </a:xfrm>
          <a:prstGeom prst="rect">
            <a:avLst/>
          </a:prstGeom>
        </p:spPr>
      </p:pic>
    </p:spTree>
    <p:extLst>
      <p:ext uri="{BB962C8B-B14F-4D97-AF65-F5344CB8AC3E}">
        <p14:creationId xmlns:p14="http://schemas.microsoft.com/office/powerpoint/2010/main" val="4289182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Qualité d'un programme d'évaluation</a:t>
            </a:r>
            <a:endParaRPr lang="fr" dirty="0"/>
          </a:p>
        </p:txBody>
      </p:sp>
      <p:sp>
        <p:nvSpPr>
          <p:cNvPr id="3" name="Content Placeholder 2"/>
          <p:cNvSpPr>
            <a:spLocks noGrp="1"/>
          </p:cNvSpPr>
          <p:nvPr>
            <p:ph idx="1"/>
          </p:nvPr>
        </p:nvSpPr>
        <p:spPr>
          <a:xfrm>
            <a:off x="1573968" y="1988958"/>
            <a:ext cx="9779832" cy="3994747"/>
          </a:xfrm>
        </p:spPr>
        <p:txBody>
          <a:bodyPr>
            <a:noAutofit/>
          </a:bodyPr>
          <a:lstStyle/>
          <a:p>
            <a:pPr marL="0" indent="0" algn="l" rtl="0">
              <a:spcBef>
                <a:spcPts val="1200"/>
              </a:spcBef>
              <a:buNone/>
            </a:pPr>
            <a:r>
              <a:rPr lang="fr" b="0" i="0" u="none" baseline="0"/>
              <a:t>Déterminée par :</a:t>
            </a:r>
          </a:p>
          <a:p>
            <a:pPr marL="715963" lvl="1" indent="-258763" algn="l" rtl="0">
              <a:spcBef>
                <a:spcPts val="1200"/>
              </a:spcBef>
            </a:pPr>
            <a:r>
              <a:rPr lang="fr" sz="2800" b="0" i="0" u="none" baseline="0"/>
              <a:t>la qualité de chaque élément (p. ex. les politiques, pratiques, structures, organisations et outils du système) ;</a:t>
            </a:r>
          </a:p>
          <a:p>
            <a:pPr marL="715963" lvl="1" indent="-258763" algn="l" rtl="0">
              <a:spcBef>
                <a:spcPts val="1200"/>
              </a:spcBef>
            </a:pPr>
            <a:r>
              <a:rPr lang="fr" sz="2800" b="0" i="0" u="none" baseline="0"/>
              <a:t>la qualité combinée des éléments, formée par leur association et les liens qui les unissent.</a:t>
            </a:r>
          </a:p>
        </p:txBody>
      </p:sp>
      <p:sp>
        <p:nvSpPr>
          <p:cNvPr id="4" name="TextBox 3"/>
          <p:cNvSpPr txBox="1"/>
          <p:nvPr/>
        </p:nvSpPr>
        <p:spPr>
          <a:xfrm>
            <a:off x="4984955" y="6164826"/>
            <a:ext cx="6710516" cy="369332"/>
          </a:xfrm>
          <a:prstGeom prst="rect">
            <a:avLst/>
          </a:prstGeom>
          <a:noFill/>
        </p:spPr>
        <p:txBody>
          <a:bodyPr wrap="square" rtlCol="0">
            <a:spAutoFit/>
          </a:bodyPr>
          <a:lstStyle/>
          <a:p>
            <a:pPr algn="r" rtl="0"/>
            <a:r>
              <a:rPr lang="fr" b="0" i="0" u="none" baseline="0"/>
              <a:t>(Clarke 2012)</a:t>
            </a:r>
            <a:endParaRPr lang="fr" dirty="0"/>
          </a:p>
        </p:txBody>
      </p:sp>
      <p:pic>
        <p:nvPicPr>
          <p:cNvPr id="5" name="Picture 4">
            <a:extLst>
              <a:ext uri="{FF2B5EF4-FFF2-40B4-BE49-F238E27FC236}">
                <a16:creationId xmlns:a16="http://schemas.microsoft.com/office/drawing/2014/main" id="{F63DAC97-419E-4FA0-BC60-D8B91F9D05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7072380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fr" b="0" i="0" u="none" baseline="0">
                <a:solidFill>
                  <a:srgbClr val="784194"/>
                </a:solidFill>
              </a:rPr>
              <a:t>AP 4 :</a:t>
            </a:r>
            <a:r>
              <a:rPr lang="fr" b="0" i="0" u="none" baseline="0"/>
              <a:t> </a:t>
            </a:r>
            <a:r>
              <a:rPr lang="fr" b="0" i="0" u="none" baseline="0">
                <a:solidFill>
                  <a:srgbClr val="784194"/>
                </a:solidFill>
              </a:rPr>
              <a:t>Identification des stratégies d’évaluation et de réduction des risques (2)</a:t>
            </a:r>
            <a:endParaRPr lang="fr" dirty="0"/>
          </a:p>
        </p:txBody>
      </p:sp>
      <p:sp>
        <p:nvSpPr>
          <p:cNvPr id="6" name="Content Placeholder 5"/>
          <p:cNvSpPr>
            <a:spLocks noGrp="1"/>
          </p:cNvSpPr>
          <p:nvPr>
            <p:ph idx="1"/>
          </p:nvPr>
        </p:nvSpPr>
        <p:spPr/>
        <p:txBody>
          <a:bodyPr/>
          <a:lstStyle/>
          <a:p>
            <a:pPr marL="274638" indent="-274638" algn="l" rtl="0">
              <a:lnSpc>
                <a:spcPct val="100000"/>
              </a:lnSpc>
            </a:pPr>
            <a:r>
              <a:rPr lang="fr" b="0" i="0" u="none" baseline="0" dirty="0"/>
              <a:t>Chaque groupe doit identifier les principaux risques pour chaque phase et les documenter dans le modèle de stratégies d’évaluation et de réduction des risques.</a:t>
            </a:r>
          </a:p>
          <a:p>
            <a:pPr marL="274638" indent="-274638" algn="l" rtl="0">
              <a:lnSpc>
                <a:spcPct val="100000"/>
              </a:lnSpc>
            </a:pPr>
            <a:r>
              <a:rPr lang="fr" b="0" i="0" u="none" baseline="0" dirty="0"/>
              <a:t>Des exemples sont fournis dans ce modèle. Ils reposent sur l'expérience des pays pilotes de l'ANLAS.</a:t>
            </a:r>
          </a:p>
          <a:p>
            <a:pPr marL="274638" indent="-274638" algn="l" rtl="0">
              <a:lnSpc>
                <a:spcPct val="100000"/>
              </a:lnSpc>
            </a:pPr>
            <a:r>
              <a:rPr lang="fr" b="0" i="0" u="none" baseline="0" dirty="0"/>
              <a:t>Le cas échéant, adapter ces exemples, ou les supprimer du modèle.</a:t>
            </a:r>
            <a:endParaRPr lang="fr" dirty="0"/>
          </a:p>
          <a:p>
            <a:endParaRPr lang="fr" dirty="0"/>
          </a:p>
        </p:txBody>
      </p:sp>
      <p:sp>
        <p:nvSpPr>
          <p:cNvPr id="7" name="TextBox 6"/>
          <p:cNvSpPr txBox="1"/>
          <p:nvPr/>
        </p:nvSpPr>
        <p:spPr>
          <a:xfrm>
            <a:off x="4229100" y="6202497"/>
            <a:ext cx="7729949" cy="369332"/>
          </a:xfrm>
          <a:prstGeom prst="rect">
            <a:avLst/>
          </a:prstGeom>
          <a:noFill/>
        </p:spPr>
        <p:txBody>
          <a:bodyPr wrap="square" rtlCol="0">
            <a:spAutoFit/>
          </a:bodyPr>
          <a:lstStyle/>
          <a:p>
            <a:pPr algn="r" rtl="0"/>
            <a:r>
              <a:rPr lang="fr" b="0" i="0" u="none" baseline="0"/>
              <a:t>Manuel de l'ANLAS, partie 4.2.6 (ACER 2019)</a:t>
            </a:r>
            <a:endParaRPr lang="fr" dirty="0"/>
          </a:p>
        </p:txBody>
      </p:sp>
      <p:pic>
        <p:nvPicPr>
          <p:cNvPr id="8" name="Picture 7">
            <a:extLst>
              <a:ext uri="{FF2B5EF4-FFF2-40B4-BE49-F238E27FC236}">
                <a16:creationId xmlns:a16="http://schemas.microsoft.com/office/drawing/2014/main" id="{3AD4F6BF-3037-4469-AEA6-27B80BDFFA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9000796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fr" b="0" i="0" u="none" baseline="0">
                <a:solidFill>
                  <a:srgbClr val="784194"/>
                </a:solidFill>
              </a:rPr>
              <a:t>AP 4 :</a:t>
            </a:r>
            <a:r>
              <a:rPr lang="fr" b="0" i="0" u="none" baseline="0"/>
              <a:t> </a:t>
            </a:r>
            <a:r>
              <a:rPr lang="fr" b="0" i="0" u="none" baseline="0">
                <a:solidFill>
                  <a:srgbClr val="784194"/>
                </a:solidFill>
              </a:rPr>
              <a:t>Identification des stratégies d’évaluation et de réduction des risques (3)</a:t>
            </a:r>
            <a:endParaRPr lang="fr" dirty="0"/>
          </a:p>
        </p:txBody>
      </p:sp>
      <p:sp>
        <p:nvSpPr>
          <p:cNvPr id="6" name="Content Placeholder 5"/>
          <p:cNvSpPr>
            <a:spLocks noGrp="1"/>
          </p:cNvSpPr>
          <p:nvPr>
            <p:ph idx="1"/>
          </p:nvPr>
        </p:nvSpPr>
        <p:spPr>
          <a:xfrm>
            <a:off x="2005263" y="2220685"/>
            <a:ext cx="9348537" cy="4247021"/>
          </a:xfrm>
        </p:spPr>
        <p:txBody>
          <a:bodyPr>
            <a:normAutofit fontScale="92500"/>
          </a:bodyPr>
          <a:lstStyle/>
          <a:p>
            <a:pPr marL="0" indent="0" algn="l" rtl="0">
              <a:lnSpc>
                <a:spcPct val="100000"/>
              </a:lnSpc>
              <a:buNone/>
            </a:pPr>
            <a:r>
              <a:rPr lang="fr" b="0" i="0" u="none" baseline="0"/>
              <a:t>Discuter avec l'ensemble des participants :</a:t>
            </a:r>
          </a:p>
          <a:p>
            <a:pPr marL="274638" indent="-274638" algn="l" rtl="0">
              <a:lnSpc>
                <a:spcPct val="100000"/>
              </a:lnSpc>
            </a:pPr>
            <a:r>
              <a:rPr lang="fr" b="0" i="0" u="none" baseline="0"/>
              <a:t>Comment le modèle de stratégies d’évaluation et de réduction des risques sera complété après les activités de formation.</a:t>
            </a:r>
            <a:endParaRPr lang="fr" dirty="0"/>
          </a:p>
          <a:p>
            <a:pPr marL="274638" indent="-274638" algn="l" rtl="0">
              <a:lnSpc>
                <a:spcPct val="100000"/>
              </a:lnSpc>
            </a:pPr>
            <a:r>
              <a:rPr lang="fr" b="0" i="0" u="none" baseline="0"/>
              <a:t>Comment le modèle de stratégies d’évaluation et de réduction des risques sera présenté au comité de pilotage de l'ANLAS pour bénéficier de ses remarques et conseils.</a:t>
            </a:r>
          </a:p>
          <a:p>
            <a:pPr marL="274638" indent="-274638" algn="l" rtl="0">
              <a:lnSpc>
                <a:spcPct val="100000"/>
              </a:lnSpc>
            </a:pPr>
            <a:r>
              <a:rPr lang="fr" b="0" i="0" u="none" baseline="0"/>
              <a:t>Comment la mise à jour régulière du modèle de stratégies d’évaluation et de réduction des risques sera organisée.</a:t>
            </a:r>
            <a:endParaRPr lang="fr" dirty="0"/>
          </a:p>
        </p:txBody>
      </p:sp>
      <p:pic>
        <p:nvPicPr>
          <p:cNvPr id="4" name="Picture 3">
            <a:extLst>
              <a:ext uri="{FF2B5EF4-FFF2-40B4-BE49-F238E27FC236}">
                <a16:creationId xmlns:a16="http://schemas.microsoft.com/office/drawing/2014/main" id="{AC804366-41FA-4D85-8416-30BAF3C23A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8676178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rtl="0"/>
            <a:r>
              <a:rPr lang="fr" b="0" i="0" u="none" baseline="0"/>
              <a:t>Il est temps de s'accorder une pause !</a:t>
            </a:r>
            <a:endParaRPr lang="fr" dirty="0"/>
          </a:p>
        </p:txBody>
      </p:sp>
      <p:pic>
        <p:nvPicPr>
          <p:cNvPr id="3" name="Picture 2">
            <a:extLst>
              <a:ext uri="{FF2B5EF4-FFF2-40B4-BE49-F238E27FC236}">
                <a16:creationId xmlns:a16="http://schemas.microsoft.com/office/drawing/2014/main" id="{0CA8808F-952A-48E9-96A4-4B99F2B4C5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254000" y="5689600"/>
            <a:ext cx="2165895" cy="965200"/>
          </a:xfrm>
          <a:prstGeom prst="rect">
            <a:avLst/>
          </a:prstGeom>
        </p:spPr>
      </p:pic>
    </p:spTree>
    <p:extLst>
      <p:ext uri="{BB962C8B-B14F-4D97-AF65-F5344CB8AC3E}">
        <p14:creationId xmlns:p14="http://schemas.microsoft.com/office/powerpoint/2010/main" val="41902200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fr" b="0" i="0" u="none" baseline="0">
                <a:solidFill>
                  <a:srgbClr val="784194"/>
                </a:solidFill>
              </a:rPr>
              <a:t>AP 5 : Élaboration d'un budget détaillé (1)</a:t>
            </a:r>
            <a:endParaRPr lang="fr" dirty="0">
              <a:solidFill>
                <a:srgbClr val="784194"/>
              </a:solidFill>
            </a:endParaRPr>
          </a:p>
        </p:txBody>
      </p:sp>
      <p:sp>
        <p:nvSpPr>
          <p:cNvPr id="3" name="Content Placeholder 2"/>
          <p:cNvSpPr>
            <a:spLocks noGrp="1"/>
          </p:cNvSpPr>
          <p:nvPr>
            <p:ph sz="half" idx="1"/>
          </p:nvPr>
        </p:nvSpPr>
        <p:spPr/>
        <p:txBody>
          <a:bodyPr>
            <a:normAutofit lnSpcReduction="10000"/>
          </a:bodyPr>
          <a:lstStyle/>
          <a:p>
            <a:pPr algn="l" rtl="0">
              <a:lnSpc>
                <a:spcPct val="110000"/>
              </a:lnSpc>
              <a:spcAft>
                <a:spcPts val="1000"/>
              </a:spcAft>
            </a:pPr>
            <a:r>
              <a:rPr lang="fr" b="0" i="0" u="none" baseline="0"/>
              <a:t>Former trois groupes.</a:t>
            </a:r>
          </a:p>
          <a:p>
            <a:pPr algn="l" rtl="0">
              <a:lnSpc>
                <a:spcPct val="110000"/>
              </a:lnSpc>
              <a:spcAft>
                <a:spcPts val="1000"/>
              </a:spcAft>
            </a:pPr>
            <a:r>
              <a:rPr lang="fr" b="0" i="0" u="none" baseline="0"/>
              <a:t>Relire le modèle de budget.</a:t>
            </a:r>
          </a:p>
          <a:p>
            <a:pPr algn="l" rtl="0">
              <a:lnSpc>
                <a:spcPct val="110000"/>
              </a:lnSpc>
              <a:spcAft>
                <a:spcPts val="1000"/>
              </a:spcAft>
            </a:pPr>
            <a:r>
              <a:rPr lang="fr" b="0" i="0" u="none" baseline="0"/>
              <a:t>Relire les instructions qui se trouvent dans les parties 4.1.1d, 4.1.3e et 4.2.7 du manuel de l'ANLAS.</a:t>
            </a:r>
            <a:endParaRPr lang="fr" dirty="0"/>
          </a:p>
        </p:txBody>
      </p:sp>
      <p:sp>
        <p:nvSpPr>
          <p:cNvPr id="5" name="TextBox 4"/>
          <p:cNvSpPr txBox="1"/>
          <p:nvPr/>
        </p:nvSpPr>
        <p:spPr>
          <a:xfrm>
            <a:off x="4235117" y="6345405"/>
            <a:ext cx="7502352" cy="369332"/>
          </a:xfrm>
          <a:prstGeom prst="rect">
            <a:avLst/>
          </a:prstGeom>
          <a:noFill/>
        </p:spPr>
        <p:txBody>
          <a:bodyPr wrap="square" rtlCol="0">
            <a:spAutoFit/>
          </a:bodyPr>
          <a:lstStyle/>
          <a:p>
            <a:pPr algn="r" rtl="0"/>
            <a:r>
              <a:rPr lang="fr" b="0" i="0" u="none" baseline="0"/>
              <a:t>Manuel de l'ANLAS, parties 4.1.1d, 4.1.3e et 4.2.7 (ACER 2019)</a:t>
            </a:r>
            <a:endParaRPr lang="fr" dirty="0"/>
          </a:p>
        </p:txBody>
      </p:sp>
      <p:sp>
        <p:nvSpPr>
          <p:cNvPr id="6" name="Content Placeholder 5"/>
          <p:cNvSpPr>
            <a:spLocks noGrp="1"/>
          </p:cNvSpPr>
          <p:nvPr>
            <p:ph sz="half" idx="2"/>
          </p:nvPr>
        </p:nvSpPr>
        <p:spPr/>
        <p:txBody>
          <a:bodyPr>
            <a:normAutofit lnSpcReduction="10000"/>
          </a:bodyPr>
          <a:lstStyle/>
          <a:p>
            <a:pPr marL="0" indent="0" algn="l" rtl="0">
              <a:lnSpc>
                <a:spcPct val="120000"/>
              </a:lnSpc>
              <a:buNone/>
            </a:pPr>
            <a:r>
              <a:rPr lang="fr" b="1" i="0" u="none" baseline="0"/>
              <a:t>Groupe 1 :</a:t>
            </a:r>
          </a:p>
          <a:p>
            <a:pPr algn="l" rtl="0">
              <a:lnSpc>
                <a:spcPct val="120000"/>
              </a:lnSpc>
              <a:spcBef>
                <a:spcPts val="600"/>
              </a:spcBef>
            </a:pPr>
            <a:r>
              <a:rPr lang="fr" b="0" i="0" u="none" baseline="0"/>
              <a:t>Phase 1 : initiation, formation et planification</a:t>
            </a:r>
          </a:p>
          <a:p>
            <a:pPr marL="0" indent="0" algn="l" rtl="0">
              <a:lnSpc>
                <a:spcPct val="120000"/>
              </a:lnSpc>
              <a:spcBef>
                <a:spcPts val="600"/>
              </a:spcBef>
              <a:buNone/>
            </a:pPr>
            <a:r>
              <a:rPr lang="fr" b="1" i="0" u="none" baseline="0"/>
              <a:t>Groupe 2 :</a:t>
            </a:r>
            <a:endParaRPr lang="fr" b="1" dirty="0"/>
          </a:p>
          <a:p>
            <a:pPr algn="l" rtl="0">
              <a:lnSpc>
                <a:spcPct val="120000"/>
              </a:lnSpc>
              <a:spcBef>
                <a:spcPts val="600"/>
              </a:spcBef>
            </a:pPr>
            <a:r>
              <a:rPr lang="fr" b="0" i="0" u="none" baseline="0"/>
              <a:t>Phase 2 : analyse</a:t>
            </a:r>
          </a:p>
          <a:p>
            <a:pPr marL="0" indent="0" algn="l" rtl="0">
              <a:lnSpc>
                <a:spcPct val="120000"/>
              </a:lnSpc>
              <a:spcBef>
                <a:spcPts val="600"/>
              </a:spcBef>
              <a:buNone/>
            </a:pPr>
            <a:r>
              <a:rPr lang="fr" b="1" i="0" u="none" baseline="0"/>
              <a:t>Groupe 3 :</a:t>
            </a:r>
          </a:p>
          <a:p>
            <a:pPr algn="l" rtl="0">
              <a:lnSpc>
                <a:spcPct val="120000"/>
              </a:lnSpc>
              <a:spcBef>
                <a:spcPts val="600"/>
              </a:spcBef>
            </a:pPr>
            <a:r>
              <a:rPr lang="fr" b="0" i="0" u="none" baseline="0"/>
              <a:t>Phase 3 : production de rapports et diffusion</a:t>
            </a:r>
            <a:endParaRPr lang="fr" dirty="0"/>
          </a:p>
        </p:txBody>
      </p:sp>
      <p:pic>
        <p:nvPicPr>
          <p:cNvPr id="7" name="Picture 6">
            <a:extLst>
              <a:ext uri="{FF2B5EF4-FFF2-40B4-BE49-F238E27FC236}">
                <a16:creationId xmlns:a16="http://schemas.microsoft.com/office/drawing/2014/main" id="{9604102C-3612-404B-BF2F-4B1853749E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9864644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fr" b="0" i="0" u="none" baseline="0">
                <a:solidFill>
                  <a:srgbClr val="784194"/>
                </a:solidFill>
              </a:rPr>
              <a:t>AP 5 : Élaboration d'un budget détaillé (2)</a:t>
            </a:r>
            <a:endParaRPr lang="fr" dirty="0"/>
          </a:p>
        </p:txBody>
      </p:sp>
      <p:sp>
        <p:nvSpPr>
          <p:cNvPr id="6" name="Content Placeholder 5"/>
          <p:cNvSpPr>
            <a:spLocks noGrp="1"/>
          </p:cNvSpPr>
          <p:nvPr>
            <p:ph idx="1"/>
          </p:nvPr>
        </p:nvSpPr>
        <p:spPr/>
        <p:txBody>
          <a:bodyPr>
            <a:normAutofit lnSpcReduction="10000"/>
          </a:bodyPr>
          <a:lstStyle/>
          <a:p>
            <a:pPr marL="274638" indent="-274638" algn="l" rtl="0">
              <a:lnSpc>
                <a:spcPct val="100000"/>
              </a:lnSpc>
            </a:pPr>
            <a:r>
              <a:rPr lang="fr" b="0" i="0" u="none" baseline="0"/>
              <a:t>Chaque groupe doit identifier les principales tâches qui entraîneront des dépenses pour chaque phase.</a:t>
            </a:r>
          </a:p>
          <a:p>
            <a:pPr marL="274638" indent="-274638" algn="l" rtl="0">
              <a:lnSpc>
                <a:spcPct val="100000"/>
              </a:lnSpc>
            </a:pPr>
            <a:r>
              <a:rPr lang="fr" b="0" i="0" u="none" baseline="0"/>
              <a:t>Compléter le modèle de budget en indiquant les informations requises (consulter la partie 4.2.7 du manuel de l'ANLAS).</a:t>
            </a:r>
          </a:p>
          <a:p>
            <a:pPr marL="274638" indent="-274638" algn="l" rtl="0">
              <a:lnSpc>
                <a:spcPct val="100000"/>
              </a:lnSpc>
            </a:pPr>
            <a:r>
              <a:rPr lang="fr" b="0" i="0" u="none" baseline="0"/>
              <a:t>Personnaliser le modèle de budget à vos besoins.</a:t>
            </a:r>
          </a:p>
          <a:p>
            <a:pPr marL="274638" indent="-274638" algn="l" rtl="0">
              <a:lnSpc>
                <a:spcPct val="100000"/>
              </a:lnSpc>
            </a:pPr>
            <a:r>
              <a:rPr lang="fr" b="0" i="0" u="none" baseline="0"/>
              <a:t>Réfléchir à toute mise à jour apportée à la première estimation budgétaire élaborée lors de l'approbation préalable.</a:t>
            </a:r>
            <a:endParaRPr lang="fr" dirty="0"/>
          </a:p>
        </p:txBody>
      </p:sp>
      <p:sp>
        <p:nvSpPr>
          <p:cNvPr id="8" name="TextBox 7"/>
          <p:cNvSpPr txBox="1"/>
          <p:nvPr/>
        </p:nvSpPr>
        <p:spPr>
          <a:xfrm>
            <a:off x="4235117" y="6221835"/>
            <a:ext cx="7502352" cy="369332"/>
          </a:xfrm>
          <a:prstGeom prst="rect">
            <a:avLst/>
          </a:prstGeom>
          <a:noFill/>
        </p:spPr>
        <p:txBody>
          <a:bodyPr wrap="square" rtlCol="0">
            <a:spAutoFit/>
          </a:bodyPr>
          <a:lstStyle/>
          <a:p>
            <a:pPr algn="r" rtl="0"/>
            <a:r>
              <a:rPr lang="fr" b="0" i="0" u="none" baseline="0"/>
              <a:t>Manuel de l'ANLAS, parties 4.1.1d, 4.1.3e et 4.2.7 (ACER 2019)</a:t>
            </a:r>
            <a:endParaRPr lang="fr" dirty="0"/>
          </a:p>
        </p:txBody>
      </p:sp>
      <p:pic>
        <p:nvPicPr>
          <p:cNvPr id="7" name="Picture 6">
            <a:extLst>
              <a:ext uri="{FF2B5EF4-FFF2-40B4-BE49-F238E27FC236}">
                <a16:creationId xmlns:a16="http://schemas.microsoft.com/office/drawing/2014/main" id="{85416872-96AE-4070-A3B9-5C261C0785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8863046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fr" b="0" i="0" u="none" baseline="0">
                <a:solidFill>
                  <a:srgbClr val="784194"/>
                </a:solidFill>
              </a:rPr>
              <a:t>AP 5 : Élaboration d'un budget détaillé (3)</a:t>
            </a:r>
            <a:endParaRPr lang="fr" dirty="0"/>
          </a:p>
        </p:txBody>
      </p:sp>
      <p:sp>
        <p:nvSpPr>
          <p:cNvPr id="6" name="Content Placeholder 5"/>
          <p:cNvSpPr>
            <a:spLocks noGrp="1"/>
          </p:cNvSpPr>
          <p:nvPr>
            <p:ph idx="1"/>
          </p:nvPr>
        </p:nvSpPr>
        <p:spPr>
          <a:xfrm>
            <a:off x="2005263" y="2220685"/>
            <a:ext cx="9348537" cy="4247021"/>
          </a:xfrm>
        </p:spPr>
        <p:txBody>
          <a:bodyPr>
            <a:normAutofit/>
          </a:bodyPr>
          <a:lstStyle/>
          <a:p>
            <a:pPr marL="0" indent="0" algn="l" rtl="0">
              <a:lnSpc>
                <a:spcPct val="100000"/>
              </a:lnSpc>
              <a:buNone/>
            </a:pPr>
            <a:r>
              <a:rPr lang="fr" b="0" i="0" u="none" baseline="0"/>
              <a:t>Discuter avec l'ensemble des participants :</a:t>
            </a:r>
          </a:p>
          <a:p>
            <a:pPr marL="274638" indent="-274638" algn="l" rtl="0">
              <a:lnSpc>
                <a:spcPct val="100000"/>
              </a:lnSpc>
            </a:pPr>
            <a:r>
              <a:rPr lang="fr" b="0" i="0" u="none" baseline="0"/>
              <a:t>Comment le modèle de budget sera complété après les activités de formation.</a:t>
            </a:r>
            <a:endParaRPr lang="fr" dirty="0"/>
          </a:p>
          <a:p>
            <a:pPr marL="274638" indent="-274638" algn="l" rtl="0">
              <a:lnSpc>
                <a:spcPct val="100000"/>
              </a:lnSpc>
            </a:pPr>
            <a:r>
              <a:rPr lang="fr" b="0" i="0" u="none" baseline="0"/>
              <a:t>Comment le comité de pilotage sera consulté à propos du budget final.</a:t>
            </a:r>
          </a:p>
        </p:txBody>
      </p:sp>
      <p:pic>
        <p:nvPicPr>
          <p:cNvPr id="4" name="Picture 3">
            <a:extLst>
              <a:ext uri="{FF2B5EF4-FFF2-40B4-BE49-F238E27FC236}">
                <a16:creationId xmlns:a16="http://schemas.microsoft.com/office/drawing/2014/main" id="{951800C0-768F-4397-BB6B-41A3E948C8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5010097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9725" y="2664602"/>
            <a:ext cx="7424382" cy="1827188"/>
          </a:xfrm>
        </p:spPr>
        <p:txBody>
          <a:bodyPr>
            <a:normAutofit fontScale="90000"/>
          </a:bodyPr>
          <a:lstStyle/>
          <a:p>
            <a:pPr rtl="0">
              <a:lnSpc>
                <a:spcPct val="100000"/>
              </a:lnSpc>
              <a:spcAft>
                <a:spcPts val="600"/>
              </a:spcAft>
            </a:pPr>
            <a:r>
              <a:rPr lang="fr" b="0" i="0" u="none" baseline="0"/>
              <a:t>Commentaires sur le jour 2 </a:t>
            </a:r>
            <a:br>
              <a:rPr lang="fr"/>
            </a:br>
            <a:r>
              <a:rPr lang="fr" b="0" i="0" u="none" baseline="0"/>
              <a:t>Réflexions sur la réalisation des </a:t>
            </a:r>
            <a:br>
              <a:rPr lang="fr"/>
            </a:br>
            <a:r>
              <a:rPr lang="fr" b="0" i="0" u="none" baseline="0"/>
              <a:t>activités de planification</a:t>
            </a:r>
            <a:endParaRPr lang="fr" dirty="0"/>
          </a:p>
        </p:txBody>
      </p:sp>
      <p:pic>
        <p:nvPicPr>
          <p:cNvPr id="3" name="Picture 2">
            <a:extLst>
              <a:ext uri="{FF2B5EF4-FFF2-40B4-BE49-F238E27FC236}">
                <a16:creationId xmlns:a16="http://schemas.microsoft.com/office/drawing/2014/main" id="{D41E2377-A476-4FCA-B0BF-03799EF0C3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177800" y="5613400"/>
            <a:ext cx="2165895" cy="965200"/>
          </a:xfrm>
          <a:prstGeom prst="rect">
            <a:avLst/>
          </a:prstGeom>
        </p:spPr>
      </p:pic>
    </p:spTree>
    <p:extLst>
      <p:ext uri="{BB962C8B-B14F-4D97-AF65-F5344CB8AC3E}">
        <p14:creationId xmlns:p14="http://schemas.microsoft.com/office/powerpoint/2010/main" val="5693774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rtl="0"/>
            <a:r>
              <a:rPr lang="fr" b="0" i="0" u="none" baseline="0"/>
              <a:t>Références bibliographiques</a:t>
            </a:r>
            <a:endParaRPr lang="fr" dirty="0"/>
          </a:p>
        </p:txBody>
      </p:sp>
      <p:sp>
        <p:nvSpPr>
          <p:cNvPr id="4" name="Content Placeholder 3"/>
          <p:cNvSpPr>
            <a:spLocks noGrp="1"/>
          </p:cNvSpPr>
          <p:nvPr>
            <p:ph idx="1"/>
          </p:nvPr>
        </p:nvSpPr>
        <p:spPr>
          <a:xfrm>
            <a:off x="2005263" y="1885605"/>
            <a:ext cx="9946105" cy="4627489"/>
          </a:xfrm>
        </p:spPr>
        <p:txBody>
          <a:bodyPr>
            <a:noAutofit/>
          </a:bodyPr>
          <a:lstStyle/>
          <a:p>
            <a:pPr marL="176213" indent="-176213" algn="l" rtl="0">
              <a:lnSpc>
                <a:spcPct val="100000"/>
              </a:lnSpc>
              <a:spcBef>
                <a:spcPts val="0"/>
              </a:spcBef>
              <a:spcAft>
                <a:spcPts val="600"/>
              </a:spcAft>
              <a:buNone/>
            </a:pPr>
            <a:r>
              <a:rPr lang="fr" sz="1200" b="0" i="0" u="none" baseline="0"/>
              <a:t>Conseil australien pour la recherche éducative. </a:t>
            </a:r>
            <a:r>
              <a:rPr lang="fr" sz="1200" b="0" i="1" u="none" baseline="0"/>
              <a:t>Analysis of National Learning Assessment Systems (ANLAS): Manual.</a:t>
            </a:r>
            <a:r>
              <a:rPr lang="fr" sz="1200" b="0" i="0" u="none" baseline="0"/>
              <a:t> Washington, DC: Partenariat mondial pour l'éducation, 2019.</a:t>
            </a:r>
            <a:endParaRPr lang="fr" sz="1200" dirty="0"/>
          </a:p>
          <a:p>
            <a:pPr marL="176213" indent="-176213" algn="l" rtl="0">
              <a:lnSpc>
                <a:spcPct val="100000"/>
              </a:lnSpc>
              <a:spcBef>
                <a:spcPts val="0"/>
              </a:spcBef>
              <a:spcAft>
                <a:spcPts val="600"/>
              </a:spcAft>
              <a:buNone/>
            </a:pPr>
            <a:r>
              <a:rPr lang="fr" sz="1200" b="0" i="0" u="none" baseline="0"/>
              <a:t>Braun, Henry, Anil Kanjee, Eric Bettiner, and Michael Kremer. "Improving Education through Assessment, Innovation, and Evaluation." Cambridge, MA: American Academy of Arts and Sciences, 2006.</a:t>
            </a:r>
            <a:endParaRPr lang="fr" sz="1200" dirty="0"/>
          </a:p>
          <a:p>
            <a:pPr marL="176213" indent="-176213" algn="l" rtl="0">
              <a:lnSpc>
                <a:spcPct val="100000"/>
              </a:lnSpc>
              <a:spcBef>
                <a:spcPts val="0"/>
              </a:spcBef>
              <a:spcAft>
                <a:spcPts val="600"/>
              </a:spcAft>
              <a:buNone/>
            </a:pPr>
            <a:r>
              <a:rPr lang="fr" sz="1200" b="0" i="0" u="none" baseline="0"/>
              <a:t>Care, Esther, and Rebekah Luo. "Assessment of Transversal Competencies: Policy and Practice in the Asia-Pacific Region." Paris &amp; Bangkok: UNESCO, 2016.</a:t>
            </a:r>
            <a:endParaRPr lang="fr" sz="1200" dirty="0"/>
          </a:p>
          <a:p>
            <a:pPr marL="176213" indent="-176213" algn="l" rtl="0">
              <a:lnSpc>
                <a:spcPct val="100000"/>
              </a:lnSpc>
              <a:spcBef>
                <a:spcPts val="0"/>
              </a:spcBef>
              <a:spcAft>
                <a:spcPts val="600"/>
              </a:spcAft>
              <a:buNone/>
            </a:pPr>
            <a:r>
              <a:rPr lang="fr" sz="1200" b="0" i="0" u="none" baseline="0"/>
              <a:t>Clarke, Marguerite. "What Matters Most for Student Assessment Systems: A Framework Paper: Systems Approach for Better Education Results (SABER) Student Assessment Working Paper No. 1." Washington, DC: Banque mondiale, 2012.</a:t>
            </a:r>
            <a:endParaRPr lang="fr" sz="1200" dirty="0"/>
          </a:p>
          <a:p>
            <a:pPr marL="176213" indent="-176213" algn="l" rtl="0">
              <a:lnSpc>
                <a:spcPct val="100000"/>
              </a:lnSpc>
              <a:spcBef>
                <a:spcPts val="0"/>
              </a:spcBef>
              <a:spcAft>
                <a:spcPts val="600"/>
              </a:spcAft>
              <a:buNone/>
            </a:pPr>
            <a:r>
              <a:rPr lang="fr" sz="1200" b="0" i="0" u="none" baseline="0"/>
              <a:t>Datnow, Amanda, Vicki Park, and Priscilla Wohlstetter. "Achieving with Data: How High-Performing School Systems Use Data to Improve Instruction for Elementary Students." California: Center on Educational Governance, University of Southern California, 2007.</a:t>
            </a:r>
          </a:p>
          <a:p>
            <a:pPr marL="176213" indent="-176213" algn="l" rtl="0">
              <a:lnSpc>
                <a:spcPct val="100000"/>
              </a:lnSpc>
              <a:spcBef>
                <a:spcPts val="0"/>
              </a:spcBef>
              <a:spcAft>
                <a:spcPts val="600"/>
              </a:spcAft>
              <a:buNone/>
            </a:pPr>
            <a:r>
              <a:rPr lang="fr" sz="1200" b="0" i="0" u="none" baseline="0"/>
              <a:t>Partenariat mondial pour l'éducation. "Concept Note: Analysis of National Learning Assessment Systems (ANLAS)." Washington, DC: GPE, 2018.</a:t>
            </a:r>
            <a:endParaRPr lang="fr" sz="1200" dirty="0"/>
          </a:p>
          <a:p>
            <a:pPr marL="176213" indent="-176213" algn="l" rtl="0">
              <a:lnSpc>
                <a:spcPct val="100000"/>
              </a:lnSpc>
              <a:spcBef>
                <a:spcPts val="0"/>
              </a:spcBef>
              <a:spcAft>
                <a:spcPts val="600"/>
              </a:spcAft>
              <a:buNone/>
            </a:pPr>
            <a:r>
              <a:rPr lang="fr" sz="1200" b="0" i="0" u="none" baseline="0"/>
              <a:t>———. "How GPE Works in Partner Countries."  </a:t>
            </a:r>
            <a:r>
              <a:rPr lang="fr" sz="1200" b="0" i="0" u="sng" baseline="0">
                <a:hlinkClick r:id="rId3"/>
              </a:rPr>
              <a:t>https://www.globalpartnership.org/content/how-gpe-works-partner-countries</a:t>
            </a:r>
            <a:r>
              <a:rPr lang="fr" sz="1200" b="0" i="0" u="none" baseline="0"/>
              <a:t>, 2017.</a:t>
            </a:r>
            <a:endParaRPr lang="fr" sz="1200" dirty="0"/>
          </a:p>
          <a:p>
            <a:pPr marL="176213" indent="-176213" algn="l" rtl="0">
              <a:lnSpc>
                <a:spcPct val="100000"/>
              </a:lnSpc>
              <a:spcBef>
                <a:spcPts val="0"/>
              </a:spcBef>
              <a:spcAft>
                <a:spcPts val="600"/>
              </a:spcAft>
              <a:buNone/>
            </a:pPr>
            <a:r>
              <a:rPr lang="fr" sz="1200" b="0" i="0" u="none" baseline="0"/>
              <a:t>Lietz, Petra, John C Cresswell, Keith F Rust, and Raymond J Adams. "Implementation of Large-Scale Education Assessments." Chap. 1 In </a:t>
            </a:r>
            <a:r>
              <a:rPr lang="fr" sz="1200" b="0" i="1" u="none" baseline="0"/>
              <a:t>Implementation of Large-Scale Education Assessments</a:t>
            </a:r>
            <a:r>
              <a:rPr lang="fr" sz="1200" b="0" i="0" u="none" baseline="0"/>
              <a:t>, edited by Petra Lietz, John C Cresswell, Raymond J Adams and Keith F Rust. New York: Wiley, 2017.</a:t>
            </a:r>
            <a:endParaRPr lang="fr" sz="1200" dirty="0"/>
          </a:p>
          <a:p>
            <a:pPr marL="176213" indent="-176213" algn="l" rtl="0">
              <a:lnSpc>
                <a:spcPct val="100000"/>
              </a:lnSpc>
              <a:spcBef>
                <a:spcPts val="0"/>
              </a:spcBef>
              <a:spcAft>
                <a:spcPts val="600"/>
              </a:spcAft>
              <a:buNone/>
            </a:pPr>
            <a:r>
              <a:rPr lang="fr" sz="1200" b="0" i="0" u="none" baseline="0"/>
              <a:t>Ravela, Pedro, Patricia Arregui, Gilbert Valverde, Richard Wolfe, Guillermo Ferrer, Felipe Martínez Rizo, Mariana Aylwin, and Laurence Wolff. </a:t>
            </a:r>
            <a:r>
              <a:rPr lang="fr" sz="1200" b="0" i="1" u="none" baseline="0"/>
              <a:t>The Educational Assessments That Latin America Needs</a:t>
            </a:r>
            <a:r>
              <a:rPr lang="fr" sz="1200" b="0" i="0" u="none" baseline="0"/>
              <a:t>.  Washington, DC: PREAL, 2009.</a:t>
            </a:r>
            <a:endParaRPr lang="fr" sz="1200" dirty="0"/>
          </a:p>
          <a:p>
            <a:pPr marL="176213" indent="-176213" algn="l" rtl="0">
              <a:lnSpc>
                <a:spcPct val="100000"/>
              </a:lnSpc>
              <a:spcBef>
                <a:spcPts val="0"/>
              </a:spcBef>
              <a:spcAft>
                <a:spcPts val="600"/>
              </a:spcAft>
              <a:buNone/>
            </a:pPr>
            <a:r>
              <a:rPr lang="fr" sz="1200" b="0" i="0" u="none" baseline="0"/>
              <a:t>Scoular, Claire, and Esther Care. "Teaching of Twenty-First Century Skills: Implications at System Levels in Australia ". In </a:t>
            </a:r>
            <a:r>
              <a:rPr lang="fr" sz="1200" b="0" i="1" u="none" baseline="0"/>
              <a:t>Assessment and Teaching of 21st Century Skills: Research and Applications</a:t>
            </a:r>
            <a:r>
              <a:rPr lang="fr" sz="1200" b="0" i="0" u="none" baseline="0"/>
              <a:t>, edited by Esther Care, Patrick Griffin and Mark Wilson, 145-62. Dordrecht: Springer Science and Business Media, 2017.</a:t>
            </a:r>
            <a:endParaRPr lang="fr" sz="1200" dirty="0"/>
          </a:p>
        </p:txBody>
      </p:sp>
      <p:pic>
        <p:nvPicPr>
          <p:cNvPr id="5" name="Picture 4">
            <a:extLst>
              <a:ext uri="{FF2B5EF4-FFF2-40B4-BE49-F238E27FC236}">
                <a16:creationId xmlns:a16="http://schemas.microsoft.com/office/drawing/2014/main" id="{98898DFB-6780-4BB5-97AF-B02224BA9B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1" y="5956300"/>
            <a:ext cx="2023402" cy="901700"/>
          </a:xfrm>
          <a:prstGeom prst="rect">
            <a:avLst/>
          </a:prstGeom>
        </p:spPr>
      </p:pic>
    </p:spTree>
    <p:extLst>
      <p:ext uri="{BB962C8B-B14F-4D97-AF65-F5344CB8AC3E}">
        <p14:creationId xmlns:p14="http://schemas.microsoft.com/office/powerpoint/2010/main" val="120225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Qualité d'un programme d'évaluation</a:t>
            </a:r>
            <a:endParaRPr lang="fr" dirty="0"/>
          </a:p>
        </p:txBody>
      </p:sp>
      <p:sp>
        <p:nvSpPr>
          <p:cNvPr id="3" name="Content Placeholder 2"/>
          <p:cNvSpPr>
            <a:spLocks noGrp="1"/>
          </p:cNvSpPr>
          <p:nvPr>
            <p:ph idx="1"/>
          </p:nvPr>
        </p:nvSpPr>
        <p:spPr>
          <a:xfrm>
            <a:off x="1573968" y="1988958"/>
            <a:ext cx="9779832" cy="3994747"/>
          </a:xfrm>
        </p:spPr>
        <p:txBody>
          <a:bodyPr>
            <a:noAutofit/>
          </a:bodyPr>
          <a:lstStyle/>
          <a:p>
            <a:pPr marL="0" indent="0" algn="l" rtl="0">
              <a:spcBef>
                <a:spcPts val="1200"/>
              </a:spcBef>
              <a:buNone/>
            </a:pPr>
            <a:r>
              <a:rPr lang="fr" b="0" i="0" u="none" baseline="0"/>
              <a:t>Déterminée par :</a:t>
            </a:r>
          </a:p>
          <a:p>
            <a:pPr marL="715963" lvl="1" indent="-258763" algn="l" rtl="0">
              <a:spcBef>
                <a:spcPts val="1200"/>
              </a:spcBef>
            </a:pPr>
            <a:r>
              <a:rPr lang="fr" sz="2800" b="0" i="0" u="none" baseline="0"/>
              <a:t>la qualité de chaque élément (p. ex. les politiques, pratiques, structures, organisations et outils du système) ;</a:t>
            </a:r>
          </a:p>
          <a:p>
            <a:pPr marL="715963" lvl="1" indent="-258763" algn="l" rtl="0">
              <a:spcBef>
                <a:spcPts val="1200"/>
              </a:spcBef>
            </a:pPr>
            <a:r>
              <a:rPr lang="fr" sz="2800" b="0" i="0" u="none" baseline="0"/>
              <a:t>la qualité combinée des éléments, formée par leur association et les liens qui les unissent.</a:t>
            </a:r>
          </a:p>
        </p:txBody>
      </p:sp>
      <p:sp>
        <p:nvSpPr>
          <p:cNvPr id="4" name="TextBox 3"/>
          <p:cNvSpPr txBox="1"/>
          <p:nvPr/>
        </p:nvSpPr>
        <p:spPr>
          <a:xfrm>
            <a:off x="4984955" y="6164826"/>
            <a:ext cx="6710516" cy="369332"/>
          </a:xfrm>
          <a:prstGeom prst="rect">
            <a:avLst/>
          </a:prstGeom>
          <a:noFill/>
        </p:spPr>
        <p:txBody>
          <a:bodyPr wrap="square" rtlCol="0">
            <a:spAutoFit/>
          </a:bodyPr>
          <a:lstStyle/>
          <a:p>
            <a:pPr algn="r" rtl="0"/>
            <a:r>
              <a:rPr lang="fr" b="0" i="0" u="none" baseline="0"/>
              <a:t>(Clarke 2012)</a:t>
            </a:r>
            <a:endParaRPr lang="fr" dirty="0"/>
          </a:p>
        </p:txBody>
      </p:sp>
      <p:pic>
        <p:nvPicPr>
          <p:cNvPr id="5" name="Picture 4">
            <a:extLst>
              <a:ext uri="{FF2B5EF4-FFF2-40B4-BE49-F238E27FC236}">
                <a16:creationId xmlns:a16="http://schemas.microsoft.com/office/drawing/2014/main" id="{E2A363EC-C312-4796-8358-05B742E677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4166736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Contenu de l'ANLAS</a:t>
            </a:r>
            <a:endParaRPr lang="fr" dirty="0"/>
          </a:p>
        </p:txBody>
      </p:sp>
      <p:sp>
        <p:nvSpPr>
          <p:cNvPr id="3" name="Content Placeholder 2"/>
          <p:cNvSpPr>
            <a:spLocks noGrp="1"/>
          </p:cNvSpPr>
          <p:nvPr>
            <p:ph idx="1"/>
          </p:nvPr>
        </p:nvSpPr>
        <p:spPr>
          <a:xfrm>
            <a:off x="2005263" y="2076773"/>
            <a:ext cx="9348537" cy="4100190"/>
          </a:xfrm>
        </p:spPr>
        <p:txBody>
          <a:bodyPr>
            <a:noAutofit/>
          </a:bodyPr>
          <a:lstStyle/>
          <a:p>
            <a:pPr marL="274638" lvl="0" indent="-274638" algn="l" rtl="0">
              <a:lnSpc>
                <a:spcPct val="110000"/>
              </a:lnSpc>
              <a:spcBef>
                <a:spcPts val="600"/>
              </a:spcBef>
              <a:spcAft>
                <a:spcPts val="600"/>
              </a:spcAft>
            </a:pPr>
            <a:r>
              <a:rPr lang="fr" b="0" i="0" u="none" baseline="0" dirty="0"/>
              <a:t>Cette analyse qualitative et exhaustive est centrée sur trois dimensions.</a:t>
            </a:r>
            <a:endParaRPr lang="fr" dirty="0"/>
          </a:p>
          <a:p>
            <a:pPr marL="625475" lvl="0" indent="-350838" algn="l" rtl="0">
              <a:lnSpc>
                <a:spcPct val="110000"/>
              </a:lnSpc>
              <a:spcBef>
                <a:spcPts val="600"/>
              </a:spcBef>
              <a:spcAft>
                <a:spcPts val="600"/>
              </a:spcAft>
              <a:buFont typeface="+mj-lt"/>
              <a:buAutoNum type="arabicPeriod"/>
            </a:pPr>
            <a:r>
              <a:rPr lang="fr" b="0" i="0" u="none" baseline="0" dirty="0"/>
              <a:t>Contexte du système d’évaluation</a:t>
            </a:r>
            <a:endParaRPr lang="fr" dirty="0"/>
          </a:p>
          <a:p>
            <a:pPr marL="625475" lvl="0" indent="-350838" algn="l" rtl="0">
              <a:lnSpc>
                <a:spcPct val="110000"/>
              </a:lnSpc>
              <a:spcBef>
                <a:spcPts val="600"/>
              </a:spcBef>
              <a:spcAft>
                <a:spcPts val="600"/>
              </a:spcAft>
              <a:buFont typeface="+mj-lt"/>
              <a:buAutoNum type="arabicPeriod"/>
            </a:pPr>
            <a:r>
              <a:rPr lang="fr" b="0" i="0" u="none" baseline="0" dirty="0"/>
              <a:t>Qualité des programmes d'évaluation</a:t>
            </a:r>
            <a:endParaRPr lang="fr" dirty="0"/>
          </a:p>
          <a:p>
            <a:pPr marL="625475" lvl="0" indent="-350838" algn="l" rtl="0">
              <a:lnSpc>
                <a:spcPct val="110000"/>
              </a:lnSpc>
              <a:spcBef>
                <a:spcPts val="600"/>
              </a:spcBef>
              <a:spcAft>
                <a:spcPts val="600"/>
              </a:spcAft>
              <a:buFont typeface="+mj-lt"/>
              <a:buAutoNum type="arabicPeriod"/>
            </a:pPr>
            <a:r>
              <a:rPr lang="fr" b="0" i="0" u="none" baseline="0" dirty="0"/>
              <a:t>Cohérence du système d’évaluation</a:t>
            </a:r>
            <a:endParaRPr lang="fr" dirty="0"/>
          </a:p>
          <a:p>
            <a:pPr marL="274638" indent="-274638" algn="l" rtl="0">
              <a:lnSpc>
                <a:spcPct val="110000"/>
              </a:lnSpc>
              <a:spcBef>
                <a:spcPts val="600"/>
              </a:spcBef>
              <a:spcAft>
                <a:spcPts val="600"/>
              </a:spcAft>
            </a:pPr>
            <a:r>
              <a:rPr lang="fr" b="0" i="0" u="none" baseline="0" dirty="0"/>
              <a:t>L'application des connaissances </a:t>
            </a:r>
            <a:r>
              <a:rPr lang="fr-BE" b="0" i="0" u="none" baseline="0" dirty="0"/>
              <a:t>et </a:t>
            </a:r>
            <a:r>
              <a:rPr lang="fr" b="0" i="0" u="none" baseline="0" dirty="0"/>
              <a:t>des compétences du XXI</a:t>
            </a:r>
            <a:r>
              <a:rPr lang="fr" b="0" i="0" u="none" baseline="30000" dirty="0"/>
              <a:t>e</a:t>
            </a:r>
            <a:r>
              <a:rPr lang="fr" b="0" i="0" u="none" baseline="0" dirty="0"/>
              <a:t> siècle et leur mise en pratique est commune à ces trois dimensions.</a:t>
            </a:r>
            <a:endParaRPr lang="fr"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chapitre 3 (ACER 2019)</a:t>
            </a:r>
            <a:endParaRPr lang="fr" dirty="0"/>
          </a:p>
        </p:txBody>
      </p:sp>
      <p:pic>
        <p:nvPicPr>
          <p:cNvPr id="5" name="Picture 4">
            <a:extLst>
              <a:ext uri="{FF2B5EF4-FFF2-40B4-BE49-F238E27FC236}">
                <a16:creationId xmlns:a16="http://schemas.microsoft.com/office/drawing/2014/main" id="{39AAFF46-D772-4767-AD45-FDEC6B578B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96338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Le modèle ANLAS</a:t>
            </a:r>
            <a:endParaRPr lang="fr" dirty="0"/>
          </a:p>
        </p:txBody>
      </p:sp>
      <p:sp>
        <p:nvSpPr>
          <p:cNvPr id="5" name="Rectangle 4"/>
          <p:cNvSpPr/>
          <p:nvPr/>
        </p:nvSpPr>
        <p:spPr>
          <a:xfrm>
            <a:off x="10120823" y="1285461"/>
            <a:ext cx="2544418" cy="596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3" name="TextBox 2"/>
          <p:cNvSpPr txBox="1"/>
          <p:nvPr/>
        </p:nvSpPr>
        <p:spPr>
          <a:xfrm>
            <a:off x="10072697" y="6201609"/>
            <a:ext cx="2037347" cy="369331"/>
          </a:xfrm>
          <a:prstGeom prst="rect">
            <a:avLst/>
          </a:prstGeom>
          <a:noFill/>
        </p:spPr>
        <p:txBody>
          <a:bodyPr wrap="square" rtlCol="0">
            <a:spAutoFit/>
          </a:bodyPr>
          <a:lstStyle/>
          <a:p>
            <a:pPr algn="ctr" rtl="0"/>
            <a:r>
              <a:rPr lang="fr" b="0" i="0" u="none" baseline="0"/>
              <a:t>© ACER 2019</a:t>
            </a:r>
            <a:endParaRPr lang="fr" dirty="0"/>
          </a:p>
        </p:txBody>
      </p:sp>
      <p:pic>
        <p:nvPicPr>
          <p:cNvPr id="6" name="Picture 5">
            <a:extLst>
              <a:ext uri="{FF2B5EF4-FFF2-40B4-BE49-F238E27FC236}">
                <a16:creationId xmlns:a16="http://schemas.microsoft.com/office/drawing/2014/main" id="{B592E045-D592-4F51-9E70-9C6A3BC8E89B}"/>
              </a:ext>
            </a:extLst>
          </p:cNvPr>
          <p:cNvPicPr>
            <a:picLocks noChangeAspect="1"/>
          </p:cNvPicPr>
          <p:nvPr/>
        </p:nvPicPr>
        <p:blipFill>
          <a:blip r:embed="rId3"/>
          <a:stretch>
            <a:fillRect/>
          </a:stretch>
        </p:blipFill>
        <p:spPr>
          <a:xfrm>
            <a:off x="2005263" y="1285461"/>
            <a:ext cx="8280610" cy="5110030"/>
          </a:xfrm>
          <a:prstGeom prst="rect">
            <a:avLst/>
          </a:prstGeom>
        </p:spPr>
      </p:pic>
      <p:pic>
        <p:nvPicPr>
          <p:cNvPr id="7" name="Picture 6">
            <a:extLst>
              <a:ext uri="{FF2B5EF4-FFF2-40B4-BE49-F238E27FC236}">
                <a16:creationId xmlns:a16="http://schemas.microsoft.com/office/drawing/2014/main" id="{085704B0-56B4-4760-9071-31CC723DF7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521137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Que sont les compétences du XXI</a:t>
            </a:r>
            <a:r>
              <a:rPr lang="fr" b="0" i="0" u="none" baseline="30000"/>
              <a:t>e</a:t>
            </a:r>
            <a:r>
              <a:rPr lang="fr" b="0" i="0" u="none" baseline="0"/>
              <a:t> siècle ?</a:t>
            </a:r>
            <a:endParaRPr lang="fr" dirty="0"/>
          </a:p>
        </p:txBody>
      </p:sp>
      <p:sp>
        <p:nvSpPr>
          <p:cNvPr id="3" name="Content Placeholder 2"/>
          <p:cNvSpPr>
            <a:spLocks noGrp="1"/>
          </p:cNvSpPr>
          <p:nvPr>
            <p:ph idx="1"/>
          </p:nvPr>
        </p:nvSpPr>
        <p:spPr>
          <a:xfrm>
            <a:off x="1907303" y="1762697"/>
            <a:ext cx="10186737" cy="4035342"/>
          </a:xfrm>
        </p:spPr>
        <p:txBody>
          <a:bodyPr>
            <a:noAutofit/>
          </a:bodyPr>
          <a:lstStyle/>
          <a:p>
            <a:pPr marL="274638" indent="-274638" algn="l" rtl="0">
              <a:lnSpc>
                <a:spcPct val="100000"/>
              </a:lnSpc>
              <a:spcBef>
                <a:spcPts val="600"/>
              </a:spcBef>
              <a:spcAft>
                <a:spcPts val="600"/>
              </a:spcAft>
            </a:pPr>
            <a:r>
              <a:rPr lang="fr" b="0" i="0" u="none" baseline="0" dirty="0"/>
              <a:t>Compétences qui bâtissent les fondations d'une participation réussie à la société fondée sur les connaissances et à la vie en général </a:t>
            </a:r>
            <a:r>
              <a:rPr lang="fr" sz="2400" b="0" i="0" u="none" baseline="0" dirty="0"/>
              <a:t>(GPE 2018 ; Care &amp; Luo 2016).</a:t>
            </a:r>
            <a:endParaRPr lang="fr" sz="2400" dirty="0"/>
          </a:p>
          <a:p>
            <a:pPr marL="274638" indent="-274638" algn="l" rtl="0">
              <a:lnSpc>
                <a:spcPct val="100000"/>
              </a:lnSpc>
              <a:spcBef>
                <a:spcPts val="600"/>
              </a:spcBef>
              <a:spcAft>
                <a:spcPts val="600"/>
              </a:spcAft>
            </a:pPr>
            <a:r>
              <a:rPr lang="fr" b="0" i="0" u="none" baseline="0" dirty="0"/>
              <a:t>Aussi appelées « compétences transversales » </a:t>
            </a:r>
            <a:r>
              <a:rPr lang="fr" sz="2400" b="0" i="0" u="none" baseline="0" dirty="0"/>
              <a:t>(Scoular &amp; Care 2017).</a:t>
            </a:r>
          </a:p>
          <a:p>
            <a:pPr marL="274638" indent="-274638" algn="l" rtl="0">
              <a:lnSpc>
                <a:spcPct val="100000"/>
              </a:lnSpc>
              <a:spcBef>
                <a:spcPts val="600"/>
              </a:spcBef>
              <a:spcAft>
                <a:spcPts val="600"/>
              </a:spcAft>
            </a:pPr>
            <a:r>
              <a:rPr lang="fr" b="0" i="0" u="none" baseline="0" dirty="0"/>
              <a:t>Exemples : la résolution de problèmes, la pensée critique, la créativité, la communication, la collaboration et les compétences socioémotionnelles (interpersonnelles, intrapersonnelles, d'empathie, etc.). </a:t>
            </a:r>
            <a:endParaRPr lang="fr"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3.4 (ACER 2019)</a:t>
            </a:r>
            <a:endParaRPr lang="fr" dirty="0"/>
          </a:p>
        </p:txBody>
      </p:sp>
      <p:pic>
        <p:nvPicPr>
          <p:cNvPr id="5" name="Picture 4">
            <a:extLst>
              <a:ext uri="{FF2B5EF4-FFF2-40B4-BE49-F238E27FC236}">
                <a16:creationId xmlns:a16="http://schemas.microsoft.com/office/drawing/2014/main" id="{71A57649-65F3-4117-8559-C7F23606E9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97960" y="5798039"/>
            <a:ext cx="2138206" cy="952861"/>
          </a:xfrm>
          <a:prstGeom prst="rect">
            <a:avLst/>
          </a:prstGeom>
        </p:spPr>
      </p:pic>
    </p:spTree>
    <p:extLst>
      <p:ext uri="{BB962C8B-B14F-4D97-AF65-F5344CB8AC3E}">
        <p14:creationId xmlns:p14="http://schemas.microsoft.com/office/powerpoint/2010/main" val="3212733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Compétences du XXI</a:t>
            </a:r>
            <a:r>
              <a:rPr lang="fr" b="0" i="0" u="none" baseline="30000"/>
              <a:t>e</a:t>
            </a:r>
            <a:r>
              <a:rPr lang="fr" b="0" i="0" u="none" baseline="0"/>
              <a:t> siècle</a:t>
            </a:r>
            <a:endParaRPr lang="fr" dirty="0"/>
          </a:p>
        </p:txBody>
      </p:sp>
      <p:sp>
        <p:nvSpPr>
          <p:cNvPr id="3" name="Content Placeholder 2"/>
          <p:cNvSpPr>
            <a:spLocks noGrp="1"/>
          </p:cNvSpPr>
          <p:nvPr>
            <p:ph idx="1"/>
          </p:nvPr>
        </p:nvSpPr>
        <p:spPr/>
        <p:txBody>
          <a:bodyPr>
            <a:normAutofit lnSpcReduction="10000"/>
          </a:bodyPr>
          <a:lstStyle/>
          <a:p>
            <a:pPr marL="274638" indent="-274638" algn="l" rtl="0">
              <a:spcAft>
                <a:spcPts val="600"/>
              </a:spcAft>
            </a:pPr>
            <a:r>
              <a:rPr lang="fr" b="0" i="0" u="none" baseline="0" dirty="0"/>
              <a:t>Les compétences du XXI</a:t>
            </a:r>
            <a:r>
              <a:rPr lang="fr" b="0" i="0" u="none" baseline="30000" dirty="0"/>
              <a:t>e</a:t>
            </a:r>
            <a:r>
              <a:rPr lang="fr" b="0" i="0" u="none" baseline="0" dirty="0"/>
              <a:t> siècle peuvent soit constituer un domaine d'apprentissage propre (p. ex. la pensée critique ou la résolution de problèmes), soit être intégrées à un domaine d'apprentissage ou à une discipline académique telle que les sciences ou les mathématiques </a:t>
            </a:r>
            <a:r>
              <a:rPr lang="fr" sz="1800" b="0" i="0" u="none" baseline="0" dirty="0"/>
              <a:t>(Great Schools Partnership 2016; ACER 2019).</a:t>
            </a:r>
          </a:p>
          <a:p>
            <a:pPr marL="274638" indent="-274638" algn="l" rtl="0"/>
            <a:r>
              <a:rPr lang="fr" b="0" i="0" u="none" baseline="0" dirty="0"/>
              <a:t>Évaluer l'application de connaissances et de compétences contraste avec les approches centrées </a:t>
            </a:r>
            <a:r>
              <a:rPr lang="fr" b="0" i="1" u="none" baseline="0" dirty="0"/>
              <a:t>uniquement</a:t>
            </a:r>
            <a:r>
              <a:rPr lang="fr" b="0" i="0" u="none" baseline="0" dirty="0"/>
              <a:t> sur la démonstration de connaissances factuelles et de procédures routinières </a:t>
            </a:r>
            <a:r>
              <a:rPr lang="fr" sz="1800" b="0" i="0" u="none" baseline="0" dirty="0"/>
              <a:t>(Turner 2014).</a:t>
            </a:r>
          </a:p>
          <a:p>
            <a:endParaRPr lang="fr"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3.4 (ACER 2019)</a:t>
            </a:r>
            <a:endParaRPr lang="fr" dirty="0"/>
          </a:p>
        </p:txBody>
      </p:sp>
      <p:pic>
        <p:nvPicPr>
          <p:cNvPr id="6" name="Picture 5">
            <a:extLst>
              <a:ext uri="{FF2B5EF4-FFF2-40B4-BE49-F238E27FC236}">
                <a16:creationId xmlns:a16="http://schemas.microsoft.com/office/drawing/2014/main" id="{D72C15F0-6F5C-42C9-93DF-1FACA34BD7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64540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fr" b="0" i="0" u="none" baseline="0" dirty="0"/>
              <a:t>Démonstration de connaissances et des compétences du </a:t>
            </a:r>
            <a:br>
              <a:rPr lang="fr" dirty="0"/>
            </a:br>
            <a:r>
              <a:rPr lang="fr" b="0" i="0" u="none" baseline="0" dirty="0"/>
              <a:t>XXI</a:t>
            </a:r>
            <a:r>
              <a:rPr lang="fr" b="0" i="0" u="none" baseline="30000" dirty="0"/>
              <a:t>e</a:t>
            </a:r>
            <a:r>
              <a:rPr lang="fr" b="0" i="0" u="none" baseline="0" dirty="0"/>
              <a:t> siècle</a:t>
            </a:r>
            <a:endParaRPr lang="fr" dirty="0"/>
          </a:p>
        </p:txBody>
      </p:sp>
      <p:sp>
        <p:nvSpPr>
          <p:cNvPr id="3" name="Content Placeholder 2"/>
          <p:cNvSpPr>
            <a:spLocks noGrp="1"/>
          </p:cNvSpPr>
          <p:nvPr>
            <p:ph idx="1"/>
          </p:nvPr>
        </p:nvSpPr>
        <p:spPr>
          <a:xfrm>
            <a:off x="2005263" y="2213811"/>
            <a:ext cx="9488398" cy="3963152"/>
          </a:xfrm>
        </p:spPr>
        <p:txBody>
          <a:bodyPr>
            <a:normAutofit/>
          </a:bodyPr>
          <a:lstStyle/>
          <a:p>
            <a:pPr marL="0" indent="0" algn="l" rtl="0">
              <a:lnSpc>
                <a:spcPct val="110000"/>
              </a:lnSpc>
              <a:spcAft>
                <a:spcPts val="600"/>
              </a:spcAft>
              <a:buNone/>
            </a:pPr>
            <a:r>
              <a:rPr lang="fr" b="0" i="0" u="none" baseline="0" dirty="0"/>
              <a:t>L'ANLAS permet d'étudier :</a:t>
            </a:r>
          </a:p>
          <a:p>
            <a:pPr marL="274638" indent="-274638" algn="l" rtl="0">
              <a:lnSpc>
                <a:spcPct val="110000"/>
              </a:lnSpc>
              <a:spcAft>
                <a:spcPts val="600"/>
              </a:spcAft>
            </a:pPr>
            <a:r>
              <a:rPr lang="fr" b="0" i="0" u="none" baseline="0" dirty="0"/>
              <a:t>le degré avec lequel l'évaluation </a:t>
            </a:r>
            <a:r>
              <a:rPr lang="fr-BE" b="0" i="0" u="none" baseline="0" dirty="0"/>
              <a:t>des apprentissages</a:t>
            </a:r>
            <a:r>
              <a:rPr lang="fr" b="0" i="0" u="none" baseline="0" dirty="0"/>
              <a:t> mesure l'application des connaissances ou la démonstration des compétences, et</a:t>
            </a:r>
          </a:p>
          <a:p>
            <a:pPr marL="274638" indent="-274638" algn="l" rtl="0">
              <a:lnSpc>
                <a:spcPct val="110000"/>
              </a:lnSpc>
              <a:spcAft>
                <a:spcPts val="600"/>
              </a:spcAft>
            </a:pPr>
            <a:r>
              <a:rPr lang="fr" b="0" i="0" u="none" baseline="0" dirty="0"/>
              <a:t>la mesure dans laquelle les compétences du XXI</a:t>
            </a:r>
            <a:r>
              <a:rPr lang="fr" b="0" i="0" u="none" baseline="30000" dirty="0"/>
              <a:t>e</a:t>
            </a:r>
            <a:r>
              <a:rPr lang="fr" b="0" i="0" u="none" baseline="0" dirty="0"/>
              <a:t> siècle font partie intégrante du système d'évaluation.</a:t>
            </a:r>
            <a:endParaRPr lang="fr"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3.4 (ACER 2019)</a:t>
            </a:r>
            <a:endParaRPr lang="fr" dirty="0"/>
          </a:p>
        </p:txBody>
      </p:sp>
      <p:pic>
        <p:nvPicPr>
          <p:cNvPr id="6" name="Picture 5">
            <a:extLst>
              <a:ext uri="{FF2B5EF4-FFF2-40B4-BE49-F238E27FC236}">
                <a16:creationId xmlns:a16="http://schemas.microsoft.com/office/drawing/2014/main" id="{21838BC6-E77F-4E98-8180-99B06117C5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25899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Les dimensions de l'ANLAS</a:t>
            </a:r>
            <a:endParaRPr lang="fr" dirty="0"/>
          </a:p>
        </p:txBody>
      </p:sp>
      <p:sp>
        <p:nvSpPr>
          <p:cNvPr id="3" name="Content Placeholder 2"/>
          <p:cNvSpPr>
            <a:spLocks noGrp="1"/>
          </p:cNvSpPr>
          <p:nvPr>
            <p:ph idx="1"/>
          </p:nvPr>
        </p:nvSpPr>
        <p:spPr/>
        <p:txBody>
          <a:bodyPr/>
          <a:lstStyle/>
          <a:p>
            <a:pPr marL="0" indent="0" algn="l" rtl="0">
              <a:lnSpc>
                <a:spcPct val="110000"/>
              </a:lnSpc>
              <a:spcAft>
                <a:spcPts val="600"/>
              </a:spcAft>
              <a:buNone/>
            </a:pPr>
            <a:r>
              <a:rPr lang="fr" b="0" i="0" u="none" baseline="0"/>
              <a:t>Chaque dimension de l'ANLAS se compose d'axes majeurs assortis d'un objectif de qualité précis destiné à évaluer l'axe en question.</a:t>
            </a:r>
            <a:endParaRPr lang="fr" dirty="0"/>
          </a:p>
        </p:txBody>
      </p:sp>
      <p:pic>
        <p:nvPicPr>
          <p:cNvPr id="4" name="Picture 3">
            <a:extLst>
              <a:ext uri="{FF2B5EF4-FFF2-40B4-BE49-F238E27FC236}">
                <a16:creationId xmlns:a16="http://schemas.microsoft.com/office/drawing/2014/main" id="{0981816A-F557-4610-B89A-7B9B29B7B7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455971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Dimension 1 : </a:t>
            </a:r>
            <a:br>
              <a:rPr lang="fr"/>
            </a:br>
            <a:r>
              <a:rPr lang="fr" b="0" i="0" u="none" baseline="0"/>
              <a:t>Contexte du système d’évaluation</a:t>
            </a:r>
            <a:endParaRPr lang="fr" dirty="0"/>
          </a:p>
        </p:txBody>
      </p:sp>
      <p:sp>
        <p:nvSpPr>
          <p:cNvPr id="6" name="TextBox 5"/>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3.1 (ACER 2019)</a:t>
            </a:r>
            <a:endParaRPr lang="fr" dirty="0"/>
          </a:p>
        </p:txBody>
      </p:sp>
      <p:pic>
        <p:nvPicPr>
          <p:cNvPr id="3" name="Picture 2">
            <a:extLst>
              <a:ext uri="{FF2B5EF4-FFF2-40B4-BE49-F238E27FC236}">
                <a16:creationId xmlns:a16="http://schemas.microsoft.com/office/drawing/2014/main" id="{DF93552D-A12E-42A4-B6AF-F8795B658F06}"/>
              </a:ext>
            </a:extLst>
          </p:cNvPr>
          <p:cNvPicPr>
            <a:picLocks noChangeAspect="1"/>
          </p:cNvPicPr>
          <p:nvPr/>
        </p:nvPicPr>
        <p:blipFill>
          <a:blip r:embed="rId3"/>
          <a:stretch>
            <a:fillRect/>
          </a:stretch>
        </p:blipFill>
        <p:spPr>
          <a:xfrm>
            <a:off x="1269172" y="1690687"/>
            <a:ext cx="9653656" cy="3976688"/>
          </a:xfrm>
          <a:prstGeom prst="rect">
            <a:avLst/>
          </a:prstGeom>
        </p:spPr>
      </p:pic>
      <p:pic>
        <p:nvPicPr>
          <p:cNvPr id="5" name="Picture 4">
            <a:extLst>
              <a:ext uri="{FF2B5EF4-FFF2-40B4-BE49-F238E27FC236}">
                <a16:creationId xmlns:a16="http://schemas.microsoft.com/office/drawing/2014/main" id="{D9C3D141-FA10-444D-8062-68D9106E80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541410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Dimension 2 : </a:t>
            </a:r>
            <a:br>
              <a:rPr lang="fr"/>
            </a:br>
            <a:r>
              <a:rPr lang="fr" b="0" i="0" u="none" baseline="0"/>
              <a:t>Qualité des programmes d'évaluation</a:t>
            </a:r>
            <a:endParaRPr lang="fr" dirty="0"/>
          </a:p>
        </p:txBody>
      </p:sp>
      <p:sp>
        <p:nvSpPr>
          <p:cNvPr id="3" name="Content Placeholder 2"/>
          <p:cNvSpPr>
            <a:spLocks noGrp="1"/>
          </p:cNvSpPr>
          <p:nvPr>
            <p:ph idx="1"/>
          </p:nvPr>
        </p:nvSpPr>
        <p:spPr/>
        <p:txBody>
          <a:bodyPr/>
          <a:lstStyle/>
          <a:p>
            <a:pPr marL="0" indent="0" algn="l" rtl="0">
              <a:buNone/>
            </a:pPr>
            <a:r>
              <a:rPr lang="fr" b="0" i="0" u="none" baseline="0"/>
              <a:t>L'ANLAS porte sur :</a:t>
            </a:r>
          </a:p>
          <a:p>
            <a:pPr marL="274638" indent="-274638" algn="l" rtl="0"/>
            <a:r>
              <a:rPr lang="fr" b="0" i="0" u="none" baseline="0"/>
              <a:t>les examens et évaluations à grande échelle, ainsi que les évaluations en classe</a:t>
            </a:r>
          </a:p>
          <a:p>
            <a:pPr marL="274638" indent="-274638" algn="l" rtl="0"/>
            <a:r>
              <a:rPr lang="fr" b="0" i="0" u="none" baseline="0"/>
              <a:t>qui visent les enfants et jeunes apprenants</a:t>
            </a:r>
          </a:p>
          <a:p>
            <a:pPr marL="274638" indent="-274638" algn="l" rtl="0"/>
            <a:r>
              <a:rPr lang="fr" b="0" i="0" u="none" baseline="0"/>
              <a:t>de l'enseignement primaire et secondaire,</a:t>
            </a:r>
          </a:p>
          <a:p>
            <a:pPr marL="274638" indent="-274638" algn="l" rtl="0"/>
            <a:r>
              <a:rPr lang="fr" b="0" i="0" u="none" baseline="0"/>
              <a:t>dans tous types d'établissements scolaires du système éducatif (privés ou publics), ainsi qu'en dehors de ces établissements.</a:t>
            </a:r>
            <a:endParaRPr lang="fr" dirty="0"/>
          </a:p>
          <a:p>
            <a:endParaRPr lang="fr"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3.2 (ACER 2019)</a:t>
            </a:r>
            <a:endParaRPr lang="fr" dirty="0"/>
          </a:p>
        </p:txBody>
      </p:sp>
      <p:pic>
        <p:nvPicPr>
          <p:cNvPr id="5" name="Picture 4">
            <a:extLst>
              <a:ext uri="{FF2B5EF4-FFF2-40B4-BE49-F238E27FC236}">
                <a16:creationId xmlns:a16="http://schemas.microsoft.com/office/drawing/2014/main" id="{DFB700F4-68A0-4358-AA87-327DAA2D3A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41374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Formation de l'équipe nationale : vue d'ensemble</a:t>
            </a:r>
            <a:endParaRPr lang="fr" dirty="0"/>
          </a:p>
        </p:txBody>
      </p:sp>
      <p:sp>
        <p:nvSpPr>
          <p:cNvPr id="3" name="Content Placeholder 2"/>
          <p:cNvSpPr>
            <a:spLocks noGrp="1"/>
          </p:cNvSpPr>
          <p:nvPr>
            <p:ph sz="half" idx="1"/>
          </p:nvPr>
        </p:nvSpPr>
        <p:spPr>
          <a:xfrm>
            <a:off x="1026691" y="1748590"/>
            <a:ext cx="5069309" cy="5061284"/>
          </a:xfrm>
        </p:spPr>
        <p:txBody>
          <a:bodyPr>
            <a:normAutofit fontScale="70000" lnSpcReduction="20000"/>
          </a:bodyPr>
          <a:lstStyle/>
          <a:p>
            <a:pPr marL="0" indent="0" algn="l" rtl="0">
              <a:lnSpc>
                <a:spcPct val="120000"/>
              </a:lnSpc>
              <a:spcBef>
                <a:spcPts val="0"/>
              </a:spcBef>
              <a:spcAft>
                <a:spcPts val="600"/>
              </a:spcAft>
              <a:buNone/>
            </a:pPr>
            <a:r>
              <a:rPr lang="fr" sz="3100" b="1" i="0" u="none" baseline="0" dirty="0"/>
              <a:t>Jour 1</a:t>
            </a:r>
          </a:p>
          <a:p>
            <a:pPr algn="l" rtl="0">
              <a:lnSpc>
                <a:spcPct val="120000"/>
              </a:lnSpc>
              <a:spcBef>
                <a:spcPts val="0"/>
              </a:spcBef>
              <a:spcAft>
                <a:spcPts val="600"/>
              </a:spcAft>
            </a:pPr>
            <a:r>
              <a:rPr lang="fr" b="0" i="0" u="none" baseline="0" dirty="0"/>
              <a:t>Présentation des participants</a:t>
            </a:r>
            <a:endParaRPr lang="fr" dirty="0"/>
          </a:p>
          <a:p>
            <a:pPr algn="l" rtl="0">
              <a:lnSpc>
                <a:spcPct val="120000"/>
              </a:lnSpc>
              <a:spcBef>
                <a:spcPts val="0"/>
              </a:spcBef>
              <a:spcAft>
                <a:spcPts val="600"/>
              </a:spcAft>
            </a:pPr>
            <a:r>
              <a:rPr lang="fr" b="0" i="0" u="none" baseline="0" dirty="0"/>
              <a:t>Objectif de l'ANLAS</a:t>
            </a:r>
            <a:endParaRPr lang="fr" dirty="0"/>
          </a:p>
          <a:p>
            <a:pPr algn="l" rtl="0">
              <a:lnSpc>
                <a:spcPct val="120000"/>
              </a:lnSpc>
              <a:spcBef>
                <a:spcPts val="0"/>
              </a:spcBef>
              <a:spcAft>
                <a:spcPts val="600"/>
              </a:spcAft>
            </a:pPr>
            <a:r>
              <a:rPr lang="fr" b="0" i="0" u="none" baseline="0" dirty="0"/>
              <a:t>Modèle ANLAS</a:t>
            </a:r>
          </a:p>
          <a:p>
            <a:pPr algn="l" rtl="0">
              <a:lnSpc>
                <a:spcPct val="120000"/>
              </a:lnSpc>
              <a:spcBef>
                <a:spcPts val="0"/>
              </a:spcBef>
              <a:spcAft>
                <a:spcPts val="600"/>
              </a:spcAft>
            </a:pPr>
            <a:r>
              <a:rPr lang="fr" b="0" i="0" u="none" baseline="0" dirty="0"/>
              <a:t>Processus ANLAS et outils de l’ANLAS</a:t>
            </a:r>
          </a:p>
          <a:p>
            <a:pPr marL="625475" indent="-352425" algn="l" rtl="0">
              <a:lnSpc>
                <a:spcPct val="120000"/>
              </a:lnSpc>
              <a:spcBef>
                <a:spcPts val="0"/>
              </a:spcBef>
              <a:spcAft>
                <a:spcPts val="600"/>
              </a:spcAft>
              <a:buFont typeface="Arial" panose="020B0604020202020204" pitchFamily="34" charset="0"/>
              <a:buChar char="−"/>
            </a:pPr>
            <a:r>
              <a:rPr lang="fr" sz="2600" b="0" i="0" u="none" baseline="0" dirty="0"/>
              <a:t>Initiation, formation et planification</a:t>
            </a:r>
          </a:p>
          <a:p>
            <a:pPr marL="625475" indent="-352425" algn="l" rtl="0">
              <a:lnSpc>
                <a:spcPct val="120000"/>
              </a:lnSpc>
              <a:spcBef>
                <a:spcPts val="0"/>
              </a:spcBef>
              <a:spcAft>
                <a:spcPts val="600"/>
              </a:spcAft>
              <a:buFont typeface="Arial" panose="020B0604020202020204" pitchFamily="34" charset="0"/>
              <a:buChar char="−"/>
            </a:pPr>
            <a:r>
              <a:rPr lang="fr" sz="2600" b="0" i="0" u="none" baseline="0" dirty="0"/>
              <a:t>Analyse</a:t>
            </a:r>
          </a:p>
          <a:p>
            <a:pPr algn="l" rtl="0">
              <a:lnSpc>
                <a:spcPct val="120000"/>
              </a:lnSpc>
              <a:spcBef>
                <a:spcPts val="0"/>
              </a:spcBef>
              <a:spcAft>
                <a:spcPts val="600"/>
              </a:spcAft>
            </a:pPr>
            <a:r>
              <a:rPr lang="fr" sz="3100" b="0" i="0" u="none" baseline="0" dirty="0"/>
              <a:t>Activités de planification</a:t>
            </a:r>
          </a:p>
          <a:p>
            <a:pPr marL="625475" indent="-352425" algn="l" rtl="0">
              <a:lnSpc>
                <a:spcPct val="120000"/>
              </a:lnSpc>
              <a:spcBef>
                <a:spcPts val="0"/>
              </a:spcBef>
              <a:spcAft>
                <a:spcPts val="600"/>
              </a:spcAft>
              <a:buFont typeface="Arial" panose="020B0604020202020204" pitchFamily="34" charset="0"/>
              <a:buChar char="−"/>
            </a:pPr>
            <a:r>
              <a:rPr lang="fr" sz="2600" b="0" i="0" u="none" baseline="0" dirty="0"/>
              <a:t>AP 1 : Identification des programmes d'évaluation à intégrer dans l'analyse</a:t>
            </a:r>
          </a:p>
        </p:txBody>
      </p:sp>
      <p:sp>
        <p:nvSpPr>
          <p:cNvPr id="4" name="Content Placeholder 3"/>
          <p:cNvSpPr>
            <a:spLocks noGrp="1"/>
          </p:cNvSpPr>
          <p:nvPr>
            <p:ph sz="half" idx="2"/>
          </p:nvPr>
        </p:nvSpPr>
        <p:spPr>
          <a:xfrm>
            <a:off x="6400800" y="1748590"/>
            <a:ext cx="5630779" cy="5061284"/>
          </a:xfrm>
        </p:spPr>
        <p:txBody>
          <a:bodyPr>
            <a:normAutofit fontScale="70000" lnSpcReduction="20000"/>
          </a:bodyPr>
          <a:lstStyle/>
          <a:p>
            <a:pPr marL="0" indent="0" algn="l" rtl="0">
              <a:lnSpc>
                <a:spcPct val="120000"/>
              </a:lnSpc>
              <a:spcBef>
                <a:spcPts val="0"/>
              </a:spcBef>
              <a:spcAft>
                <a:spcPts val="600"/>
              </a:spcAft>
              <a:buNone/>
            </a:pPr>
            <a:r>
              <a:rPr lang="fr" sz="3100" b="1" i="0" u="none" baseline="0" dirty="0"/>
              <a:t>Jour 2</a:t>
            </a:r>
          </a:p>
          <a:p>
            <a:pPr algn="l" rtl="0">
              <a:lnSpc>
                <a:spcPct val="120000"/>
              </a:lnSpc>
              <a:spcBef>
                <a:spcPts val="0"/>
              </a:spcBef>
              <a:spcAft>
                <a:spcPts val="600"/>
              </a:spcAft>
            </a:pPr>
            <a:r>
              <a:rPr lang="fr" sz="3100" b="0" i="0" u="none" baseline="0" dirty="0"/>
              <a:t>Processus ANLAS et outils de l’ANLAS</a:t>
            </a:r>
          </a:p>
          <a:p>
            <a:pPr marL="625475" indent="-352425" algn="l" rtl="0">
              <a:lnSpc>
                <a:spcPct val="120000"/>
              </a:lnSpc>
              <a:spcBef>
                <a:spcPts val="0"/>
              </a:spcBef>
              <a:spcAft>
                <a:spcPts val="600"/>
              </a:spcAft>
              <a:buFont typeface="Arial" panose="020B0604020202020204" pitchFamily="34" charset="0"/>
              <a:buChar char="−"/>
            </a:pPr>
            <a:r>
              <a:rPr lang="fr" sz="3100" b="0" i="0" u="none" baseline="0" dirty="0"/>
              <a:t>Production de rapports et diffusion </a:t>
            </a:r>
          </a:p>
          <a:p>
            <a:pPr algn="l" rtl="0">
              <a:lnSpc>
                <a:spcPct val="120000"/>
              </a:lnSpc>
              <a:spcBef>
                <a:spcPts val="0"/>
              </a:spcBef>
              <a:spcAft>
                <a:spcPts val="600"/>
              </a:spcAft>
            </a:pPr>
            <a:r>
              <a:rPr lang="fr" sz="3100" b="0" i="0" u="none" baseline="0" dirty="0"/>
              <a:t>Suite des activités de planification</a:t>
            </a:r>
          </a:p>
          <a:p>
            <a:pPr marL="625475" indent="-352425" algn="l" rtl="0">
              <a:lnSpc>
                <a:spcPct val="120000"/>
              </a:lnSpc>
              <a:spcBef>
                <a:spcPts val="0"/>
              </a:spcBef>
              <a:spcAft>
                <a:spcPts val="600"/>
              </a:spcAft>
              <a:buFont typeface="Arial" panose="020B0604020202020204" pitchFamily="34" charset="0"/>
              <a:buChar char="−"/>
            </a:pPr>
            <a:r>
              <a:rPr lang="fr" sz="2600" b="0" i="0" u="none" baseline="0" dirty="0"/>
              <a:t>AP 2 : Recensement des parties prenantes et des documents</a:t>
            </a:r>
          </a:p>
          <a:p>
            <a:pPr marL="625475" indent="-352425" algn="l" rtl="0">
              <a:lnSpc>
                <a:spcPct val="120000"/>
              </a:lnSpc>
              <a:spcBef>
                <a:spcPts val="0"/>
              </a:spcBef>
              <a:spcAft>
                <a:spcPts val="600"/>
              </a:spcAft>
              <a:buFont typeface="Arial" panose="020B0604020202020204" pitchFamily="34" charset="0"/>
              <a:buChar char="−"/>
            </a:pPr>
            <a:r>
              <a:rPr lang="fr" sz="2600" b="0" i="0" u="none" baseline="0" dirty="0"/>
              <a:t>AP 3 : Finalisation du plan de mise en œuvre</a:t>
            </a:r>
            <a:endParaRPr lang="fr" sz="2600" dirty="0"/>
          </a:p>
          <a:p>
            <a:pPr marL="625475" indent="-352425" algn="l" rtl="0">
              <a:lnSpc>
                <a:spcPct val="120000"/>
              </a:lnSpc>
              <a:spcBef>
                <a:spcPts val="0"/>
              </a:spcBef>
              <a:spcAft>
                <a:spcPts val="600"/>
              </a:spcAft>
              <a:buFont typeface="Arial" panose="020B0604020202020204" pitchFamily="34" charset="0"/>
              <a:buChar char="−"/>
            </a:pPr>
            <a:r>
              <a:rPr lang="fr" sz="2600" b="0" i="0" u="none" baseline="0" dirty="0"/>
              <a:t>AP 4 : Identification des stratégies d’évaluation et de réduction des risques</a:t>
            </a:r>
            <a:endParaRPr lang="fr" sz="2600" dirty="0"/>
          </a:p>
          <a:p>
            <a:pPr marL="625475" indent="-352425" algn="l" rtl="0">
              <a:lnSpc>
                <a:spcPct val="120000"/>
              </a:lnSpc>
              <a:spcBef>
                <a:spcPts val="0"/>
              </a:spcBef>
              <a:spcAft>
                <a:spcPts val="600"/>
              </a:spcAft>
              <a:buFont typeface="Arial" panose="020B0604020202020204" pitchFamily="34" charset="0"/>
              <a:buChar char="−"/>
            </a:pPr>
            <a:r>
              <a:rPr lang="fr" sz="2600" b="0" i="0" u="none" baseline="0" dirty="0"/>
              <a:t>AP 5 : Élaboration d'un budget détaillé</a:t>
            </a:r>
          </a:p>
          <a:p>
            <a:pPr algn="l" rtl="0">
              <a:lnSpc>
                <a:spcPct val="120000"/>
              </a:lnSpc>
              <a:spcBef>
                <a:spcPts val="0"/>
              </a:spcBef>
              <a:spcAft>
                <a:spcPts val="600"/>
              </a:spcAft>
            </a:pPr>
            <a:r>
              <a:rPr lang="fr" sz="3100" b="0" i="0" u="none" baseline="0" dirty="0"/>
              <a:t>Réflexions sur la réalisation des activités de planification</a:t>
            </a:r>
            <a:endParaRPr lang="fr" sz="3100" dirty="0"/>
          </a:p>
        </p:txBody>
      </p:sp>
      <p:pic>
        <p:nvPicPr>
          <p:cNvPr id="5" name="Picture 4">
            <a:extLst>
              <a:ext uri="{FF2B5EF4-FFF2-40B4-BE49-F238E27FC236}">
                <a16:creationId xmlns:a16="http://schemas.microsoft.com/office/drawing/2014/main" id="{1C5FB0A1-5B4B-4B40-8D91-E6E5B7981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20856" y="5806279"/>
            <a:ext cx="2011669" cy="896471"/>
          </a:xfrm>
          <a:prstGeom prst="rect">
            <a:avLst/>
          </a:prstGeom>
        </p:spPr>
      </p:pic>
    </p:spTree>
    <p:extLst>
      <p:ext uri="{BB962C8B-B14F-4D97-AF65-F5344CB8AC3E}">
        <p14:creationId xmlns:p14="http://schemas.microsoft.com/office/powerpoint/2010/main" val="31069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Évaluations à grande échelle</a:t>
            </a:r>
            <a:endParaRPr lang="fr" dirty="0"/>
          </a:p>
        </p:txBody>
      </p:sp>
      <p:sp>
        <p:nvSpPr>
          <p:cNvPr id="3" name="Content Placeholder 2"/>
          <p:cNvSpPr>
            <a:spLocks noGrp="1"/>
          </p:cNvSpPr>
          <p:nvPr>
            <p:ph idx="1"/>
          </p:nvPr>
        </p:nvSpPr>
        <p:spPr>
          <a:xfrm>
            <a:off x="2005263" y="2213811"/>
            <a:ext cx="9500937" cy="3963152"/>
          </a:xfrm>
        </p:spPr>
        <p:txBody>
          <a:bodyPr>
            <a:normAutofit lnSpcReduction="10000"/>
          </a:bodyPr>
          <a:lstStyle/>
          <a:p>
            <a:pPr marL="274638" indent="-274638" algn="l" rtl="0"/>
            <a:r>
              <a:rPr lang="fr" b="0" i="0" u="none" baseline="0"/>
              <a:t>Évaluations dans le cadre scolaire et évaluations auprès des ménages financées ou soutenues par les pouvoirs publics, des bailleurs de fonds ou des organisations de la société civile.</a:t>
            </a:r>
          </a:p>
          <a:p>
            <a:pPr marL="274638" indent="-274638" algn="l" rtl="0"/>
            <a:r>
              <a:rPr lang="fr" b="0" i="0" u="none" baseline="0"/>
              <a:t>De portée nationale, internationale ou régionale.</a:t>
            </a:r>
          </a:p>
          <a:p>
            <a:pPr marL="274638" indent="-274638" algn="l" rtl="0"/>
            <a:r>
              <a:rPr lang="fr" b="0" i="0" u="none" baseline="0"/>
              <a:t>Sur la base d'un échantillon ou d'un recensement.</a:t>
            </a:r>
          </a:p>
          <a:p>
            <a:pPr marL="274638" indent="-274638" algn="l" rtl="0"/>
            <a:r>
              <a:rPr lang="fr" b="0" i="0" u="none" baseline="0"/>
              <a:t>Pour obtenir des données de performances et des données contextuelles visant à surveiller les performances du système éducatif et à étayer les politiques et pratiques éducatives </a:t>
            </a:r>
            <a:r>
              <a:rPr lang="fr" sz="1800" b="0" i="0" u="none" baseline="0"/>
              <a:t>(Clarke 2012; Lietz et al. 2017).</a:t>
            </a:r>
            <a:endParaRPr lang="fr" sz="1800"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3.2 (ACER 2019)</a:t>
            </a:r>
            <a:endParaRPr lang="fr" dirty="0"/>
          </a:p>
        </p:txBody>
      </p:sp>
      <p:pic>
        <p:nvPicPr>
          <p:cNvPr id="6" name="Picture 5">
            <a:extLst>
              <a:ext uri="{FF2B5EF4-FFF2-40B4-BE49-F238E27FC236}">
                <a16:creationId xmlns:a16="http://schemas.microsoft.com/office/drawing/2014/main" id="{1673505D-CC4C-4938-AAF8-15F18ABFC4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876855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Examens</a:t>
            </a:r>
            <a:endParaRPr lang="fr" dirty="0"/>
          </a:p>
        </p:txBody>
      </p:sp>
      <p:sp>
        <p:nvSpPr>
          <p:cNvPr id="3" name="Content Placeholder 2"/>
          <p:cNvSpPr>
            <a:spLocks noGrp="1"/>
          </p:cNvSpPr>
          <p:nvPr>
            <p:ph idx="1"/>
          </p:nvPr>
        </p:nvSpPr>
        <p:spPr/>
        <p:txBody>
          <a:bodyPr/>
          <a:lstStyle/>
          <a:p>
            <a:pPr marL="274638" indent="-274638" algn="l" rtl="0"/>
            <a:r>
              <a:rPr lang="fr" sz="2400" b="0" i="0" u="none" baseline="0" dirty="0"/>
              <a:t>Épreuves publiques de portée nationale ou infranationale.</a:t>
            </a:r>
          </a:p>
          <a:p>
            <a:pPr marL="274638" indent="-274638" algn="l" rtl="0"/>
            <a:r>
              <a:rPr lang="fr" sz="2400" b="0" i="0" u="none" baseline="0" dirty="0"/>
              <a:t>Recensement (tous les élèves éligibles).</a:t>
            </a:r>
          </a:p>
          <a:p>
            <a:pPr marL="274638" indent="-274638" algn="l" rtl="0"/>
            <a:r>
              <a:rPr lang="fr" sz="2400" b="0" i="0" u="none" baseline="0" dirty="0"/>
              <a:t>Visent à obtenir des données de performance pour étayer des décisions sur les progrès individuels d'un élève au sein du système éducatif (par exemple pour le certifier, le faire progresser d'une classe ou le sélectionner) (Clarke 2012).</a:t>
            </a:r>
            <a:endParaRPr lang="fr" sz="2400" dirty="0"/>
          </a:p>
          <a:p>
            <a:pPr marL="274638" indent="-274638" algn="l" rtl="0"/>
            <a:r>
              <a:rPr lang="fr" sz="2400" b="0" i="0" u="none" baseline="0" dirty="0"/>
              <a:t>Les résultats des examens standardisés peuvent être cumulés à plusieurs niveaux du système éducatif, en vue d'apporter des informations sur le rendement du système.</a:t>
            </a:r>
          </a:p>
          <a:p>
            <a:endParaRPr lang="fr" dirty="0"/>
          </a:p>
          <a:p>
            <a:endParaRPr lang="fr" dirty="0"/>
          </a:p>
          <a:p>
            <a:endParaRPr lang="fr"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3.2 (ACER 2019)</a:t>
            </a:r>
            <a:endParaRPr lang="fr" dirty="0"/>
          </a:p>
        </p:txBody>
      </p:sp>
      <p:pic>
        <p:nvPicPr>
          <p:cNvPr id="6" name="Picture 5">
            <a:extLst>
              <a:ext uri="{FF2B5EF4-FFF2-40B4-BE49-F238E27FC236}">
                <a16:creationId xmlns:a16="http://schemas.microsoft.com/office/drawing/2014/main" id="{516407A0-59DC-4662-B521-0FB0E14743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675628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Évaluations en classe</a:t>
            </a:r>
            <a:endParaRPr lang="fr" dirty="0"/>
          </a:p>
        </p:txBody>
      </p:sp>
      <p:sp>
        <p:nvSpPr>
          <p:cNvPr id="3" name="Content Placeholder 2"/>
          <p:cNvSpPr>
            <a:spLocks noGrp="1"/>
          </p:cNvSpPr>
          <p:nvPr>
            <p:ph idx="1"/>
          </p:nvPr>
        </p:nvSpPr>
        <p:spPr/>
        <p:txBody>
          <a:bodyPr>
            <a:normAutofit/>
          </a:bodyPr>
          <a:lstStyle/>
          <a:p>
            <a:pPr algn="l" rtl="0">
              <a:spcAft>
                <a:spcPts val="1000"/>
              </a:spcAft>
            </a:pPr>
            <a:r>
              <a:rPr lang="fr" sz="2400" b="0" i="0" u="none" baseline="0" dirty="0"/>
              <a:t>Menées pour recueillir des données diagnostiques sur la situation et les progrès de l'apprenant, afin de suivre l'amélioration continue des apprentissages et d'orienter les pratiques pédagogiques (Clarke 2012 ; Datnow, Park &amp; Wohlstetter 2007).</a:t>
            </a:r>
          </a:p>
          <a:p>
            <a:pPr algn="l" rtl="0">
              <a:spcAft>
                <a:spcPts val="1000"/>
              </a:spcAft>
            </a:pPr>
            <a:r>
              <a:rPr lang="fr" sz="2400" b="0" i="0" u="none" baseline="0" dirty="0"/>
              <a:t>Généralement d'une portée locale, tous les élèves d'une classe y participent.</a:t>
            </a:r>
            <a:endParaRPr lang="fr" sz="2400" dirty="0"/>
          </a:p>
          <a:p>
            <a:pPr algn="l" rtl="0">
              <a:spcAft>
                <a:spcPts val="1000"/>
              </a:spcAft>
            </a:pPr>
            <a:r>
              <a:rPr lang="fr" sz="2400" b="0" i="0" u="none" baseline="0" dirty="0"/>
              <a:t>Les données des évaluations en classe standardisées peuvent être cumulées en vue d'obtenir des informations sur les apprentissages d'un élève à des niveaux variés du système éducatif.</a:t>
            </a:r>
            <a:endParaRPr lang="fr" sz="2400"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3.2 (ACER 2019)</a:t>
            </a:r>
            <a:endParaRPr lang="fr" dirty="0"/>
          </a:p>
        </p:txBody>
      </p:sp>
      <p:pic>
        <p:nvPicPr>
          <p:cNvPr id="6" name="Picture 5">
            <a:extLst>
              <a:ext uri="{FF2B5EF4-FFF2-40B4-BE49-F238E27FC236}">
                <a16:creationId xmlns:a16="http://schemas.microsoft.com/office/drawing/2014/main" id="{91FA9752-14D2-4A8F-8F05-6367D9FC0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541055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Évaluation en classe</a:t>
            </a:r>
            <a:endParaRPr lang="fr" dirty="0"/>
          </a:p>
        </p:txBody>
      </p:sp>
      <p:sp>
        <p:nvSpPr>
          <p:cNvPr id="3" name="Content Placeholder 2"/>
          <p:cNvSpPr>
            <a:spLocks noGrp="1"/>
          </p:cNvSpPr>
          <p:nvPr>
            <p:ph idx="1"/>
          </p:nvPr>
        </p:nvSpPr>
        <p:spPr/>
        <p:txBody>
          <a:bodyPr>
            <a:normAutofit lnSpcReduction="10000"/>
          </a:bodyPr>
          <a:lstStyle/>
          <a:p>
            <a:pPr marL="274638" indent="-274638" algn="l" rtl="0">
              <a:spcBef>
                <a:spcPts val="1200"/>
              </a:spcBef>
            </a:pPr>
            <a:r>
              <a:rPr lang="fr" b="0" i="0" u="none" baseline="0"/>
              <a:t>Les pratiques d'évaluation en classe varient parfois fortement au sein d'un pays. En effet, les méthodes utilisées sont diverses, notamment des tests standardisés et non standardisés, des tests conçus par les enseignants et des portefeuilles de travaux réalisés par les élèves.</a:t>
            </a:r>
          </a:p>
          <a:p>
            <a:pPr marL="274638" indent="-274638" algn="l" rtl="0">
              <a:spcBef>
                <a:spcPts val="1200"/>
              </a:spcBef>
            </a:pPr>
            <a:r>
              <a:rPr lang="fr" b="0" i="0" u="none" baseline="0"/>
              <a:t>L'ANLAS vise à obtenir une </a:t>
            </a:r>
            <a:r>
              <a:rPr lang="fr" b="1" i="0" u="none" baseline="0"/>
              <a:t>perspective générale des pratiques d'évaluation en classe dans un pays donné</a:t>
            </a:r>
            <a:r>
              <a:rPr lang="fr" b="0" i="0" u="none" baseline="0"/>
              <a:t>, en se basant sur des documents au niveau national et infranational.</a:t>
            </a:r>
            <a:endParaRPr lang="fr"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3.2 (ACER 2019)</a:t>
            </a:r>
            <a:endParaRPr lang="fr" dirty="0"/>
          </a:p>
        </p:txBody>
      </p:sp>
      <p:pic>
        <p:nvPicPr>
          <p:cNvPr id="6" name="Picture 5">
            <a:extLst>
              <a:ext uri="{FF2B5EF4-FFF2-40B4-BE49-F238E27FC236}">
                <a16:creationId xmlns:a16="http://schemas.microsoft.com/office/drawing/2014/main" id="{A8CDEECC-B159-4BB0-B5EE-2B5BD579BF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227548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Analyser la qualité des programmes d'évaluation </a:t>
            </a:r>
            <a:endParaRPr lang="fr" dirty="0"/>
          </a:p>
        </p:txBody>
      </p:sp>
      <p:sp>
        <p:nvSpPr>
          <p:cNvPr id="3" name="Content Placeholder 2"/>
          <p:cNvSpPr>
            <a:spLocks noGrp="1"/>
          </p:cNvSpPr>
          <p:nvPr>
            <p:ph idx="1"/>
          </p:nvPr>
        </p:nvSpPr>
        <p:spPr/>
        <p:txBody>
          <a:bodyPr>
            <a:normAutofit fontScale="92500" lnSpcReduction="20000"/>
          </a:bodyPr>
          <a:lstStyle/>
          <a:p>
            <a:pPr marL="0" indent="0" algn="l" rtl="0">
              <a:lnSpc>
                <a:spcPct val="110000"/>
              </a:lnSpc>
              <a:spcBef>
                <a:spcPts val="1200"/>
              </a:spcBef>
              <a:spcAft>
                <a:spcPts val="600"/>
              </a:spcAft>
              <a:buNone/>
            </a:pPr>
            <a:r>
              <a:rPr lang="fr" b="0" i="0" u="none" baseline="0"/>
              <a:t>En fonction des différents objectifs des programmes d'évaluation, plusieurs axes majeurs sont définis pour :</a:t>
            </a:r>
          </a:p>
          <a:p>
            <a:pPr marL="533400" indent="-266700" algn="l" rtl="0">
              <a:lnSpc>
                <a:spcPct val="110000"/>
              </a:lnSpc>
              <a:spcBef>
                <a:spcPts val="1200"/>
              </a:spcBef>
              <a:spcAft>
                <a:spcPts val="600"/>
              </a:spcAft>
            </a:pPr>
            <a:r>
              <a:rPr lang="fr" b="1" i="0" u="none" baseline="0"/>
              <a:t>La qualité des examens et évaluations à grande échelle (dimension 2A) : </a:t>
            </a:r>
            <a:r>
              <a:rPr lang="fr" b="0" i="0" u="none" baseline="0"/>
              <a:t>chaque évaluation à grande échelle et examen bénéficie d'une analyse séparée.</a:t>
            </a:r>
          </a:p>
          <a:p>
            <a:pPr marL="533400" indent="-266700" algn="l" rtl="0">
              <a:lnSpc>
                <a:spcPct val="110000"/>
              </a:lnSpc>
              <a:spcBef>
                <a:spcPts val="1200"/>
              </a:spcBef>
              <a:spcAft>
                <a:spcPts val="600"/>
              </a:spcAft>
            </a:pPr>
            <a:r>
              <a:rPr lang="fr" b="1" i="0" u="none" baseline="0"/>
              <a:t>La qualité des évaluations en classe (dimension 2B) : </a:t>
            </a:r>
            <a:r>
              <a:rPr lang="fr" b="0" i="0" u="none" baseline="0"/>
              <a:t>les niveaux d'enseignement pertinents susceptibles d'avoir des répercussions sur la qualité de l'évaluation en classe doivent être analysés séparément.</a:t>
            </a:r>
            <a:endParaRPr lang="fr"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3.2 (ACER 2019)</a:t>
            </a:r>
            <a:endParaRPr lang="fr" dirty="0"/>
          </a:p>
        </p:txBody>
      </p:sp>
      <p:pic>
        <p:nvPicPr>
          <p:cNvPr id="6" name="Picture 5">
            <a:extLst>
              <a:ext uri="{FF2B5EF4-FFF2-40B4-BE49-F238E27FC236}">
                <a16:creationId xmlns:a16="http://schemas.microsoft.com/office/drawing/2014/main" id="{D267C745-C802-4C4A-95CC-5B1C03CAB8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326071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rtl="0"/>
            <a:r>
              <a:rPr lang="fr" b="0" i="0" u="none" baseline="0" dirty="0"/>
              <a:t>Dimension 2A : Qualité des examens et des évaluations à grande échelle</a:t>
            </a:r>
          </a:p>
        </p:txBody>
      </p:sp>
      <p:sp>
        <p:nvSpPr>
          <p:cNvPr id="9" name="TextBox 8"/>
          <p:cNvSpPr txBox="1"/>
          <p:nvPr/>
        </p:nvSpPr>
        <p:spPr>
          <a:xfrm>
            <a:off x="6460754" y="6309267"/>
            <a:ext cx="5336668" cy="369332"/>
          </a:xfrm>
          <a:prstGeom prst="rect">
            <a:avLst/>
          </a:prstGeom>
          <a:noFill/>
        </p:spPr>
        <p:txBody>
          <a:bodyPr wrap="square" rtlCol="0">
            <a:spAutoFit/>
          </a:bodyPr>
          <a:lstStyle/>
          <a:p>
            <a:pPr algn="r" rtl="0"/>
            <a:r>
              <a:rPr lang="fr" b="0" i="0" u="none" baseline="0"/>
              <a:t>Manuel de l'ANLAS, partie 3.2 (ACER 2019)</a:t>
            </a:r>
            <a:endParaRPr lang="fr" dirty="0"/>
          </a:p>
        </p:txBody>
      </p:sp>
      <p:pic>
        <p:nvPicPr>
          <p:cNvPr id="2" name="Picture 1">
            <a:extLst>
              <a:ext uri="{FF2B5EF4-FFF2-40B4-BE49-F238E27FC236}">
                <a16:creationId xmlns:a16="http://schemas.microsoft.com/office/drawing/2014/main" id="{851794CD-C722-48D3-9B0C-29493B90E0C9}"/>
              </a:ext>
            </a:extLst>
          </p:cNvPr>
          <p:cNvPicPr>
            <a:picLocks noChangeAspect="1"/>
          </p:cNvPicPr>
          <p:nvPr/>
        </p:nvPicPr>
        <p:blipFill>
          <a:blip r:embed="rId3"/>
          <a:stretch>
            <a:fillRect/>
          </a:stretch>
        </p:blipFill>
        <p:spPr>
          <a:xfrm>
            <a:off x="1862768" y="1887854"/>
            <a:ext cx="9195972" cy="3804286"/>
          </a:xfrm>
          <a:prstGeom prst="rect">
            <a:avLst/>
          </a:prstGeom>
        </p:spPr>
      </p:pic>
      <p:pic>
        <p:nvPicPr>
          <p:cNvPr id="5" name="Picture 4">
            <a:extLst>
              <a:ext uri="{FF2B5EF4-FFF2-40B4-BE49-F238E27FC236}">
                <a16:creationId xmlns:a16="http://schemas.microsoft.com/office/drawing/2014/main" id="{423AEEFC-B320-47D8-96F6-86CB011CA9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988120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05263" y="17652"/>
            <a:ext cx="9348537" cy="1325563"/>
          </a:xfrm>
        </p:spPr>
        <p:txBody>
          <a:bodyPr/>
          <a:lstStyle/>
          <a:p>
            <a:pPr algn="l" rtl="0"/>
            <a:r>
              <a:rPr lang="fr" b="0" i="0" u="none" baseline="0"/>
              <a:t>Dimension 2A : Qualité des examens et des évaluations à grande échelle</a:t>
            </a:r>
            <a:endParaRPr lang="fr" dirty="0"/>
          </a:p>
        </p:txBody>
      </p:sp>
      <p:sp>
        <p:nvSpPr>
          <p:cNvPr id="7" name="TextBox 6"/>
          <p:cNvSpPr txBox="1"/>
          <p:nvPr/>
        </p:nvSpPr>
        <p:spPr>
          <a:xfrm>
            <a:off x="6494006" y="6488668"/>
            <a:ext cx="5336668" cy="369332"/>
          </a:xfrm>
          <a:prstGeom prst="rect">
            <a:avLst/>
          </a:prstGeom>
          <a:noFill/>
        </p:spPr>
        <p:txBody>
          <a:bodyPr wrap="square" rtlCol="0">
            <a:spAutoFit/>
          </a:bodyPr>
          <a:lstStyle/>
          <a:p>
            <a:pPr algn="r" rtl="0"/>
            <a:r>
              <a:rPr lang="fr" b="0" i="0" u="none" baseline="0"/>
              <a:t>Manuel de l'ANLAS, partie 3.2 (ACER 2019)</a:t>
            </a:r>
            <a:endParaRPr lang="fr" dirty="0"/>
          </a:p>
        </p:txBody>
      </p:sp>
      <p:pic>
        <p:nvPicPr>
          <p:cNvPr id="2" name="Picture 1">
            <a:extLst>
              <a:ext uri="{FF2B5EF4-FFF2-40B4-BE49-F238E27FC236}">
                <a16:creationId xmlns:a16="http://schemas.microsoft.com/office/drawing/2014/main" id="{54280100-7A94-412C-B890-534DCC854C6A}"/>
              </a:ext>
            </a:extLst>
          </p:cNvPr>
          <p:cNvPicPr>
            <a:picLocks noChangeAspect="1"/>
          </p:cNvPicPr>
          <p:nvPr/>
        </p:nvPicPr>
        <p:blipFill>
          <a:blip r:embed="rId3"/>
          <a:stretch>
            <a:fillRect/>
          </a:stretch>
        </p:blipFill>
        <p:spPr>
          <a:xfrm>
            <a:off x="2491740" y="1794509"/>
            <a:ext cx="7641907" cy="4287767"/>
          </a:xfrm>
          <a:prstGeom prst="rect">
            <a:avLst/>
          </a:prstGeom>
        </p:spPr>
      </p:pic>
      <p:pic>
        <p:nvPicPr>
          <p:cNvPr id="6" name="Picture 5">
            <a:extLst>
              <a:ext uri="{FF2B5EF4-FFF2-40B4-BE49-F238E27FC236}">
                <a16:creationId xmlns:a16="http://schemas.microsoft.com/office/drawing/2014/main" id="{462EEB13-61D8-4A6A-955E-B5A70D7C29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926109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Dimension 2B : </a:t>
            </a:r>
            <a:br>
              <a:rPr lang="fr"/>
            </a:br>
            <a:r>
              <a:rPr lang="fr" b="0" i="0" u="none" baseline="0"/>
              <a:t>Qualité des évaluations en classe</a:t>
            </a:r>
            <a:endParaRPr lang="fr" dirty="0"/>
          </a:p>
        </p:txBody>
      </p:sp>
      <p:sp>
        <p:nvSpPr>
          <p:cNvPr id="9" name="TextBox 8"/>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3.2 (ACER 2019)</a:t>
            </a:r>
            <a:endParaRPr lang="fr" dirty="0"/>
          </a:p>
        </p:txBody>
      </p:sp>
      <p:pic>
        <p:nvPicPr>
          <p:cNvPr id="3" name="Picture 2">
            <a:extLst>
              <a:ext uri="{FF2B5EF4-FFF2-40B4-BE49-F238E27FC236}">
                <a16:creationId xmlns:a16="http://schemas.microsoft.com/office/drawing/2014/main" id="{845394E2-72D8-4B48-8D33-1CE99CE72ABA}"/>
              </a:ext>
            </a:extLst>
          </p:cNvPr>
          <p:cNvPicPr>
            <a:picLocks noChangeAspect="1"/>
          </p:cNvPicPr>
          <p:nvPr/>
        </p:nvPicPr>
        <p:blipFill>
          <a:blip r:embed="rId3"/>
          <a:stretch>
            <a:fillRect/>
          </a:stretch>
        </p:blipFill>
        <p:spPr>
          <a:xfrm>
            <a:off x="1369499" y="1691004"/>
            <a:ext cx="9327828" cy="4229736"/>
          </a:xfrm>
          <a:prstGeom prst="rect">
            <a:avLst/>
          </a:prstGeom>
        </p:spPr>
      </p:pic>
      <p:pic>
        <p:nvPicPr>
          <p:cNvPr id="5" name="Picture 4">
            <a:extLst>
              <a:ext uri="{FF2B5EF4-FFF2-40B4-BE49-F238E27FC236}">
                <a16:creationId xmlns:a16="http://schemas.microsoft.com/office/drawing/2014/main" id="{4079BC06-381F-4E97-9F76-61B8910A6C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449541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Dimension 2B : </a:t>
            </a:r>
            <a:br>
              <a:rPr lang="fr"/>
            </a:br>
            <a:r>
              <a:rPr lang="fr" b="0" i="0" u="none" baseline="0"/>
              <a:t>Qualité des évaluations en classe</a:t>
            </a:r>
            <a:endParaRPr lang="fr" dirty="0"/>
          </a:p>
        </p:txBody>
      </p:sp>
      <p:sp>
        <p:nvSpPr>
          <p:cNvPr id="6" name="TextBox 5"/>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3.2 (ACER 2019)</a:t>
            </a:r>
            <a:endParaRPr lang="fr" dirty="0"/>
          </a:p>
        </p:txBody>
      </p:sp>
      <p:pic>
        <p:nvPicPr>
          <p:cNvPr id="4" name="Picture 3">
            <a:extLst>
              <a:ext uri="{FF2B5EF4-FFF2-40B4-BE49-F238E27FC236}">
                <a16:creationId xmlns:a16="http://schemas.microsoft.com/office/drawing/2014/main" id="{78AC7422-50A0-44EA-91B3-25C10DAD876B}"/>
              </a:ext>
            </a:extLst>
          </p:cNvPr>
          <p:cNvPicPr>
            <a:picLocks noChangeAspect="1"/>
          </p:cNvPicPr>
          <p:nvPr/>
        </p:nvPicPr>
        <p:blipFill>
          <a:blip r:embed="rId3"/>
          <a:stretch>
            <a:fillRect/>
          </a:stretch>
        </p:blipFill>
        <p:spPr>
          <a:xfrm>
            <a:off x="1717450" y="2361247"/>
            <a:ext cx="9636350" cy="2599373"/>
          </a:xfrm>
          <a:prstGeom prst="rect">
            <a:avLst/>
          </a:prstGeom>
        </p:spPr>
      </p:pic>
      <p:pic>
        <p:nvPicPr>
          <p:cNvPr id="5" name="Picture 4">
            <a:extLst>
              <a:ext uri="{FF2B5EF4-FFF2-40B4-BE49-F238E27FC236}">
                <a16:creationId xmlns:a16="http://schemas.microsoft.com/office/drawing/2014/main" id="{4438F316-5BB1-42B1-AE0A-7355E7E862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88408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Dimension 3 :</a:t>
            </a:r>
            <a:br>
              <a:rPr lang="fr"/>
            </a:br>
            <a:r>
              <a:rPr lang="fr" b="0" i="0" u="none" baseline="0"/>
              <a:t>Cohérence du système d’évaluation</a:t>
            </a:r>
            <a:endParaRPr lang="fr" dirty="0"/>
          </a:p>
        </p:txBody>
      </p:sp>
      <p:sp>
        <p:nvSpPr>
          <p:cNvPr id="5" name="TextBox 4"/>
          <p:cNvSpPr txBox="1"/>
          <p:nvPr/>
        </p:nvSpPr>
        <p:spPr>
          <a:xfrm>
            <a:off x="6477380" y="6296059"/>
            <a:ext cx="5336668" cy="369332"/>
          </a:xfrm>
          <a:prstGeom prst="rect">
            <a:avLst/>
          </a:prstGeom>
          <a:noFill/>
        </p:spPr>
        <p:txBody>
          <a:bodyPr wrap="square" rtlCol="0">
            <a:spAutoFit/>
          </a:bodyPr>
          <a:lstStyle/>
          <a:p>
            <a:pPr algn="r" rtl="0"/>
            <a:r>
              <a:rPr lang="fr" b="0" i="0" u="none" baseline="0"/>
              <a:t>Manuel de l'ANLAS, partie 3.3 (ACER 2019)</a:t>
            </a:r>
            <a:endParaRPr lang="fr" dirty="0"/>
          </a:p>
        </p:txBody>
      </p:sp>
      <p:pic>
        <p:nvPicPr>
          <p:cNvPr id="3" name="Picture 2">
            <a:extLst>
              <a:ext uri="{FF2B5EF4-FFF2-40B4-BE49-F238E27FC236}">
                <a16:creationId xmlns:a16="http://schemas.microsoft.com/office/drawing/2014/main" id="{4EBDC130-60BB-4034-9DE2-BD5FB8B1364A}"/>
              </a:ext>
            </a:extLst>
          </p:cNvPr>
          <p:cNvPicPr>
            <a:picLocks noChangeAspect="1"/>
          </p:cNvPicPr>
          <p:nvPr/>
        </p:nvPicPr>
        <p:blipFill>
          <a:blip r:embed="rId3"/>
          <a:stretch>
            <a:fillRect/>
          </a:stretch>
        </p:blipFill>
        <p:spPr>
          <a:xfrm>
            <a:off x="2200046" y="1860725"/>
            <a:ext cx="7791908" cy="4265295"/>
          </a:xfrm>
          <a:prstGeom prst="rect">
            <a:avLst/>
          </a:prstGeom>
        </p:spPr>
      </p:pic>
      <p:pic>
        <p:nvPicPr>
          <p:cNvPr id="6" name="Picture 5">
            <a:extLst>
              <a:ext uri="{FF2B5EF4-FFF2-40B4-BE49-F238E27FC236}">
                <a16:creationId xmlns:a16="http://schemas.microsoft.com/office/drawing/2014/main" id="{9953B129-EDEF-4611-8D2C-234C1410FB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41559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23683" y="1910623"/>
            <a:ext cx="7424382" cy="2387600"/>
          </a:xfrm>
        </p:spPr>
        <p:txBody>
          <a:bodyPr/>
          <a:lstStyle/>
          <a:p>
            <a:pPr rtl="0"/>
            <a:r>
              <a:rPr lang="fr" b="0" i="0" u="none" baseline="0"/>
              <a:t>Formation de l'équipe nationale</a:t>
            </a:r>
            <a:br>
              <a:rPr lang="fr"/>
            </a:br>
            <a:r>
              <a:rPr lang="fr" b="0" i="0" u="none" baseline="0"/>
              <a:t>Premier jour</a:t>
            </a:r>
            <a:endParaRPr lang="fr" dirty="0"/>
          </a:p>
        </p:txBody>
      </p:sp>
      <p:pic>
        <p:nvPicPr>
          <p:cNvPr id="3" name="Picture 2">
            <a:extLst>
              <a:ext uri="{FF2B5EF4-FFF2-40B4-BE49-F238E27FC236}">
                <a16:creationId xmlns:a16="http://schemas.microsoft.com/office/drawing/2014/main" id="{C134FC4E-F3FB-4302-AEC2-2DDDAC7A68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650070"/>
            <a:ext cx="2362200" cy="1052680"/>
          </a:xfrm>
          <a:prstGeom prst="rect">
            <a:avLst/>
          </a:prstGeom>
        </p:spPr>
      </p:pic>
    </p:spTree>
    <p:extLst>
      <p:ext uri="{BB962C8B-B14F-4D97-AF65-F5344CB8AC3E}">
        <p14:creationId xmlns:p14="http://schemas.microsoft.com/office/powerpoint/2010/main" val="4249478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rtl="0"/>
            <a:r>
              <a:rPr lang="fr" b="0" i="0" u="none" baseline="0"/>
              <a:t>Des questions ?</a:t>
            </a:r>
            <a:endParaRPr lang="fr" dirty="0"/>
          </a:p>
        </p:txBody>
      </p:sp>
      <p:pic>
        <p:nvPicPr>
          <p:cNvPr id="3" name="Picture 2">
            <a:extLst>
              <a:ext uri="{FF2B5EF4-FFF2-40B4-BE49-F238E27FC236}">
                <a16:creationId xmlns:a16="http://schemas.microsoft.com/office/drawing/2014/main" id="{81579C75-794B-496C-8D99-B567AC14C0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355600" y="5626100"/>
            <a:ext cx="2165895" cy="965200"/>
          </a:xfrm>
          <a:prstGeom prst="rect">
            <a:avLst/>
          </a:prstGeom>
        </p:spPr>
      </p:pic>
    </p:spTree>
    <p:extLst>
      <p:ext uri="{BB962C8B-B14F-4D97-AF65-F5344CB8AC3E}">
        <p14:creationId xmlns:p14="http://schemas.microsoft.com/office/powerpoint/2010/main" val="3673121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Processus ANLAS </a:t>
            </a:r>
            <a:br>
              <a:rPr lang="fr"/>
            </a:br>
            <a:r>
              <a:rPr lang="fr" b="0" i="0" u="none" baseline="0"/>
              <a:t>et outils de l’ANLAS</a:t>
            </a:r>
            <a:endParaRPr lang="fr" dirty="0"/>
          </a:p>
        </p:txBody>
      </p:sp>
      <p:pic>
        <p:nvPicPr>
          <p:cNvPr id="3" name="Picture 2">
            <a:extLst>
              <a:ext uri="{FF2B5EF4-FFF2-40B4-BE49-F238E27FC236}">
                <a16:creationId xmlns:a16="http://schemas.microsoft.com/office/drawing/2014/main" id="{A96B4F16-4DD2-4FC3-9673-98D5F27E7F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092742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Comment mettre en œuvre l'ANLAS ?</a:t>
            </a:r>
            <a:endParaRPr lang="fr" dirty="0"/>
          </a:p>
        </p:txBody>
      </p:sp>
      <p:sp>
        <p:nvSpPr>
          <p:cNvPr id="3" name="Content Placeholder 2"/>
          <p:cNvSpPr>
            <a:spLocks noGrp="1"/>
          </p:cNvSpPr>
          <p:nvPr>
            <p:ph idx="1"/>
          </p:nvPr>
        </p:nvSpPr>
        <p:spPr/>
        <p:txBody>
          <a:bodyPr>
            <a:normAutofit fontScale="92500" lnSpcReduction="10000"/>
          </a:bodyPr>
          <a:lstStyle/>
          <a:p>
            <a:pPr marL="274638" indent="-274638" algn="l" rtl="0">
              <a:lnSpc>
                <a:spcPct val="110000"/>
              </a:lnSpc>
            </a:pPr>
            <a:r>
              <a:rPr lang="fr" b="0" i="0" u="none" baseline="0" dirty="0"/>
              <a:t>Il s'agit d'un processus participatif mené par les pays, mis en œuvre par une équipe nationale dirigée par un chef d'équipe, et encadré par un comité de pilotage.</a:t>
            </a:r>
          </a:p>
          <a:p>
            <a:pPr marL="274638" indent="-274638" algn="l" rtl="0">
              <a:lnSpc>
                <a:spcPct val="110000"/>
              </a:lnSpc>
            </a:pPr>
            <a:r>
              <a:rPr lang="fr" b="0" i="0" u="none" baseline="0" dirty="0"/>
              <a:t>Les méthodes principales sont l'analyse de documents et la consultation de parties prenantes clés du système éducatif et du système d'évaluation.</a:t>
            </a:r>
          </a:p>
          <a:p>
            <a:pPr marL="274638" indent="-274638" algn="l" rtl="0">
              <a:lnSpc>
                <a:spcPct val="110000"/>
              </a:lnSpc>
            </a:pPr>
            <a:r>
              <a:rPr lang="fr" b="0" i="0" u="none" baseline="0" dirty="0"/>
              <a:t>Les principales parties prenantes analysent conjointement le système d'évaluation </a:t>
            </a:r>
            <a:r>
              <a:rPr lang="fr-BE" b="0" i="0" u="none" baseline="0" dirty="0"/>
              <a:t>des apprentissages</a:t>
            </a:r>
            <a:r>
              <a:rPr lang="fr" b="0" i="0" u="none" baseline="0" dirty="0"/>
              <a:t>, identifient les aspects à améliorer et émettent des recommandations.</a:t>
            </a:r>
            <a:endParaRPr lang="fr"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chapitre 4 (ACER 2019)</a:t>
            </a:r>
            <a:endParaRPr lang="fr" dirty="0"/>
          </a:p>
        </p:txBody>
      </p:sp>
      <p:pic>
        <p:nvPicPr>
          <p:cNvPr id="5" name="Picture 4">
            <a:extLst>
              <a:ext uri="{FF2B5EF4-FFF2-40B4-BE49-F238E27FC236}">
                <a16:creationId xmlns:a16="http://schemas.microsoft.com/office/drawing/2014/main" id="{F5F30FAB-9BA9-4C29-A203-AA55ADA90C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778028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Manuel et outils de l'ANLAS</a:t>
            </a:r>
            <a:endParaRPr lang="fr" dirty="0"/>
          </a:p>
        </p:txBody>
      </p:sp>
      <p:sp>
        <p:nvSpPr>
          <p:cNvPr id="3" name="Content Placeholder 2"/>
          <p:cNvSpPr>
            <a:spLocks noGrp="1"/>
          </p:cNvSpPr>
          <p:nvPr>
            <p:ph idx="1"/>
          </p:nvPr>
        </p:nvSpPr>
        <p:spPr>
          <a:xfrm>
            <a:off x="2005263" y="2005263"/>
            <a:ext cx="9348537" cy="4203032"/>
          </a:xfrm>
        </p:spPr>
        <p:txBody>
          <a:bodyPr>
            <a:noAutofit/>
          </a:bodyPr>
          <a:lstStyle/>
          <a:p>
            <a:pPr marL="274638" indent="-274638" algn="l" rtl="0">
              <a:lnSpc>
                <a:spcPct val="100000"/>
              </a:lnSpc>
            </a:pPr>
            <a:r>
              <a:rPr lang="fr" sz="2600" b="0" i="1" u="none" baseline="0" dirty="0"/>
              <a:t>Le manuel de l'ANLAS </a:t>
            </a:r>
            <a:r>
              <a:rPr lang="fr" sz="2600" b="0" i="0" u="none" baseline="0" dirty="0"/>
              <a:t>et</a:t>
            </a:r>
            <a:r>
              <a:rPr lang="fr" sz="2600" b="0" i="1" u="none" baseline="0" dirty="0"/>
              <a:t> un ensemble d'outils </a:t>
            </a:r>
            <a:r>
              <a:rPr lang="fr" sz="2600" b="0" i="0" u="none" baseline="0" dirty="0"/>
              <a:t>(modèles Microsoft Word et Microsoft Excel) accompagnent la mise en œuvre de l'ANLAS. </a:t>
            </a:r>
          </a:p>
          <a:p>
            <a:pPr marL="274638" indent="-274638" algn="l" rtl="0">
              <a:lnSpc>
                <a:spcPct val="100000"/>
              </a:lnSpc>
            </a:pPr>
            <a:r>
              <a:rPr lang="fr" sz="2600" b="0" i="0" u="none" baseline="0" dirty="0"/>
              <a:t>Les outils peuvent être librement adaptés au contexte national. Une telle contextualisation garantit la pertinence et l'adéquation des aspects à améliorer et des recommandations concrètes formulées à ces égards.</a:t>
            </a:r>
          </a:p>
          <a:p>
            <a:pPr marL="274638" indent="-274638" algn="just" rtl="0">
              <a:tabLst>
                <a:tab pos="457200" algn="l"/>
              </a:tabLst>
            </a:pPr>
            <a:r>
              <a:rPr lang="fr" sz="2600" b="0" i="0" u="none" baseline="0" dirty="0"/>
              <a:t>Le </a:t>
            </a:r>
            <a:r>
              <a:rPr lang="fr" sz="2600" b="0" i="0" u="none" baseline="0" dirty="0">
                <a:solidFill>
                  <a:srgbClr val="000000"/>
                </a:solidFill>
              </a:rPr>
              <a:t>manuel et</a:t>
            </a:r>
            <a:r>
              <a:rPr lang="fr" sz="2600" b="0" i="0" u="none" baseline="0" dirty="0"/>
              <a:t> les outils de l'ANLAS sont disponibles sur le site Internet du GPE : </a:t>
            </a:r>
            <a:r>
              <a:rPr lang="fr" sz="2600" b="0" i="0" u="none" baseline="0" dirty="0">
                <a:solidFill>
                  <a:srgbClr val="000000"/>
                </a:solidFill>
                <a:hlinkClick r:id="rId3"/>
              </a:rPr>
              <a:t>https://www.globalpartnership.org/</a:t>
            </a:r>
            <a:r>
              <a:rPr lang="fr" sz="2600" b="0" i="0" u="none" baseline="0" dirty="0"/>
              <a:t>.</a:t>
            </a:r>
            <a:endParaRPr lang="fr" sz="2600" dirty="0">
              <a:solidFill>
                <a:srgbClr val="000000"/>
              </a:solidFill>
            </a:endParaRPr>
          </a:p>
          <a:p>
            <a:pPr marL="342900" lvl="0" indent="-342900" algn="just" rtl="0">
              <a:tabLst>
                <a:tab pos="457200" algn="l"/>
              </a:tabLst>
            </a:pPr>
            <a:endParaRPr lang="fr" sz="2600" dirty="0"/>
          </a:p>
          <a:p>
            <a:pPr marL="342900" lvl="0" indent="-342900" algn="just" rtl="0">
              <a:tabLst>
                <a:tab pos="457200" algn="l"/>
              </a:tabLst>
            </a:pPr>
            <a:endParaRPr lang="fr" sz="2600" dirty="0"/>
          </a:p>
        </p:txBody>
      </p:sp>
      <p:pic>
        <p:nvPicPr>
          <p:cNvPr id="4" name="Picture 3">
            <a:extLst>
              <a:ext uri="{FF2B5EF4-FFF2-40B4-BE49-F238E27FC236}">
                <a16:creationId xmlns:a16="http://schemas.microsoft.com/office/drawing/2014/main" id="{1AE5650D-CB9C-4E8F-82EB-BB42FA544E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105345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Les trois grandes phases de l'ANLAS</a:t>
            </a:r>
            <a:endParaRPr lang="fr" dirty="0"/>
          </a:p>
        </p:txBody>
      </p:sp>
      <p:sp>
        <p:nvSpPr>
          <p:cNvPr id="4" name="Pentagon 3"/>
          <p:cNvSpPr/>
          <p:nvPr/>
        </p:nvSpPr>
        <p:spPr>
          <a:xfrm>
            <a:off x="1869710" y="3158387"/>
            <a:ext cx="2996120" cy="1381328"/>
          </a:xfrm>
          <a:prstGeom prst="homePlate">
            <a:avLst/>
          </a:prstGeom>
          <a:solidFill>
            <a:srgbClr val="F9A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2400" b="0" i="0" u="none" baseline="0"/>
              <a:t>Initiation, formation et planification</a:t>
            </a:r>
            <a:endParaRPr lang="fr" sz="2400" dirty="0"/>
          </a:p>
        </p:txBody>
      </p:sp>
      <p:sp>
        <p:nvSpPr>
          <p:cNvPr id="5" name="Pentagon 4"/>
          <p:cNvSpPr/>
          <p:nvPr/>
        </p:nvSpPr>
        <p:spPr>
          <a:xfrm>
            <a:off x="4979320" y="3158387"/>
            <a:ext cx="2996120" cy="1381328"/>
          </a:xfrm>
          <a:prstGeom prst="homePlate">
            <a:avLst/>
          </a:prstGeom>
          <a:solidFill>
            <a:srgbClr val="B4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r>
              <a:rPr lang="fr" sz="2400" b="0" i="0" u="none" baseline="0"/>
              <a:t>Analyse</a:t>
            </a:r>
            <a:endParaRPr lang="fr" sz="2400" dirty="0"/>
          </a:p>
        </p:txBody>
      </p:sp>
      <p:sp>
        <p:nvSpPr>
          <p:cNvPr id="6" name="Pentagon 5"/>
          <p:cNvSpPr/>
          <p:nvPr/>
        </p:nvSpPr>
        <p:spPr>
          <a:xfrm>
            <a:off x="8108388" y="3158387"/>
            <a:ext cx="2996120" cy="1381328"/>
          </a:xfrm>
          <a:prstGeom prst="homePlate">
            <a:avLst/>
          </a:prstGeom>
          <a:solidFill>
            <a:srgbClr val="78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r>
              <a:rPr lang="fr" sz="2400" b="0" i="0" u="none" baseline="0"/>
              <a:t>Production de rapports et diffusion</a:t>
            </a:r>
            <a:endParaRPr lang="fr" sz="2400" dirty="0"/>
          </a:p>
        </p:txBody>
      </p:sp>
      <p:sp>
        <p:nvSpPr>
          <p:cNvPr id="7" name="TextBox 6"/>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chapitre 4 (ACER 2019)</a:t>
            </a:r>
            <a:endParaRPr lang="fr" dirty="0"/>
          </a:p>
        </p:txBody>
      </p:sp>
      <p:pic>
        <p:nvPicPr>
          <p:cNvPr id="8" name="Picture 7">
            <a:extLst>
              <a:ext uri="{FF2B5EF4-FFF2-40B4-BE49-F238E27FC236}">
                <a16:creationId xmlns:a16="http://schemas.microsoft.com/office/drawing/2014/main" id="{5522DD0E-FB24-4A09-8BB4-A6932AC1BC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83475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75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rtl="0"/>
            <a:r>
              <a:rPr lang="fr" b="0" i="0" u="none" baseline="0"/>
              <a:t>Il est temps de s'accorder une pause !</a:t>
            </a:r>
            <a:endParaRPr lang="fr" dirty="0"/>
          </a:p>
        </p:txBody>
      </p:sp>
      <p:pic>
        <p:nvPicPr>
          <p:cNvPr id="3" name="Picture 2">
            <a:extLst>
              <a:ext uri="{FF2B5EF4-FFF2-40B4-BE49-F238E27FC236}">
                <a16:creationId xmlns:a16="http://schemas.microsoft.com/office/drawing/2014/main" id="{83382711-1642-4C6D-807A-A74E9133C8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215900" y="5664200"/>
            <a:ext cx="2165895" cy="965200"/>
          </a:xfrm>
          <a:prstGeom prst="rect">
            <a:avLst/>
          </a:prstGeom>
        </p:spPr>
      </p:pic>
    </p:spTree>
    <p:extLst>
      <p:ext uri="{BB962C8B-B14F-4D97-AF65-F5344CB8AC3E}">
        <p14:creationId xmlns:p14="http://schemas.microsoft.com/office/powerpoint/2010/main" val="3431671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005263" y="466928"/>
            <a:ext cx="7041460" cy="1145936"/>
          </a:xfrm>
          <a:prstGeom prst="homePlate">
            <a:avLst/>
          </a:prstGeom>
          <a:solidFill>
            <a:srgbClr val="F9A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3200" b="0" i="0" u="none" baseline="0"/>
              <a:t>Initiation, formation et planification</a:t>
            </a:r>
            <a:endParaRPr lang="fr" sz="3200" dirty="0"/>
          </a:p>
        </p:txBody>
      </p:sp>
      <p:sp>
        <p:nvSpPr>
          <p:cNvPr id="6" name="TextBox 5"/>
          <p:cNvSpPr txBox="1"/>
          <p:nvPr/>
        </p:nvSpPr>
        <p:spPr>
          <a:xfrm>
            <a:off x="6509464" y="6296900"/>
            <a:ext cx="5336668" cy="369332"/>
          </a:xfrm>
          <a:prstGeom prst="rect">
            <a:avLst/>
          </a:prstGeom>
          <a:noFill/>
        </p:spPr>
        <p:txBody>
          <a:bodyPr wrap="square" rtlCol="0">
            <a:spAutoFit/>
          </a:bodyPr>
          <a:lstStyle/>
          <a:p>
            <a:pPr algn="r" rtl="0"/>
            <a:r>
              <a:rPr lang="fr" b="0" i="0" u="none" baseline="0"/>
              <a:t>Manuel de l'ANLAS, annexe 8 (ACER 2019)</a:t>
            </a:r>
            <a:endParaRPr lang="fr" dirty="0"/>
          </a:p>
        </p:txBody>
      </p:sp>
      <p:pic>
        <p:nvPicPr>
          <p:cNvPr id="3" name="Picture 2">
            <a:extLst>
              <a:ext uri="{FF2B5EF4-FFF2-40B4-BE49-F238E27FC236}">
                <a16:creationId xmlns:a16="http://schemas.microsoft.com/office/drawing/2014/main" id="{9840B8F6-438A-4FA6-9371-430ABA74CC90}"/>
              </a:ext>
            </a:extLst>
          </p:cNvPr>
          <p:cNvPicPr>
            <a:picLocks noChangeAspect="1"/>
          </p:cNvPicPr>
          <p:nvPr/>
        </p:nvPicPr>
        <p:blipFill>
          <a:blip r:embed="rId3"/>
          <a:stretch>
            <a:fillRect/>
          </a:stretch>
        </p:blipFill>
        <p:spPr>
          <a:xfrm>
            <a:off x="2472690" y="1743074"/>
            <a:ext cx="6986690" cy="4553825"/>
          </a:xfrm>
          <a:prstGeom prst="rect">
            <a:avLst/>
          </a:prstGeom>
        </p:spPr>
      </p:pic>
      <p:pic>
        <p:nvPicPr>
          <p:cNvPr id="5" name="Picture 4">
            <a:extLst>
              <a:ext uri="{FF2B5EF4-FFF2-40B4-BE49-F238E27FC236}">
                <a16:creationId xmlns:a16="http://schemas.microsoft.com/office/drawing/2014/main" id="{CF24E825-A507-4633-A3F0-0E1F220398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65675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ANLAS dans le processus plus large de planification sectorielle de l’éducation</a:t>
            </a:r>
            <a:endParaRPr lang="fr" dirty="0"/>
          </a:p>
        </p:txBody>
      </p:sp>
      <p:sp>
        <p:nvSpPr>
          <p:cNvPr id="3" name="Content Placeholder 2"/>
          <p:cNvSpPr>
            <a:spLocks noGrp="1"/>
          </p:cNvSpPr>
          <p:nvPr>
            <p:ph idx="1"/>
          </p:nvPr>
        </p:nvSpPr>
        <p:spPr>
          <a:xfrm>
            <a:off x="2005263" y="2110154"/>
            <a:ext cx="9348537" cy="4066809"/>
          </a:xfrm>
        </p:spPr>
        <p:txBody>
          <a:bodyPr>
            <a:normAutofit fontScale="92500" lnSpcReduction="10000"/>
          </a:bodyPr>
          <a:lstStyle/>
          <a:p>
            <a:pPr marL="274638" indent="-274638" algn="l" rtl="0">
              <a:lnSpc>
                <a:spcPct val="110000"/>
              </a:lnSpc>
            </a:pPr>
            <a:r>
              <a:rPr lang="fr" sz="2600" b="0" i="0" u="none" baseline="0" dirty="0"/>
              <a:t>Il est conseillé d'intégrer l'ANLAS à un processus national plus large de planification du secteur éducatif, afin de faciliter l'élaboration et la mise en œuvre de stratégies d'amélioration dans un plan sectoriel de l'éducation (PSE).</a:t>
            </a:r>
          </a:p>
          <a:p>
            <a:pPr marL="274638" indent="-274638" algn="l" rtl="0">
              <a:lnSpc>
                <a:spcPct val="110000"/>
              </a:lnSpc>
            </a:pPr>
            <a:r>
              <a:rPr lang="fr" sz="2600" b="0" i="0" u="none" baseline="0" dirty="0"/>
              <a:t>Conséquences sur le financement de l'ANLAS.</a:t>
            </a:r>
            <a:endParaRPr lang="fr" sz="2600" dirty="0"/>
          </a:p>
          <a:p>
            <a:pPr marL="274638" indent="-274638" algn="l" rtl="0">
              <a:lnSpc>
                <a:spcPct val="110000"/>
              </a:lnSpc>
            </a:pPr>
            <a:r>
              <a:rPr lang="fr" sz="2600" b="0" i="0" u="none" baseline="0" dirty="0"/>
              <a:t>Des discussions sont nécessaires entre les partenaires impliqués, notamment le Groupe local pour l'éducation ou une structure équivalente, afin d'identifier le point d'entrée optimal dans le cycle politique national, pour tirer le meilleur parti des résultats générés par l'ANLAS</a:t>
            </a:r>
            <a:r>
              <a:rPr lang="fr" b="0" i="0" u="none" baseline="0" dirty="0"/>
              <a:t>.</a:t>
            </a:r>
            <a:endParaRPr lang="fr" dirty="0"/>
          </a:p>
        </p:txBody>
      </p:sp>
      <p:sp>
        <p:nvSpPr>
          <p:cNvPr id="6" name="TextBox 5"/>
          <p:cNvSpPr txBox="1"/>
          <p:nvPr/>
        </p:nvSpPr>
        <p:spPr>
          <a:xfrm>
            <a:off x="6477380" y="6163056"/>
            <a:ext cx="5336668" cy="369332"/>
          </a:xfrm>
          <a:prstGeom prst="rect">
            <a:avLst/>
          </a:prstGeom>
          <a:noFill/>
        </p:spPr>
        <p:txBody>
          <a:bodyPr wrap="square" rtlCol="0">
            <a:spAutoFit/>
          </a:bodyPr>
          <a:lstStyle/>
          <a:p>
            <a:pPr algn="r" rtl="0"/>
            <a:r>
              <a:rPr lang="fr" b="0" i="0" u="none" baseline="0" dirty="0"/>
              <a:t>Manuel de l'ANLAS, partie 4.1.1 (ACER 2019)</a:t>
            </a:r>
            <a:endParaRPr lang="fr" dirty="0"/>
          </a:p>
        </p:txBody>
      </p:sp>
      <p:pic>
        <p:nvPicPr>
          <p:cNvPr id="5" name="Picture 4">
            <a:extLst>
              <a:ext uri="{FF2B5EF4-FFF2-40B4-BE49-F238E27FC236}">
                <a16:creationId xmlns:a16="http://schemas.microsoft.com/office/drawing/2014/main" id="{72D80171-5DF7-4B22-A427-519F3C2F48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518811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Comité de pilotage de l'ANLAS </a:t>
            </a:r>
            <a:endParaRPr lang="fr" dirty="0"/>
          </a:p>
        </p:txBody>
      </p:sp>
      <p:sp>
        <p:nvSpPr>
          <p:cNvPr id="3" name="Content Placeholder 2"/>
          <p:cNvSpPr>
            <a:spLocks noGrp="1"/>
          </p:cNvSpPr>
          <p:nvPr>
            <p:ph idx="1"/>
          </p:nvPr>
        </p:nvSpPr>
        <p:spPr/>
        <p:txBody>
          <a:bodyPr/>
          <a:lstStyle/>
          <a:p>
            <a:endParaRPr lang="fr" dirty="0"/>
          </a:p>
        </p:txBody>
      </p:sp>
      <p:pic>
        <p:nvPicPr>
          <p:cNvPr id="4" name="Picture 3">
            <a:extLst>
              <a:ext uri="{FF2B5EF4-FFF2-40B4-BE49-F238E27FC236}">
                <a16:creationId xmlns:a16="http://schemas.microsoft.com/office/drawing/2014/main" id="{EDEEA0D1-BB9D-4935-AE7E-1D73E7CCCA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916660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Finalité du comité de pilotage</a:t>
            </a:r>
            <a:endParaRPr lang="fr" dirty="0"/>
          </a:p>
        </p:txBody>
      </p:sp>
      <p:sp>
        <p:nvSpPr>
          <p:cNvPr id="3" name="Content Placeholder 2"/>
          <p:cNvSpPr>
            <a:spLocks noGrp="1"/>
          </p:cNvSpPr>
          <p:nvPr>
            <p:ph idx="1"/>
          </p:nvPr>
        </p:nvSpPr>
        <p:spPr/>
        <p:txBody>
          <a:bodyPr>
            <a:normAutofit/>
          </a:bodyPr>
          <a:lstStyle/>
          <a:p>
            <a:pPr marL="274638" lvl="0" indent="-274638" algn="l" rtl="0">
              <a:lnSpc>
                <a:spcPct val="110000"/>
              </a:lnSpc>
            </a:pPr>
            <a:r>
              <a:rPr lang="fr" sz="2400" b="0" i="0" u="none" baseline="0" dirty="0"/>
              <a:t>Assurer un soutien fort des parties prenantes pour la mise en œuvre de l'ANLAS, et utiliser les résultats dans le cadre du processus de planification sectorielle de l'éducation.</a:t>
            </a:r>
            <a:endParaRPr lang="fr" sz="2400" dirty="0"/>
          </a:p>
          <a:p>
            <a:pPr marL="274638" lvl="0" indent="-274638" algn="l" rtl="0">
              <a:lnSpc>
                <a:spcPct val="110000"/>
              </a:lnSpc>
            </a:pPr>
            <a:r>
              <a:rPr lang="fr" sz="2400" b="0" i="0" u="none" baseline="0" dirty="0"/>
              <a:t>Faciliter les échanges avec les principales parties prenantes, y compris les hauts responsables du secteur public.</a:t>
            </a:r>
            <a:endParaRPr lang="fr" sz="2400" dirty="0"/>
          </a:p>
          <a:p>
            <a:pPr marL="274638" lvl="0" indent="-274638" algn="l" rtl="0">
              <a:lnSpc>
                <a:spcPct val="110000"/>
              </a:lnSpc>
            </a:pPr>
            <a:r>
              <a:rPr lang="fr" sz="2400" b="0" i="0" u="none" baseline="0" dirty="0"/>
              <a:t>Fournir une assurance qualité et des conseils à l'équipe nationale.</a:t>
            </a:r>
            <a:endParaRPr lang="fr" sz="2400" dirty="0"/>
          </a:p>
          <a:p>
            <a:endParaRPr lang="fr"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4.1.1c (ACER 2019)</a:t>
            </a:r>
            <a:endParaRPr lang="fr" dirty="0"/>
          </a:p>
        </p:txBody>
      </p:sp>
      <p:pic>
        <p:nvPicPr>
          <p:cNvPr id="5" name="Picture 4">
            <a:extLst>
              <a:ext uri="{FF2B5EF4-FFF2-40B4-BE49-F238E27FC236}">
                <a16:creationId xmlns:a16="http://schemas.microsoft.com/office/drawing/2014/main" id="{730F2965-6DDF-4441-88FA-BFC741DF8D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258511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Présentation des participants</a:t>
            </a:r>
            <a:endParaRPr lang="fr" dirty="0"/>
          </a:p>
        </p:txBody>
      </p:sp>
      <p:sp>
        <p:nvSpPr>
          <p:cNvPr id="3" name="Content Placeholder 2"/>
          <p:cNvSpPr>
            <a:spLocks noGrp="1"/>
          </p:cNvSpPr>
          <p:nvPr>
            <p:ph idx="1"/>
          </p:nvPr>
        </p:nvSpPr>
        <p:spPr/>
        <p:txBody>
          <a:bodyPr/>
          <a:lstStyle/>
          <a:p>
            <a:pPr marL="0" indent="0" algn="l" rtl="0">
              <a:buNone/>
            </a:pPr>
            <a:r>
              <a:rPr lang="fr" b="0" i="0" u="none" baseline="0"/>
              <a:t>Veuillez vous présenter en mentionnant :</a:t>
            </a:r>
          </a:p>
          <a:p>
            <a:pPr marL="274638" indent="-274638" algn="l" rtl="0"/>
            <a:r>
              <a:rPr lang="fr" b="0" i="0" u="none" baseline="0"/>
              <a:t>votre nom,</a:t>
            </a:r>
          </a:p>
          <a:p>
            <a:pPr marL="274638" indent="-274638" algn="l" rtl="0"/>
            <a:r>
              <a:rPr lang="fr" b="0" i="0" u="none" baseline="0"/>
              <a:t>votre organisation et votre rôle dans celle-ci,</a:t>
            </a:r>
          </a:p>
          <a:p>
            <a:pPr marL="274638" indent="-274638" algn="l" rtl="0"/>
            <a:r>
              <a:rPr lang="fr" b="0" i="0" u="none" baseline="0"/>
              <a:t>le groupe de parties prenantes,</a:t>
            </a:r>
          </a:p>
          <a:p>
            <a:pPr marL="274638" indent="-274638" algn="l" rtl="0"/>
            <a:r>
              <a:rPr lang="fr" b="0" i="0" u="none" baseline="0"/>
              <a:t>vos motivations pour participer à l'ANLAS.</a:t>
            </a:r>
          </a:p>
        </p:txBody>
      </p:sp>
      <p:pic>
        <p:nvPicPr>
          <p:cNvPr id="4" name="Picture 3">
            <a:extLst>
              <a:ext uri="{FF2B5EF4-FFF2-40B4-BE49-F238E27FC236}">
                <a16:creationId xmlns:a16="http://schemas.microsoft.com/office/drawing/2014/main" id="{C6D06A96-C1F1-4A00-B781-EACA0FB961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50689"/>
            <a:ext cx="2128587" cy="948574"/>
          </a:xfrm>
          <a:prstGeom prst="rect">
            <a:avLst/>
          </a:prstGeom>
        </p:spPr>
      </p:pic>
    </p:spTree>
    <p:extLst>
      <p:ext uri="{BB962C8B-B14F-4D97-AF65-F5344CB8AC3E}">
        <p14:creationId xmlns:p14="http://schemas.microsoft.com/office/powerpoint/2010/main" val="1230468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Approbation préalable du budget</a:t>
            </a:r>
            <a:endParaRPr lang="fr" dirty="0"/>
          </a:p>
        </p:txBody>
      </p:sp>
      <p:sp>
        <p:nvSpPr>
          <p:cNvPr id="3" name="Content Placeholder 2"/>
          <p:cNvSpPr>
            <a:spLocks noGrp="1"/>
          </p:cNvSpPr>
          <p:nvPr>
            <p:ph idx="1"/>
          </p:nvPr>
        </p:nvSpPr>
        <p:spPr>
          <a:xfrm>
            <a:off x="2005263" y="1851102"/>
            <a:ext cx="9500937" cy="4681285"/>
          </a:xfrm>
        </p:spPr>
        <p:txBody>
          <a:bodyPr>
            <a:noAutofit/>
          </a:bodyPr>
          <a:lstStyle/>
          <a:p>
            <a:pPr marL="274638" indent="-274638" algn="l" rtl="0">
              <a:lnSpc>
                <a:spcPct val="120000"/>
              </a:lnSpc>
            </a:pPr>
            <a:r>
              <a:rPr lang="fr" sz="2000" b="0" i="0" u="none" baseline="0" dirty="0"/>
              <a:t>L'approbation préalable du budget est primordiale pour un financement suffisant de l'ANLAS. La planification budgétaire détaillée fait partie des activités de planification.</a:t>
            </a:r>
          </a:p>
          <a:p>
            <a:pPr marL="274638" indent="-274638" algn="l" rtl="0">
              <a:lnSpc>
                <a:spcPct val="120000"/>
              </a:lnSpc>
              <a:spcBef>
                <a:spcPts val="600"/>
              </a:spcBef>
            </a:pPr>
            <a:r>
              <a:rPr lang="fr" sz="2000" b="0" i="0" u="none" baseline="0" dirty="0"/>
              <a:t>Réfléchir à l'obtention de financements extérieurs et aux critères d'éligibilité aux financements du GPE :</a:t>
            </a:r>
          </a:p>
          <a:p>
            <a:pPr marL="623888" indent="-355600" algn="l" rtl="0">
              <a:lnSpc>
                <a:spcPct val="120000"/>
              </a:lnSpc>
              <a:spcBef>
                <a:spcPts val="600"/>
              </a:spcBef>
              <a:buFont typeface="Arial" panose="020B0604020202020204" pitchFamily="34" charset="0"/>
              <a:buChar char="−"/>
            </a:pPr>
            <a:r>
              <a:rPr lang="fr" sz="2000" b="0" i="0" u="none" baseline="0" dirty="0"/>
              <a:t>le financement pour le développement d'un plan sectoriel de l'éducation (ESPDG) du GPE pour soutenir la mise en œuvre ;</a:t>
            </a:r>
          </a:p>
          <a:p>
            <a:pPr marL="623888" indent="-355600" algn="l" rtl="0">
              <a:lnSpc>
                <a:spcPct val="120000"/>
              </a:lnSpc>
              <a:spcBef>
                <a:spcPts val="600"/>
              </a:spcBef>
              <a:buFont typeface="Arial" panose="020B0604020202020204" pitchFamily="34" charset="0"/>
              <a:buChar char="−"/>
            </a:pPr>
            <a:r>
              <a:rPr lang="fr" sz="2000" b="0" i="0" u="none" baseline="0" dirty="0"/>
              <a:t>le financement pour la mise en œuvre du programme sectoriel de l’éducation (ESPIG) du GPE pour l'application des recommandations.</a:t>
            </a:r>
          </a:p>
          <a:p>
            <a:pPr marL="274638" indent="-274638" algn="l" rtl="0">
              <a:lnSpc>
                <a:spcPct val="120000"/>
              </a:lnSpc>
              <a:spcBef>
                <a:spcPts val="1200"/>
              </a:spcBef>
            </a:pPr>
            <a:r>
              <a:rPr lang="fr" sz="2000" b="0" i="0" u="none" baseline="0" dirty="0"/>
              <a:t>Contacter le centre de coordination du GPE au sein du ministère de l'Éducation et/ou l'agence de coordination du pays concerné pour plus d'informations.</a:t>
            </a:r>
            <a:endParaRPr lang="fr" sz="2000" dirty="0">
              <a:solidFill>
                <a:srgbClr val="FF0000"/>
              </a:solidFill>
            </a:endParaRPr>
          </a:p>
        </p:txBody>
      </p:sp>
      <p:sp>
        <p:nvSpPr>
          <p:cNvPr id="4" name="TextBox 3"/>
          <p:cNvSpPr txBox="1"/>
          <p:nvPr/>
        </p:nvSpPr>
        <p:spPr>
          <a:xfrm>
            <a:off x="6477380" y="6347721"/>
            <a:ext cx="5336668" cy="369332"/>
          </a:xfrm>
          <a:prstGeom prst="rect">
            <a:avLst/>
          </a:prstGeom>
          <a:noFill/>
        </p:spPr>
        <p:txBody>
          <a:bodyPr wrap="square" rtlCol="0">
            <a:spAutoFit/>
          </a:bodyPr>
          <a:lstStyle/>
          <a:p>
            <a:pPr algn="r" rtl="0"/>
            <a:r>
              <a:rPr lang="fr" b="0" i="0" u="none" baseline="0"/>
              <a:t>Manuel de l'ANLAS, partie 4.1.1d (ACER 2019)</a:t>
            </a:r>
            <a:endParaRPr lang="fr" dirty="0"/>
          </a:p>
        </p:txBody>
      </p:sp>
      <p:pic>
        <p:nvPicPr>
          <p:cNvPr id="5" name="Picture 4">
            <a:extLst>
              <a:ext uri="{FF2B5EF4-FFF2-40B4-BE49-F238E27FC236}">
                <a16:creationId xmlns:a16="http://schemas.microsoft.com/office/drawing/2014/main" id="{60CD071F-4EE8-4348-BC62-B95B29366F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989887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Activités de planification</a:t>
            </a:r>
            <a:endParaRPr lang="fr" dirty="0"/>
          </a:p>
        </p:txBody>
      </p:sp>
      <p:sp>
        <p:nvSpPr>
          <p:cNvPr id="3" name="Content Placeholder 2"/>
          <p:cNvSpPr>
            <a:spLocks noGrp="1"/>
          </p:cNvSpPr>
          <p:nvPr>
            <p:ph idx="1"/>
          </p:nvPr>
        </p:nvSpPr>
        <p:spPr/>
        <p:txBody>
          <a:bodyPr/>
          <a:lstStyle/>
          <a:p>
            <a:pPr marL="274638" lvl="2" indent="-274638" algn="l" rtl="0">
              <a:lnSpc>
                <a:spcPct val="100000"/>
              </a:lnSpc>
              <a:spcBef>
                <a:spcPts val="1000"/>
              </a:spcBef>
            </a:pPr>
            <a:r>
              <a:rPr lang="fr" sz="2800" b="0" i="0" u="none" baseline="0"/>
              <a:t>Identification des programmes d'évaluation à intégrer dans l'analyse</a:t>
            </a:r>
            <a:endParaRPr lang="fr" sz="2800" dirty="0"/>
          </a:p>
          <a:p>
            <a:pPr marL="274638" lvl="2" indent="-274638" algn="l" rtl="0">
              <a:lnSpc>
                <a:spcPct val="100000"/>
              </a:lnSpc>
              <a:spcBef>
                <a:spcPts val="1000"/>
              </a:spcBef>
            </a:pPr>
            <a:r>
              <a:rPr lang="fr" sz="2800" b="0" i="0" u="none" baseline="0"/>
              <a:t>Recensement des parties prenantes et des documents</a:t>
            </a:r>
            <a:endParaRPr lang="fr" sz="2800" dirty="0"/>
          </a:p>
          <a:p>
            <a:pPr marL="274638" lvl="2" indent="-274638" algn="l" rtl="0">
              <a:lnSpc>
                <a:spcPct val="100000"/>
              </a:lnSpc>
              <a:spcBef>
                <a:spcPts val="1000"/>
              </a:spcBef>
            </a:pPr>
            <a:r>
              <a:rPr lang="fr" sz="2800" b="0" i="0" u="none" baseline="0"/>
              <a:t>Finalisation du plan de mise en œuvre</a:t>
            </a:r>
            <a:endParaRPr lang="fr" sz="2800" dirty="0"/>
          </a:p>
          <a:p>
            <a:pPr marL="274638" lvl="2" indent="-274638" algn="l" rtl="0">
              <a:lnSpc>
                <a:spcPct val="100000"/>
              </a:lnSpc>
              <a:spcBef>
                <a:spcPts val="1000"/>
              </a:spcBef>
            </a:pPr>
            <a:r>
              <a:rPr lang="fr" sz="2800" b="0" i="0" u="none" baseline="0"/>
              <a:t>Identification des stratégies d’évaluation et de réduction des risques</a:t>
            </a:r>
            <a:endParaRPr lang="fr" sz="2800" dirty="0"/>
          </a:p>
          <a:p>
            <a:pPr marL="274638" indent="-274638" algn="l" rtl="0">
              <a:lnSpc>
                <a:spcPct val="100000"/>
              </a:lnSpc>
            </a:pPr>
            <a:r>
              <a:rPr lang="fr" b="0" i="0" u="none" baseline="0"/>
              <a:t>Élaboration d'un budget détaillé</a:t>
            </a:r>
            <a:endParaRPr lang="fr"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4.1.3 (ACER 2019)</a:t>
            </a:r>
            <a:endParaRPr lang="fr" dirty="0"/>
          </a:p>
        </p:txBody>
      </p:sp>
      <p:pic>
        <p:nvPicPr>
          <p:cNvPr id="5" name="Picture 4">
            <a:extLst>
              <a:ext uri="{FF2B5EF4-FFF2-40B4-BE49-F238E27FC236}">
                <a16:creationId xmlns:a16="http://schemas.microsoft.com/office/drawing/2014/main" id="{06758589-433B-49EA-82D4-FBA73CDE3D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566799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Séances d'information à destination des parties prenantes</a:t>
            </a:r>
            <a:endParaRPr lang="fr" dirty="0"/>
          </a:p>
        </p:txBody>
      </p:sp>
      <p:sp>
        <p:nvSpPr>
          <p:cNvPr id="3" name="Content Placeholder 2"/>
          <p:cNvSpPr>
            <a:spLocks noGrp="1"/>
          </p:cNvSpPr>
          <p:nvPr>
            <p:ph idx="1"/>
          </p:nvPr>
        </p:nvSpPr>
        <p:spPr/>
        <p:txBody>
          <a:bodyPr>
            <a:normAutofit/>
          </a:bodyPr>
          <a:lstStyle/>
          <a:p>
            <a:pPr marL="274638" indent="-274638" algn="l" rtl="0"/>
            <a:r>
              <a:rPr lang="fr" sz="2400" b="0" i="0" u="none" baseline="0" dirty="0"/>
              <a:t>L’implication et la participation des parties prenantes sont la clé du processus participatif de mise en œuvre de l’ANLAS.</a:t>
            </a:r>
          </a:p>
          <a:p>
            <a:pPr marL="274638" indent="-274638" algn="l" rtl="0"/>
            <a:r>
              <a:rPr lang="fr" sz="2400" b="0" i="0" u="none" baseline="0" dirty="0"/>
              <a:t>Les séances d'information à destination des parties prenantes visent à favoriser une compréhension commune des objectifs de l'ANLAS et de ses processus de mise en œuvre, afin d’assurer la collaboration de toutes les parties prenantes impliquées.</a:t>
            </a:r>
          </a:p>
          <a:p>
            <a:pPr marL="274638" indent="-274638" algn="l" rtl="0"/>
            <a:r>
              <a:rPr lang="fr" sz="2400" b="0" i="0" u="none" baseline="0" dirty="0"/>
              <a:t>Les séances d'information à destination des parties prenantes sont organisées d'après le recensement des parties prenantes et le plan de mise en œuvre.</a:t>
            </a:r>
            <a:endParaRPr lang="fr" sz="2400" dirty="0"/>
          </a:p>
          <a:p>
            <a:endParaRPr lang="fr"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4.1.4 (ACER 2019)</a:t>
            </a:r>
            <a:endParaRPr lang="fr" dirty="0"/>
          </a:p>
        </p:txBody>
      </p:sp>
      <p:pic>
        <p:nvPicPr>
          <p:cNvPr id="5" name="Picture 4">
            <a:extLst>
              <a:ext uri="{FF2B5EF4-FFF2-40B4-BE49-F238E27FC236}">
                <a16:creationId xmlns:a16="http://schemas.microsoft.com/office/drawing/2014/main" id="{7D5FC377-6E44-4B04-8F60-09A17590DE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781360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fr" b="0" i="0" u="none" baseline="0">
                <a:solidFill>
                  <a:srgbClr val="784194"/>
                </a:solidFill>
              </a:rPr>
              <a:t>Activité : </a:t>
            </a:r>
            <a:br>
              <a:rPr lang="fr">
                <a:solidFill>
                  <a:srgbClr val="784194"/>
                </a:solidFill>
              </a:rPr>
            </a:br>
            <a:r>
              <a:rPr lang="fr" b="0" i="0" u="none" baseline="0">
                <a:solidFill>
                  <a:srgbClr val="784194"/>
                </a:solidFill>
              </a:rPr>
              <a:t>Outils d'initiation, de formation et de planification</a:t>
            </a:r>
            <a:endParaRPr lang="fr" dirty="0">
              <a:solidFill>
                <a:srgbClr val="784194"/>
              </a:solidFill>
            </a:endParaRPr>
          </a:p>
        </p:txBody>
      </p:sp>
      <p:sp>
        <p:nvSpPr>
          <p:cNvPr id="3" name="Content Placeholder 2"/>
          <p:cNvSpPr>
            <a:spLocks noGrp="1"/>
          </p:cNvSpPr>
          <p:nvPr>
            <p:ph sz="half" idx="1"/>
          </p:nvPr>
        </p:nvSpPr>
        <p:spPr>
          <a:xfrm>
            <a:off x="6477380" y="1996384"/>
            <a:ext cx="5377736" cy="4351338"/>
          </a:xfrm>
        </p:spPr>
        <p:txBody>
          <a:bodyPr>
            <a:noAutofit/>
          </a:bodyPr>
          <a:lstStyle/>
          <a:p>
            <a:pPr marL="0" lvl="0" indent="0" algn="l" rtl="0">
              <a:lnSpc>
                <a:spcPct val="100000"/>
              </a:lnSpc>
              <a:spcBef>
                <a:spcPts val="0"/>
              </a:spcBef>
              <a:buNone/>
            </a:pPr>
            <a:r>
              <a:rPr lang="fr" sz="2000" b="1" i="0" u="none" baseline="0"/>
              <a:t>Groupe 1 :</a:t>
            </a:r>
          </a:p>
          <a:p>
            <a:pPr marL="342900" lvl="0" indent="-342900" algn="l" rtl="0">
              <a:lnSpc>
                <a:spcPct val="100000"/>
              </a:lnSpc>
              <a:spcBef>
                <a:spcPts val="0"/>
              </a:spcBef>
              <a:buFont typeface="Arial" panose="020B0604020202020204" pitchFamily="34" charset="0"/>
              <a:buChar char="•"/>
            </a:pPr>
            <a:r>
              <a:rPr lang="fr" sz="2000" b="0" i="0" u="none" baseline="0"/>
              <a:t>Base de données des parties prenantes</a:t>
            </a:r>
          </a:p>
          <a:p>
            <a:pPr marL="342900" lvl="0" indent="-342900" algn="l" rtl="0">
              <a:lnSpc>
                <a:spcPct val="100000"/>
              </a:lnSpc>
              <a:spcBef>
                <a:spcPts val="0"/>
              </a:spcBef>
              <a:buFont typeface="Arial" panose="020B0604020202020204" pitchFamily="34" charset="0"/>
              <a:buChar char="•"/>
            </a:pPr>
            <a:r>
              <a:rPr lang="fr" sz="2000" b="0" i="0" u="none" baseline="0"/>
              <a:t>Tableaux de recensement des parties prenantes et des documents</a:t>
            </a:r>
          </a:p>
          <a:p>
            <a:pPr marL="0" lvl="0" indent="0" algn="l" rtl="0">
              <a:lnSpc>
                <a:spcPct val="100000"/>
              </a:lnSpc>
              <a:spcBef>
                <a:spcPts val="600"/>
              </a:spcBef>
              <a:buNone/>
            </a:pPr>
            <a:r>
              <a:rPr lang="fr" sz="2000" b="1" i="0" u="none" baseline="0"/>
              <a:t>Groupe 2 :</a:t>
            </a:r>
            <a:endParaRPr lang="fr" sz="2000" b="1" dirty="0"/>
          </a:p>
          <a:p>
            <a:pPr marL="342900" indent="-342900" algn="l" rtl="0">
              <a:lnSpc>
                <a:spcPct val="100000"/>
              </a:lnSpc>
              <a:spcBef>
                <a:spcPts val="0"/>
              </a:spcBef>
              <a:buFont typeface="Arial" panose="020B0604020202020204" pitchFamily="34" charset="0"/>
              <a:buChar char="•"/>
            </a:pPr>
            <a:r>
              <a:rPr lang="fr" sz="2000" b="0" i="0" u="none" baseline="0"/>
              <a:t>Plan de mise en œuvre</a:t>
            </a:r>
            <a:endParaRPr lang="fr" sz="2000" dirty="0"/>
          </a:p>
          <a:p>
            <a:pPr marL="342900" indent="-342900" algn="l" rtl="0">
              <a:lnSpc>
                <a:spcPct val="100000"/>
              </a:lnSpc>
              <a:spcBef>
                <a:spcPts val="0"/>
              </a:spcBef>
              <a:buFont typeface="Arial" panose="020B0604020202020204" pitchFamily="34" charset="0"/>
              <a:buChar char="•"/>
            </a:pPr>
            <a:r>
              <a:rPr lang="fr" sz="2000" b="0" i="0" u="none" baseline="0"/>
              <a:t>Modèle de budget</a:t>
            </a:r>
          </a:p>
          <a:p>
            <a:pPr marL="0" indent="0" algn="l" rtl="0">
              <a:lnSpc>
                <a:spcPct val="100000"/>
              </a:lnSpc>
              <a:spcBef>
                <a:spcPts val="600"/>
              </a:spcBef>
              <a:buNone/>
            </a:pPr>
            <a:r>
              <a:rPr lang="fr" sz="2000" b="1" i="0" u="none" baseline="0"/>
              <a:t>Groupe 3 :</a:t>
            </a:r>
            <a:endParaRPr lang="fr" sz="2000" b="1" dirty="0"/>
          </a:p>
          <a:p>
            <a:pPr marL="342900" indent="-342900" algn="l" rtl="0">
              <a:lnSpc>
                <a:spcPct val="100000"/>
              </a:lnSpc>
              <a:spcBef>
                <a:spcPts val="0"/>
              </a:spcBef>
              <a:buFont typeface="Arial" panose="020B0604020202020204" pitchFamily="34" charset="0"/>
              <a:buChar char="•"/>
            </a:pPr>
            <a:r>
              <a:rPr lang="fr" sz="2000" b="0" i="0" u="none" baseline="0"/>
              <a:t>Modèle de stratégies d’évaluation et de réduction des risques</a:t>
            </a:r>
          </a:p>
          <a:p>
            <a:pPr marL="0" indent="0" algn="l" rtl="0">
              <a:lnSpc>
                <a:spcPct val="100000"/>
              </a:lnSpc>
              <a:spcBef>
                <a:spcPts val="600"/>
              </a:spcBef>
              <a:buNone/>
            </a:pPr>
            <a:r>
              <a:rPr lang="fr" sz="2000" b="1" i="0" u="none" baseline="0"/>
              <a:t>Groupe 4 :</a:t>
            </a:r>
          </a:p>
          <a:p>
            <a:pPr marL="342900" indent="-342900" algn="l" rtl="0">
              <a:lnSpc>
                <a:spcPct val="100000"/>
              </a:lnSpc>
              <a:spcBef>
                <a:spcPts val="0"/>
              </a:spcBef>
              <a:buFont typeface="Arial" panose="020B0604020202020204" pitchFamily="34" charset="0"/>
              <a:buChar char="•"/>
            </a:pPr>
            <a:r>
              <a:rPr lang="fr" sz="2000" b="0" i="0" u="none" baseline="0"/>
              <a:t>Présentation pour la séance d'information destinée aux parties prenantes</a:t>
            </a:r>
            <a:endParaRPr lang="fr" sz="2000" dirty="0"/>
          </a:p>
        </p:txBody>
      </p:sp>
      <p:sp>
        <p:nvSpPr>
          <p:cNvPr id="4" name="Text Placeholder 3"/>
          <p:cNvSpPr>
            <a:spLocks noGrp="1"/>
          </p:cNvSpPr>
          <p:nvPr>
            <p:ph sz="half" idx="2"/>
          </p:nvPr>
        </p:nvSpPr>
        <p:spPr>
          <a:xfrm>
            <a:off x="803952" y="1996384"/>
            <a:ext cx="5125455" cy="4351338"/>
          </a:xfrm>
        </p:spPr>
        <p:txBody>
          <a:bodyPr>
            <a:noAutofit/>
          </a:bodyPr>
          <a:lstStyle/>
          <a:p>
            <a:pPr algn="l" rtl="0"/>
            <a:r>
              <a:rPr lang="fr" sz="2000" b="0" i="0" u="none" baseline="0"/>
              <a:t>Former quatre groupes. Chaque groupe devrait consacrer 15 minutes à lire les outils qu'il reçoit.</a:t>
            </a:r>
          </a:p>
          <a:p>
            <a:pPr algn="l" rtl="0"/>
            <a:r>
              <a:rPr lang="fr" sz="2000" b="0" i="0" u="none" baseline="0"/>
              <a:t>Présenter les outils à l'ensemble des participants à la formation. Préciser l'objectif de chaque outil et comment le remplir (voir la partie 4.2 du manuel de l'ANLAS).</a:t>
            </a:r>
          </a:p>
          <a:p>
            <a:pPr algn="l" rtl="0"/>
            <a:r>
              <a:rPr lang="fr" sz="2000" b="0" i="0" u="none" baseline="0"/>
              <a:t>Discuter de toute question éventuellement soulevée à propos des outils.</a:t>
            </a:r>
            <a:endParaRPr lang="fr" sz="2000" dirty="0"/>
          </a:p>
        </p:txBody>
      </p:sp>
      <p:sp>
        <p:nvSpPr>
          <p:cNvPr id="5" name="TextBox 4"/>
          <p:cNvSpPr txBox="1"/>
          <p:nvPr/>
        </p:nvSpPr>
        <p:spPr>
          <a:xfrm>
            <a:off x="6189587" y="6374630"/>
            <a:ext cx="5336668" cy="369332"/>
          </a:xfrm>
          <a:prstGeom prst="rect">
            <a:avLst/>
          </a:prstGeom>
          <a:noFill/>
        </p:spPr>
        <p:txBody>
          <a:bodyPr wrap="square" rtlCol="0">
            <a:spAutoFit/>
          </a:bodyPr>
          <a:lstStyle/>
          <a:p>
            <a:pPr algn="r" rtl="0"/>
            <a:r>
              <a:rPr lang="fr" b="0" i="0" u="none" baseline="0"/>
              <a:t>Manuel de l'ANLAS, partie 4.2 (ACER 2019)</a:t>
            </a:r>
            <a:endParaRPr lang="fr" dirty="0"/>
          </a:p>
        </p:txBody>
      </p:sp>
      <p:pic>
        <p:nvPicPr>
          <p:cNvPr id="6" name="Picture 5">
            <a:extLst>
              <a:ext uri="{FF2B5EF4-FFF2-40B4-BE49-F238E27FC236}">
                <a16:creationId xmlns:a16="http://schemas.microsoft.com/office/drawing/2014/main" id="{0D0CD546-25A6-42A3-B2E4-148DF048D5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07144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005262" y="466928"/>
            <a:ext cx="5483669" cy="1145936"/>
          </a:xfrm>
          <a:prstGeom prst="homePlate">
            <a:avLst/>
          </a:prstGeom>
          <a:solidFill>
            <a:srgbClr val="B4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r>
              <a:rPr lang="fr" sz="3600" b="0" i="0" u="none" baseline="0"/>
              <a:t>Analyse</a:t>
            </a:r>
            <a:endParaRPr lang="fr" sz="3600" dirty="0"/>
          </a:p>
        </p:txBody>
      </p:sp>
      <p:sp>
        <p:nvSpPr>
          <p:cNvPr id="6" name="TextBox 5"/>
          <p:cNvSpPr txBox="1"/>
          <p:nvPr/>
        </p:nvSpPr>
        <p:spPr>
          <a:xfrm>
            <a:off x="5678905" y="6163056"/>
            <a:ext cx="6135143" cy="369332"/>
          </a:xfrm>
          <a:prstGeom prst="rect">
            <a:avLst/>
          </a:prstGeom>
          <a:noFill/>
        </p:spPr>
        <p:txBody>
          <a:bodyPr wrap="square" rtlCol="0">
            <a:spAutoFit/>
          </a:bodyPr>
          <a:lstStyle/>
          <a:p>
            <a:pPr algn="r" rtl="0"/>
            <a:r>
              <a:rPr lang="fr" b="0" i="0" u="none" baseline="0"/>
              <a:t>Manuel de l'ANLAS, annexe 10 (ACER 2019)</a:t>
            </a:r>
            <a:endParaRPr lang="fr" dirty="0"/>
          </a:p>
        </p:txBody>
      </p:sp>
      <p:pic>
        <p:nvPicPr>
          <p:cNvPr id="3" name="Picture 2">
            <a:extLst>
              <a:ext uri="{FF2B5EF4-FFF2-40B4-BE49-F238E27FC236}">
                <a16:creationId xmlns:a16="http://schemas.microsoft.com/office/drawing/2014/main" id="{FCD2A594-910C-4783-A41A-4374E8AD2291}"/>
              </a:ext>
            </a:extLst>
          </p:cNvPr>
          <p:cNvPicPr>
            <a:picLocks noChangeAspect="1"/>
          </p:cNvPicPr>
          <p:nvPr/>
        </p:nvPicPr>
        <p:blipFill>
          <a:blip r:embed="rId3"/>
          <a:stretch>
            <a:fillRect/>
          </a:stretch>
        </p:blipFill>
        <p:spPr>
          <a:xfrm>
            <a:off x="1861741" y="1733550"/>
            <a:ext cx="8468517" cy="3970020"/>
          </a:xfrm>
          <a:prstGeom prst="rect">
            <a:avLst/>
          </a:prstGeom>
        </p:spPr>
      </p:pic>
      <p:pic>
        <p:nvPicPr>
          <p:cNvPr id="7" name="Picture 6">
            <a:extLst>
              <a:ext uri="{FF2B5EF4-FFF2-40B4-BE49-F238E27FC236}">
                <a16:creationId xmlns:a16="http://schemas.microsoft.com/office/drawing/2014/main" id="{35C502F9-BB2F-4615-840C-A75D6A278F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20209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Décrire chaque dimension de l'ANLAS</a:t>
            </a:r>
            <a:endParaRPr lang="fr" dirty="0"/>
          </a:p>
        </p:txBody>
      </p:sp>
      <p:sp>
        <p:nvSpPr>
          <p:cNvPr id="3" name="Content Placeholder 2"/>
          <p:cNvSpPr>
            <a:spLocks noGrp="1"/>
          </p:cNvSpPr>
          <p:nvPr>
            <p:ph idx="1"/>
          </p:nvPr>
        </p:nvSpPr>
        <p:spPr>
          <a:xfrm>
            <a:off x="2005263" y="2029968"/>
            <a:ext cx="9808785" cy="4146995"/>
          </a:xfrm>
        </p:spPr>
        <p:txBody>
          <a:bodyPr>
            <a:normAutofit fontScale="92500" lnSpcReduction="20000"/>
          </a:bodyPr>
          <a:lstStyle/>
          <a:p>
            <a:pPr marL="0" indent="0" algn="l" rtl="0">
              <a:lnSpc>
                <a:spcPct val="100000"/>
              </a:lnSpc>
              <a:spcBef>
                <a:spcPts val="1200"/>
              </a:spcBef>
              <a:buNone/>
            </a:pPr>
            <a:r>
              <a:rPr lang="fr" b="0" i="0" u="none" baseline="0" dirty="0"/>
              <a:t>Rédiger une description de base d'après les questions de référence pour chaque axe majeur :</a:t>
            </a:r>
          </a:p>
          <a:p>
            <a:pPr marL="715963" indent="-350838" algn="l" rtl="0">
              <a:lnSpc>
                <a:spcPct val="100000"/>
              </a:lnSpc>
              <a:spcBef>
                <a:spcPts val="1200"/>
              </a:spcBef>
            </a:pPr>
            <a:r>
              <a:rPr lang="fr" b="0" i="0" u="none" baseline="0" dirty="0"/>
              <a:t>examiner les documents pertinents (voir le tableau de recensement des documents) ;</a:t>
            </a:r>
          </a:p>
          <a:p>
            <a:pPr marL="715963" indent="-350838" algn="l" rtl="0">
              <a:lnSpc>
                <a:spcPct val="100000"/>
              </a:lnSpc>
              <a:spcBef>
                <a:spcPts val="1200"/>
              </a:spcBef>
            </a:pPr>
            <a:r>
              <a:rPr lang="fr" b="0" i="0" u="none" baseline="0" dirty="0"/>
              <a:t>utiliser les questions de référence pour réfléchir à l’</a:t>
            </a:r>
            <a:r>
              <a:rPr lang="fr-BE" b="0" i="0" u="none" baseline="0" dirty="0"/>
              <a:t>objectif de qualité</a:t>
            </a:r>
            <a:r>
              <a:rPr lang="fr" b="0" i="0" u="none" baseline="0" dirty="0"/>
              <a:t> ; s'inspirer de votre expérience pour identifier les liens et </a:t>
            </a:r>
            <a:r>
              <a:rPr lang="fr-BE" b="0" i="0" u="none" baseline="0" dirty="0"/>
              <a:t>divergences</a:t>
            </a:r>
            <a:r>
              <a:rPr lang="fr" b="0" i="0" u="none" baseline="0" dirty="0"/>
              <a:t> ;</a:t>
            </a:r>
          </a:p>
          <a:p>
            <a:pPr marL="715963" indent="-350838" algn="l" rtl="0">
              <a:lnSpc>
                <a:spcPct val="100000"/>
              </a:lnSpc>
              <a:spcBef>
                <a:spcPts val="1200"/>
              </a:spcBef>
            </a:pPr>
            <a:r>
              <a:rPr lang="fr" b="0" i="0" u="none" baseline="0" dirty="0"/>
              <a:t>consigner les descriptions dans les tableaux analytiques ;</a:t>
            </a:r>
          </a:p>
          <a:p>
            <a:pPr marL="715963" indent="-350838" algn="l" rtl="0">
              <a:lnSpc>
                <a:spcPct val="100000"/>
              </a:lnSpc>
              <a:spcBef>
                <a:spcPts val="1200"/>
              </a:spcBef>
            </a:pPr>
            <a:r>
              <a:rPr lang="fr" b="0" i="0" u="none" baseline="0" dirty="0"/>
              <a:t>mentionner les sources des données (références bibliographiques).</a:t>
            </a:r>
            <a:endParaRPr lang="fr" dirty="0"/>
          </a:p>
        </p:txBody>
      </p:sp>
      <p:sp>
        <p:nvSpPr>
          <p:cNvPr id="4" name="TextBox 3"/>
          <p:cNvSpPr txBox="1"/>
          <p:nvPr/>
        </p:nvSpPr>
        <p:spPr>
          <a:xfrm>
            <a:off x="5678905" y="6163056"/>
            <a:ext cx="6135143" cy="369332"/>
          </a:xfrm>
          <a:prstGeom prst="rect">
            <a:avLst/>
          </a:prstGeom>
          <a:noFill/>
        </p:spPr>
        <p:txBody>
          <a:bodyPr wrap="square" rtlCol="0">
            <a:spAutoFit/>
          </a:bodyPr>
          <a:lstStyle/>
          <a:p>
            <a:pPr algn="r" rtl="0"/>
            <a:r>
              <a:rPr lang="fr" b="0" i="0" u="none" baseline="0"/>
              <a:t>Manuel de l'ANLAS, partie 4.3.1 (ACER 2019)</a:t>
            </a:r>
            <a:endParaRPr lang="fr" dirty="0"/>
          </a:p>
        </p:txBody>
      </p:sp>
      <p:pic>
        <p:nvPicPr>
          <p:cNvPr id="5" name="Picture 4">
            <a:extLst>
              <a:ext uri="{FF2B5EF4-FFF2-40B4-BE49-F238E27FC236}">
                <a16:creationId xmlns:a16="http://schemas.microsoft.com/office/drawing/2014/main" id="{FA109F22-660B-430A-879E-0CA48FB293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80242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Mener les consultations des parties prenantes (1)</a:t>
            </a:r>
            <a:endParaRPr lang="fr" dirty="0"/>
          </a:p>
        </p:txBody>
      </p:sp>
      <p:sp>
        <p:nvSpPr>
          <p:cNvPr id="3" name="Content Placeholder 2"/>
          <p:cNvSpPr>
            <a:spLocks noGrp="1"/>
          </p:cNvSpPr>
          <p:nvPr>
            <p:ph idx="1"/>
          </p:nvPr>
        </p:nvSpPr>
        <p:spPr>
          <a:xfrm>
            <a:off x="2005263" y="1969477"/>
            <a:ext cx="9348537" cy="4207486"/>
          </a:xfrm>
        </p:spPr>
        <p:txBody>
          <a:bodyPr>
            <a:normAutofit lnSpcReduction="10000"/>
          </a:bodyPr>
          <a:lstStyle/>
          <a:p>
            <a:pPr marL="274638" indent="-274638" algn="l" rtl="0">
              <a:lnSpc>
                <a:spcPct val="100000"/>
              </a:lnSpc>
            </a:pPr>
            <a:r>
              <a:rPr lang="fr" sz="2400" b="0" i="0" u="none" baseline="0" dirty="0"/>
              <a:t>Mener les consultations avec les parties prenantes afin de discuter de la description de chaque axe majeur, d'évaluer chaque axe, d'identifier les aspects à améliorer et d'émettre des recommandations d'amélioration.</a:t>
            </a:r>
          </a:p>
          <a:p>
            <a:pPr marL="274638" indent="-274638" algn="l" rtl="0">
              <a:lnSpc>
                <a:spcPct val="100000"/>
              </a:lnSpc>
            </a:pPr>
            <a:r>
              <a:rPr lang="fr" sz="2400" b="0" i="0" u="none" baseline="0" dirty="0"/>
              <a:t>Les parties prenantes à consulter sont identifiées durant la phase de planification grâce au tableau de recensement des parties prenantes.</a:t>
            </a:r>
          </a:p>
          <a:p>
            <a:pPr marL="274638" indent="-274638" algn="l" rtl="0">
              <a:lnSpc>
                <a:spcPct val="100000"/>
              </a:lnSpc>
            </a:pPr>
            <a:r>
              <a:rPr lang="fr" sz="2400" b="0" i="0" u="none" baseline="0" dirty="0"/>
              <a:t>Les consultations peuvent être menées avec un ou plusieurs groupes de parties prenantes. Plusieurs formules sont applicables en fonction de la disponibilité des parties prenantes et de la dimension étudiée</a:t>
            </a:r>
            <a:r>
              <a:rPr lang="fr" b="0" i="0" u="none" baseline="0" dirty="0"/>
              <a:t>.</a:t>
            </a:r>
            <a:endParaRPr lang="fr" dirty="0"/>
          </a:p>
        </p:txBody>
      </p:sp>
      <p:sp>
        <p:nvSpPr>
          <p:cNvPr id="4" name="TextBox 3"/>
          <p:cNvSpPr txBox="1"/>
          <p:nvPr/>
        </p:nvSpPr>
        <p:spPr>
          <a:xfrm>
            <a:off x="5678905" y="6163056"/>
            <a:ext cx="6135143" cy="369332"/>
          </a:xfrm>
          <a:prstGeom prst="rect">
            <a:avLst/>
          </a:prstGeom>
          <a:noFill/>
        </p:spPr>
        <p:txBody>
          <a:bodyPr wrap="square" rtlCol="0">
            <a:spAutoFit/>
          </a:bodyPr>
          <a:lstStyle/>
          <a:p>
            <a:pPr algn="r" rtl="0"/>
            <a:r>
              <a:rPr lang="fr" b="0" i="0" u="none" baseline="0"/>
              <a:t>Manuel de l'ANLAS, partie 4.3.2 (ACER 2019)</a:t>
            </a:r>
            <a:endParaRPr lang="fr" dirty="0"/>
          </a:p>
        </p:txBody>
      </p:sp>
      <p:pic>
        <p:nvPicPr>
          <p:cNvPr id="5" name="Picture 4">
            <a:extLst>
              <a:ext uri="{FF2B5EF4-FFF2-40B4-BE49-F238E27FC236}">
                <a16:creationId xmlns:a16="http://schemas.microsoft.com/office/drawing/2014/main" id="{4D18D603-A829-4A3E-A7DD-8F33E3DD6E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388916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Mener les consultations des parties prenantes (2)</a:t>
            </a:r>
            <a:endParaRPr lang="fr" dirty="0"/>
          </a:p>
        </p:txBody>
      </p:sp>
      <p:sp>
        <p:nvSpPr>
          <p:cNvPr id="7" name="Content Placeholder 6"/>
          <p:cNvSpPr>
            <a:spLocks noGrp="1"/>
          </p:cNvSpPr>
          <p:nvPr>
            <p:ph idx="1"/>
          </p:nvPr>
        </p:nvSpPr>
        <p:spPr>
          <a:xfrm>
            <a:off x="2005263" y="1946031"/>
            <a:ext cx="8944091" cy="4586357"/>
          </a:xfrm>
        </p:spPr>
        <p:txBody>
          <a:bodyPr>
            <a:normAutofit/>
          </a:bodyPr>
          <a:lstStyle/>
          <a:p>
            <a:pPr marL="274638" indent="-274638" algn="l" rtl="0"/>
            <a:r>
              <a:rPr lang="fr" sz="2400" b="0" i="0" u="none" baseline="0" dirty="0"/>
              <a:t>Trois catégories d'évaluation sont définies pour évaluer l'axe majeur en fonction de l'</a:t>
            </a:r>
            <a:r>
              <a:rPr lang="fr-BE" sz="2400" b="0" i="0" u="none" baseline="0" dirty="0"/>
              <a:t>objectif de qualité</a:t>
            </a:r>
            <a:r>
              <a:rPr lang="fr" sz="2400" b="0" i="0" u="none" baseline="0" dirty="0"/>
              <a:t> spécifié.</a:t>
            </a:r>
          </a:p>
          <a:p>
            <a:pPr marL="274638" indent="-274638" algn="l" rtl="0"/>
            <a:r>
              <a:rPr lang="fr" sz="2400" b="0" i="0" u="none" baseline="0" dirty="0"/>
              <a:t>Pour chaque axe majeur des catégories </a:t>
            </a:r>
            <a:r>
              <a:rPr lang="fr" sz="2400" b="0" i="1" u="none" baseline="0" dirty="0"/>
              <a:t>partiellement atteint</a:t>
            </a:r>
            <a:r>
              <a:rPr lang="fr" sz="2400" b="0" i="0" u="none" baseline="0" dirty="0"/>
              <a:t> (2) ou </a:t>
            </a:r>
            <a:r>
              <a:rPr lang="fr" sz="2400" b="0" i="1" u="none" baseline="0" dirty="0"/>
              <a:t>pas atteint</a:t>
            </a:r>
            <a:r>
              <a:rPr lang="fr" sz="2400" b="0" i="0" u="none" baseline="0" dirty="0"/>
              <a:t> (3), discuter avec les parties prenantes des aspects à améliorer à l'aide des questions de référence.</a:t>
            </a:r>
          </a:p>
        </p:txBody>
      </p:sp>
      <p:sp>
        <p:nvSpPr>
          <p:cNvPr id="5" name="TextBox 4"/>
          <p:cNvSpPr txBox="1"/>
          <p:nvPr/>
        </p:nvSpPr>
        <p:spPr>
          <a:xfrm>
            <a:off x="5729773" y="6347722"/>
            <a:ext cx="6135143" cy="369332"/>
          </a:xfrm>
          <a:prstGeom prst="rect">
            <a:avLst/>
          </a:prstGeom>
          <a:noFill/>
        </p:spPr>
        <p:txBody>
          <a:bodyPr wrap="square" rtlCol="0">
            <a:spAutoFit/>
          </a:bodyPr>
          <a:lstStyle/>
          <a:p>
            <a:pPr algn="r" rtl="0"/>
            <a:r>
              <a:rPr lang="fr" b="0" i="0" u="none" baseline="0"/>
              <a:t>Manuel de l'ANLAS, annexe 11 (ACER 2019)</a:t>
            </a:r>
            <a:endParaRPr lang="fr" dirty="0"/>
          </a:p>
        </p:txBody>
      </p:sp>
      <p:pic>
        <p:nvPicPr>
          <p:cNvPr id="3" name="Picture 2">
            <a:extLst>
              <a:ext uri="{FF2B5EF4-FFF2-40B4-BE49-F238E27FC236}">
                <a16:creationId xmlns:a16="http://schemas.microsoft.com/office/drawing/2014/main" id="{D6DA4CAD-E5C4-4745-987E-34B80CD848E8}"/>
              </a:ext>
            </a:extLst>
          </p:cNvPr>
          <p:cNvPicPr>
            <a:picLocks noChangeAspect="1"/>
          </p:cNvPicPr>
          <p:nvPr/>
        </p:nvPicPr>
        <p:blipFill>
          <a:blip r:embed="rId3"/>
          <a:stretch>
            <a:fillRect/>
          </a:stretch>
        </p:blipFill>
        <p:spPr>
          <a:xfrm>
            <a:off x="1953569" y="3921442"/>
            <a:ext cx="8284861" cy="1999298"/>
          </a:xfrm>
          <a:prstGeom prst="rect">
            <a:avLst/>
          </a:prstGeom>
        </p:spPr>
      </p:pic>
      <p:pic>
        <p:nvPicPr>
          <p:cNvPr id="6" name="Picture 5">
            <a:extLst>
              <a:ext uri="{FF2B5EF4-FFF2-40B4-BE49-F238E27FC236}">
                <a16:creationId xmlns:a16="http://schemas.microsoft.com/office/drawing/2014/main" id="{095BB9E6-8748-4C56-8E90-C887517DB2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193674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Mener les consultations des parties prenantes (3)</a:t>
            </a:r>
            <a:endParaRPr lang="fr" dirty="0"/>
          </a:p>
        </p:txBody>
      </p:sp>
      <p:sp>
        <p:nvSpPr>
          <p:cNvPr id="3" name="Content Placeholder 2"/>
          <p:cNvSpPr>
            <a:spLocks noGrp="1"/>
          </p:cNvSpPr>
          <p:nvPr>
            <p:ph idx="1"/>
          </p:nvPr>
        </p:nvSpPr>
        <p:spPr>
          <a:xfrm>
            <a:off x="2005263" y="2015836"/>
            <a:ext cx="9348537" cy="4161127"/>
          </a:xfrm>
        </p:spPr>
        <p:txBody>
          <a:bodyPr>
            <a:normAutofit lnSpcReduction="10000"/>
          </a:bodyPr>
          <a:lstStyle/>
          <a:p>
            <a:pPr marL="365125" indent="-365125" algn="l" rtl="0">
              <a:lnSpc>
                <a:spcPct val="100000"/>
              </a:lnSpc>
              <a:spcBef>
                <a:spcPts val="1200"/>
              </a:spcBef>
            </a:pPr>
            <a:r>
              <a:rPr lang="fr" b="0" i="0" u="none" baseline="0"/>
              <a:t>Discuter des recommandations en proposant plusieurs pistes d'amélioration des aspects identifiés.</a:t>
            </a:r>
          </a:p>
          <a:p>
            <a:pPr marL="365125" indent="-365125" algn="l" rtl="0">
              <a:lnSpc>
                <a:spcPct val="100000"/>
              </a:lnSpc>
              <a:spcBef>
                <a:spcPts val="1200"/>
              </a:spcBef>
            </a:pPr>
            <a:r>
              <a:rPr lang="fr" b="0" i="0" u="none" baseline="0"/>
              <a:t>Les recommandations doivent être « actionnables », à savoir concrètes, spécifiques et détaillées, afin de renforcer les stratégies d'amélioration pour la planification sectorielle de l'éducation et les autres processus politiques.</a:t>
            </a:r>
            <a:endParaRPr lang="fr" dirty="0"/>
          </a:p>
          <a:p>
            <a:pPr marL="365125" lvl="0" indent="-365125" algn="l" rtl="0">
              <a:lnSpc>
                <a:spcPct val="100000"/>
              </a:lnSpc>
              <a:spcBef>
                <a:spcPts val="1200"/>
              </a:spcBef>
            </a:pPr>
            <a:r>
              <a:rPr lang="fr" b="0" i="0" u="none" baseline="0"/>
              <a:t>Ajouter les différents points de vue des parties prenantes dans les tableaux analytiques.</a:t>
            </a:r>
          </a:p>
        </p:txBody>
      </p:sp>
      <p:sp>
        <p:nvSpPr>
          <p:cNvPr id="4" name="TextBox 3"/>
          <p:cNvSpPr txBox="1"/>
          <p:nvPr/>
        </p:nvSpPr>
        <p:spPr>
          <a:xfrm>
            <a:off x="5678905" y="6163056"/>
            <a:ext cx="6135143" cy="369332"/>
          </a:xfrm>
          <a:prstGeom prst="rect">
            <a:avLst/>
          </a:prstGeom>
          <a:noFill/>
        </p:spPr>
        <p:txBody>
          <a:bodyPr wrap="square" rtlCol="0">
            <a:spAutoFit/>
          </a:bodyPr>
          <a:lstStyle/>
          <a:p>
            <a:pPr algn="r" rtl="0"/>
            <a:r>
              <a:rPr lang="fr" b="0" i="0" u="none" baseline="0"/>
              <a:t>Manuel de l'ANLAS, partie 4.3.2 (ACER 2019)</a:t>
            </a:r>
            <a:endParaRPr lang="fr" dirty="0"/>
          </a:p>
        </p:txBody>
      </p:sp>
      <p:pic>
        <p:nvPicPr>
          <p:cNvPr id="5" name="Picture 4">
            <a:extLst>
              <a:ext uri="{FF2B5EF4-FFF2-40B4-BE49-F238E27FC236}">
                <a16:creationId xmlns:a16="http://schemas.microsoft.com/office/drawing/2014/main" id="{02B83A1F-B22D-4CE7-B5E2-723D71E5A0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527813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fr" b="0" i="0" u="none" baseline="0"/>
              <a:t>Fusionner les informations issues des diverses consultations avec les parties prenantes (1)</a:t>
            </a:r>
            <a:endParaRPr lang="fr" dirty="0"/>
          </a:p>
        </p:txBody>
      </p:sp>
      <p:sp>
        <p:nvSpPr>
          <p:cNvPr id="3" name="Content Placeholder 2"/>
          <p:cNvSpPr>
            <a:spLocks noGrp="1"/>
          </p:cNvSpPr>
          <p:nvPr>
            <p:ph idx="1"/>
          </p:nvPr>
        </p:nvSpPr>
        <p:spPr>
          <a:xfrm>
            <a:off x="2005263" y="1969476"/>
            <a:ext cx="9808785" cy="4271919"/>
          </a:xfrm>
        </p:spPr>
        <p:txBody>
          <a:bodyPr>
            <a:normAutofit lnSpcReduction="10000"/>
          </a:bodyPr>
          <a:lstStyle/>
          <a:p>
            <a:pPr marL="274638" lvl="0" indent="-274638" algn="l" rtl="0">
              <a:lnSpc>
                <a:spcPct val="100000"/>
              </a:lnSpc>
            </a:pPr>
            <a:r>
              <a:rPr lang="fr" b="0" i="0" u="none" baseline="0" dirty="0"/>
              <a:t>Il faut s'attendre à devoir organiser plusieurs consultations avec des parties prenantes pour chaque dimension. </a:t>
            </a:r>
            <a:endParaRPr lang="fr" dirty="0"/>
          </a:p>
          <a:p>
            <a:pPr marL="274638" lvl="0" indent="-274638" algn="l" rtl="0">
              <a:lnSpc>
                <a:spcPct val="100000"/>
              </a:lnSpc>
            </a:pPr>
            <a:r>
              <a:rPr lang="fr" b="0" i="0" u="none" baseline="0" dirty="0"/>
              <a:t>Examiner les notes des consultations avec les parties prenantes pour chaque axe majeur et en discuter.</a:t>
            </a:r>
          </a:p>
          <a:p>
            <a:pPr marL="274638" lvl="0" indent="-274638" algn="l" rtl="0">
              <a:lnSpc>
                <a:spcPct val="100000"/>
              </a:lnSpc>
            </a:pPr>
            <a:r>
              <a:rPr lang="fr" b="0" i="0" u="none" baseline="0" dirty="0"/>
              <a:t>Déterminer la catégorie d'évaluation la plus adaptée à chaque axe majeur par rapport à l'</a:t>
            </a:r>
            <a:r>
              <a:rPr lang="fr-BE" b="0" i="0" u="none" baseline="0" dirty="0"/>
              <a:t>objectif de qualité</a:t>
            </a:r>
            <a:r>
              <a:rPr lang="fr" b="0" i="0" u="none" baseline="0" dirty="0"/>
              <a:t>. Appuyer la décision sur des justifications et des documents officiels.</a:t>
            </a:r>
          </a:p>
          <a:p>
            <a:pPr marL="274638" lvl="0" indent="-274638" algn="l" rtl="0">
              <a:lnSpc>
                <a:spcPct val="100000"/>
              </a:lnSpc>
            </a:pPr>
            <a:r>
              <a:rPr lang="fr" b="0" i="0" u="none" baseline="0" dirty="0"/>
              <a:t>Consulter le comité de pilotage.</a:t>
            </a:r>
            <a:endParaRPr lang="fr" dirty="0"/>
          </a:p>
        </p:txBody>
      </p:sp>
      <p:sp>
        <p:nvSpPr>
          <p:cNvPr id="4" name="TextBox 3"/>
          <p:cNvSpPr txBox="1"/>
          <p:nvPr/>
        </p:nvSpPr>
        <p:spPr>
          <a:xfrm>
            <a:off x="5678905" y="6241395"/>
            <a:ext cx="6135143" cy="369332"/>
          </a:xfrm>
          <a:prstGeom prst="rect">
            <a:avLst/>
          </a:prstGeom>
          <a:noFill/>
        </p:spPr>
        <p:txBody>
          <a:bodyPr wrap="square" rtlCol="0">
            <a:spAutoFit/>
          </a:bodyPr>
          <a:lstStyle/>
          <a:p>
            <a:pPr algn="r" rtl="0"/>
            <a:r>
              <a:rPr lang="fr" b="0" i="0" u="none" baseline="0"/>
              <a:t>Manuel de l'ANLAS, partie 4.3.3 (ACER 2019)</a:t>
            </a:r>
            <a:endParaRPr lang="fr" dirty="0"/>
          </a:p>
        </p:txBody>
      </p:sp>
      <p:pic>
        <p:nvPicPr>
          <p:cNvPr id="5" name="Picture 4">
            <a:extLst>
              <a:ext uri="{FF2B5EF4-FFF2-40B4-BE49-F238E27FC236}">
                <a16:creationId xmlns:a16="http://schemas.microsoft.com/office/drawing/2014/main" id="{09AF86B6-1087-440C-ADDE-57CCC99D31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46727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Objectif de l'ANLAS</a:t>
            </a:r>
          </a:p>
        </p:txBody>
      </p:sp>
      <p:pic>
        <p:nvPicPr>
          <p:cNvPr id="3" name="Picture 2">
            <a:extLst>
              <a:ext uri="{FF2B5EF4-FFF2-40B4-BE49-F238E27FC236}">
                <a16:creationId xmlns:a16="http://schemas.microsoft.com/office/drawing/2014/main" id="{85CFB3D8-F1F0-4E62-8B66-C317B3237E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788341"/>
            <a:ext cx="2400300" cy="1069659"/>
          </a:xfrm>
          <a:prstGeom prst="rect">
            <a:avLst/>
          </a:prstGeom>
        </p:spPr>
      </p:pic>
    </p:spTree>
    <p:extLst>
      <p:ext uri="{BB962C8B-B14F-4D97-AF65-F5344CB8AC3E}">
        <p14:creationId xmlns:p14="http://schemas.microsoft.com/office/powerpoint/2010/main" val="1093802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fr" b="0" i="0" u="none" baseline="0"/>
              <a:t>Fusionner les informations issues des diverses consultations avec les parties prenantes (2)</a:t>
            </a:r>
            <a:endParaRPr lang="fr" dirty="0"/>
          </a:p>
        </p:txBody>
      </p:sp>
      <p:sp>
        <p:nvSpPr>
          <p:cNvPr id="3" name="Content Placeholder 2"/>
          <p:cNvSpPr>
            <a:spLocks noGrp="1"/>
          </p:cNvSpPr>
          <p:nvPr>
            <p:ph idx="1"/>
          </p:nvPr>
        </p:nvSpPr>
        <p:spPr>
          <a:xfrm>
            <a:off x="2005263" y="1969476"/>
            <a:ext cx="9808785" cy="3984757"/>
          </a:xfrm>
        </p:spPr>
        <p:txBody>
          <a:bodyPr>
            <a:normAutofit lnSpcReduction="10000"/>
          </a:bodyPr>
          <a:lstStyle/>
          <a:p>
            <a:pPr marL="274638" lvl="0" indent="-274638" algn="l" rtl="0">
              <a:lnSpc>
                <a:spcPct val="100000"/>
              </a:lnSpc>
            </a:pPr>
            <a:r>
              <a:rPr lang="fr" b="0" i="0" u="none" baseline="0"/>
              <a:t>Ajouter la catégorie d'évaluation consolidée obtenue dans les tableaux analytiques.</a:t>
            </a:r>
          </a:p>
          <a:p>
            <a:pPr marL="274638" lvl="0" indent="-274638" algn="l" rtl="0">
              <a:lnSpc>
                <a:spcPct val="100000"/>
              </a:lnSpc>
            </a:pPr>
            <a:r>
              <a:rPr lang="fr" b="0" i="0" u="none" baseline="0"/>
              <a:t>Analyser et résumer les aspects à améliorer. S'assurer que ces recommandations se rapportent aux questions de référence.</a:t>
            </a:r>
            <a:endParaRPr lang="fr" dirty="0"/>
          </a:p>
          <a:p>
            <a:pPr marL="274638" lvl="0" indent="-274638" algn="l" rtl="0">
              <a:lnSpc>
                <a:spcPct val="100000"/>
              </a:lnSpc>
            </a:pPr>
            <a:r>
              <a:rPr lang="fr" b="0" i="0" u="none" baseline="0"/>
              <a:t>Analyser et résumer les recommandations d'amélioration. S'assurer que ces recommandations se rapportent aux aspects à améliorer identifiés et qu'elles sont « actionnables ». </a:t>
            </a:r>
            <a:endParaRPr lang="fr" dirty="0"/>
          </a:p>
        </p:txBody>
      </p:sp>
      <p:sp>
        <p:nvSpPr>
          <p:cNvPr id="4" name="TextBox 3"/>
          <p:cNvSpPr txBox="1"/>
          <p:nvPr/>
        </p:nvSpPr>
        <p:spPr>
          <a:xfrm>
            <a:off x="5678905" y="6233022"/>
            <a:ext cx="6135143" cy="369332"/>
          </a:xfrm>
          <a:prstGeom prst="rect">
            <a:avLst/>
          </a:prstGeom>
          <a:noFill/>
        </p:spPr>
        <p:txBody>
          <a:bodyPr wrap="square" rtlCol="0">
            <a:spAutoFit/>
          </a:bodyPr>
          <a:lstStyle/>
          <a:p>
            <a:pPr algn="r" rtl="0"/>
            <a:r>
              <a:rPr lang="fr" b="0" i="0" u="none" baseline="0"/>
              <a:t>Manuel de l'ANLAS, partie 4.3.3 (ACER 2019)</a:t>
            </a:r>
            <a:endParaRPr lang="fr" dirty="0"/>
          </a:p>
        </p:txBody>
      </p:sp>
      <p:pic>
        <p:nvPicPr>
          <p:cNvPr id="5" name="Picture 4">
            <a:extLst>
              <a:ext uri="{FF2B5EF4-FFF2-40B4-BE49-F238E27FC236}">
                <a16:creationId xmlns:a16="http://schemas.microsoft.com/office/drawing/2014/main" id="{3B1EA5B9-3C3D-4769-B585-641C1431FE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951780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Synthèse</a:t>
            </a:r>
            <a:endParaRPr lang="fr" dirty="0"/>
          </a:p>
        </p:txBody>
      </p:sp>
      <p:sp>
        <p:nvSpPr>
          <p:cNvPr id="3" name="Content Placeholder 2"/>
          <p:cNvSpPr>
            <a:spLocks noGrp="1"/>
          </p:cNvSpPr>
          <p:nvPr>
            <p:ph idx="1"/>
          </p:nvPr>
        </p:nvSpPr>
        <p:spPr>
          <a:xfrm>
            <a:off x="2005263" y="2213810"/>
            <a:ext cx="9348537" cy="3634097"/>
          </a:xfrm>
        </p:spPr>
        <p:txBody>
          <a:bodyPr>
            <a:normAutofit lnSpcReduction="10000"/>
          </a:bodyPr>
          <a:lstStyle/>
          <a:p>
            <a:pPr marL="274638" indent="-274638" algn="l" rtl="0">
              <a:lnSpc>
                <a:spcPct val="100000"/>
              </a:lnSpc>
            </a:pPr>
            <a:r>
              <a:rPr lang="fr" sz="2600" b="0" i="0" u="none" baseline="0"/>
              <a:t>Vise à présenter l'essence des résultats de manière succincte et organisée, en vue de les rendre accessibles aux principales parties prenantes.</a:t>
            </a:r>
          </a:p>
          <a:p>
            <a:pPr marL="274638" indent="-274638" algn="l" rtl="0">
              <a:lnSpc>
                <a:spcPct val="100000"/>
              </a:lnSpc>
            </a:pPr>
            <a:r>
              <a:rPr lang="fr" sz="2600" b="0" i="0" u="none" baseline="0"/>
              <a:t>Deux tableaux de synthèse facilitent la présentation des résultats de toutes les dimensions de l'ANLAS.</a:t>
            </a:r>
          </a:p>
          <a:p>
            <a:pPr marL="274638" indent="-274638" algn="l" rtl="0">
              <a:lnSpc>
                <a:spcPct val="100000"/>
              </a:lnSpc>
            </a:pPr>
            <a:r>
              <a:rPr lang="fr" sz="2600" b="0" i="0" u="none" baseline="0"/>
              <a:t>La rédaction de la synthèse nécessite principalement l'extraction et l'organisation des informations issues des tableaux d'évaluation fusionnés de tous les axes majeurs et dimensions.</a:t>
            </a:r>
            <a:endParaRPr lang="fr" sz="2600"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4.3.4 (ACER 2019)</a:t>
            </a:r>
            <a:endParaRPr lang="fr" dirty="0"/>
          </a:p>
        </p:txBody>
      </p:sp>
      <p:pic>
        <p:nvPicPr>
          <p:cNvPr id="5" name="Picture 4">
            <a:extLst>
              <a:ext uri="{FF2B5EF4-FFF2-40B4-BE49-F238E27FC236}">
                <a16:creationId xmlns:a16="http://schemas.microsoft.com/office/drawing/2014/main" id="{AF672BD3-5804-47EC-A7FD-D02B4396C0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835657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Tableaux analytiques : principales parties</a:t>
            </a:r>
            <a:endParaRPr lang="fr" dirty="0"/>
          </a:p>
        </p:txBody>
      </p:sp>
      <p:sp>
        <p:nvSpPr>
          <p:cNvPr id="8" name="Right Arrow 7"/>
          <p:cNvSpPr/>
          <p:nvPr/>
        </p:nvSpPr>
        <p:spPr>
          <a:xfrm>
            <a:off x="1017711" y="4109305"/>
            <a:ext cx="987552" cy="804672"/>
          </a:xfrm>
          <a:prstGeom prst="rightArrow">
            <a:avLst/>
          </a:prstGeom>
          <a:solidFill>
            <a:srgbClr val="F9A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6" name="TextBox 5"/>
          <p:cNvSpPr txBox="1"/>
          <p:nvPr/>
        </p:nvSpPr>
        <p:spPr>
          <a:xfrm>
            <a:off x="6400800" y="6345405"/>
            <a:ext cx="5336668" cy="369332"/>
          </a:xfrm>
          <a:prstGeom prst="rect">
            <a:avLst/>
          </a:prstGeom>
          <a:noFill/>
        </p:spPr>
        <p:txBody>
          <a:bodyPr wrap="square" rtlCol="0">
            <a:spAutoFit/>
          </a:bodyPr>
          <a:lstStyle/>
          <a:p>
            <a:pPr algn="r" rtl="0"/>
            <a:r>
              <a:rPr lang="fr" b="0" i="0" u="none" baseline="0"/>
              <a:t>Manuel de l'ANLAS, partie 4.4.1 (ACER 2019)</a:t>
            </a:r>
            <a:endParaRPr lang="fr" dirty="0"/>
          </a:p>
        </p:txBody>
      </p:sp>
      <p:pic>
        <p:nvPicPr>
          <p:cNvPr id="3" name="Picture 2">
            <a:extLst>
              <a:ext uri="{FF2B5EF4-FFF2-40B4-BE49-F238E27FC236}">
                <a16:creationId xmlns:a16="http://schemas.microsoft.com/office/drawing/2014/main" id="{B0353E15-5A78-41A4-9EAC-BACCD2EA17F5}"/>
              </a:ext>
            </a:extLst>
          </p:cNvPr>
          <p:cNvPicPr>
            <a:picLocks noChangeAspect="1"/>
          </p:cNvPicPr>
          <p:nvPr/>
        </p:nvPicPr>
        <p:blipFill>
          <a:blip r:embed="rId3"/>
          <a:stretch>
            <a:fillRect/>
          </a:stretch>
        </p:blipFill>
        <p:spPr>
          <a:xfrm>
            <a:off x="2166937" y="2291687"/>
            <a:ext cx="9791268" cy="2823897"/>
          </a:xfrm>
          <a:prstGeom prst="rect">
            <a:avLst/>
          </a:prstGeom>
        </p:spPr>
      </p:pic>
      <p:pic>
        <p:nvPicPr>
          <p:cNvPr id="7" name="Picture 6">
            <a:extLst>
              <a:ext uri="{FF2B5EF4-FFF2-40B4-BE49-F238E27FC236}">
                <a16:creationId xmlns:a16="http://schemas.microsoft.com/office/drawing/2014/main" id="{254D0E6D-287A-44FA-84AD-79EE8065A9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81815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Tableaux analytiques : principales parties</a:t>
            </a:r>
            <a:endParaRPr lang="fr" dirty="0"/>
          </a:p>
        </p:txBody>
      </p:sp>
      <p:sp>
        <p:nvSpPr>
          <p:cNvPr id="7" name="Right Arrow 6"/>
          <p:cNvSpPr/>
          <p:nvPr/>
        </p:nvSpPr>
        <p:spPr>
          <a:xfrm>
            <a:off x="672271" y="2043820"/>
            <a:ext cx="987552" cy="804672"/>
          </a:xfrm>
          <a:prstGeom prst="rightArrow">
            <a:avLst/>
          </a:prstGeom>
          <a:solidFill>
            <a:srgbClr val="F9A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9" name="Right Arrow 8"/>
          <p:cNvSpPr/>
          <p:nvPr/>
        </p:nvSpPr>
        <p:spPr>
          <a:xfrm>
            <a:off x="672271" y="3867667"/>
            <a:ext cx="987552" cy="804672"/>
          </a:xfrm>
          <a:prstGeom prst="rightArrow">
            <a:avLst/>
          </a:prstGeom>
          <a:solidFill>
            <a:srgbClr val="F9A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11" name="TextBox 10"/>
          <p:cNvSpPr txBox="1"/>
          <p:nvPr/>
        </p:nvSpPr>
        <p:spPr>
          <a:xfrm>
            <a:off x="6400800" y="6345405"/>
            <a:ext cx="5336668" cy="369332"/>
          </a:xfrm>
          <a:prstGeom prst="rect">
            <a:avLst/>
          </a:prstGeom>
          <a:noFill/>
        </p:spPr>
        <p:txBody>
          <a:bodyPr wrap="square" rtlCol="0">
            <a:spAutoFit/>
          </a:bodyPr>
          <a:lstStyle/>
          <a:p>
            <a:pPr algn="r" rtl="0"/>
            <a:r>
              <a:rPr lang="fr" b="0" i="0" u="none" baseline="0"/>
              <a:t>Manuel de l'ANLAS, partie 4.4.1 (ACER 2019)</a:t>
            </a:r>
            <a:endParaRPr lang="fr" dirty="0"/>
          </a:p>
        </p:txBody>
      </p:sp>
      <p:pic>
        <p:nvPicPr>
          <p:cNvPr id="4" name="Picture 3">
            <a:extLst>
              <a:ext uri="{FF2B5EF4-FFF2-40B4-BE49-F238E27FC236}">
                <a16:creationId xmlns:a16="http://schemas.microsoft.com/office/drawing/2014/main" id="{6AE50DDB-BE48-4104-AE2F-6111970B8F7C}"/>
              </a:ext>
            </a:extLst>
          </p:cNvPr>
          <p:cNvPicPr>
            <a:picLocks noChangeAspect="1"/>
          </p:cNvPicPr>
          <p:nvPr/>
        </p:nvPicPr>
        <p:blipFill>
          <a:blip r:embed="rId3"/>
          <a:stretch>
            <a:fillRect/>
          </a:stretch>
        </p:blipFill>
        <p:spPr>
          <a:xfrm>
            <a:off x="2005261" y="1759072"/>
            <a:ext cx="8647499" cy="2304459"/>
          </a:xfrm>
          <a:prstGeom prst="rect">
            <a:avLst/>
          </a:prstGeom>
        </p:spPr>
      </p:pic>
      <p:pic>
        <p:nvPicPr>
          <p:cNvPr id="5" name="Picture 4">
            <a:extLst>
              <a:ext uri="{FF2B5EF4-FFF2-40B4-BE49-F238E27FC236}">
                <a16:creationId xmlns:a16="http://schemas.microsoft.com/office/drawing/2014/main" id="{6B1A7BB4-964F-47BC-9072-3D9ACA2AD60D}"/>
              </a:ext>
            </a:extLst>
          </p:cNvPr>
          <p:cNvPicPr>
            <a:picLocks noChangeAspect="1"/>
          </p:cNvPicPr>
          <p:nvPr/>
        </p:nvPicPr>
        <p:blipFill>
          <a:blip r:embed="rId4"/>
          <a:stretch>
            <a:fillRect/>
          </a:stretch>
        </p:blipFill>
        <p:spPr>
          <a:xfrm>
            <a:off x="2005261" y="3972561"/>
            <a:ext cx="8647499" cy="1876492"/>
          </a:xfrm>
          <a:prstGeom prst="rect">
            <a:avLst/>
          </a:prstGeom>
        </p:spPr>
      </p:pic>
      <p:pic>
        <p:nvPicPr>
          <p:cNvPr id="8" name="Picture 7">
            <a:extLst>
              <a:ext uri="{FF2B5EF4-FFF2-40B4-BE49-F238E27FC236}">
                <a16:creationId xmlns:a16="http://schemas.microsoft.com/office/drawing/2014/main" id="{BEC9E81C-2489-4C2C-9005-D5C7DDD6AC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0732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Liste des références bibliographiques des documents</a:t>
            </a:r>
            <a:endParaRPr lang="fr" dirty="0"/>
          </a:p>
        </p:txBody>
      </p:sp>
      <p:sp>
        <p:nvSpPr>
          <p:cNvPr id="8" name="Content Placeholder 2"/>
          <p:cNvSpPr>
            <a:spLocks noGrp="1"/>
          </p:cNvSpPr>
          <p:nvPr>
            <p:ph idx="1"/>
          </p:nvPr>
        </p:nvSpPr>
        <p:spPr>
          <a:xfrm>
            <a:off x="2005263" y="1910080"/>
            <a:ext cx="9348537" cy="4632960"/>
          </a:xfrm>
        </p:spPr>
        <p:txBody>
          <a:bodyPr>
            <a:normAutofit fontScale="77500" lnSpcReduction="20000"/>
          </a:bodyPr>
          <a:lstStyle/>
          <a:p>
            <a:pPr marL="274638" indent="-274638" algn="l" rtl="0">
              <a:lnSpc>
                <a:spcPct val="110000"/>
              </a:lnSpc>
            </a:pPr>
            <a:r>
              <a:rPr lang="fr" b="0" i="0" u="none" baseline="0"/>
              <a:t>Répertorier les documents pertinents utilisés pour l'analyse à partir du tableau de recensement des documents.</a:t>
            </a:r>
          </a:p>
          <a:p>
            <a:pPr marL="274638" lvl="0" indent="-274638" algn="l" rtl="0">
              <a:lnSpc>
                <a:spcPct val="110000"/>
              </a:lnSpc>
            </a:pPr>
            <a:r>
              <a:rPr lang="fr" b="0" i="1" u="none" baseline="0"/>
              <a:t>Référence bibliographique courte :</a:t>
            </a:r>
            <a:r>
              <a:rPr lang="fr" b="0" i="0" u="none" baseline="0"/>
              <a:t> auteur et date. Pour citer les documents dans les tableaux.</a:t>
            </a:r>
            <a:endParaRPr lang="fr" dirty="0"/>
          </a:p>
          <a:p>
            <a:pPr marL="274638" lvl="0" indent="-274638" algn="l" rtl="0">
              <a:lnSpc>
                <a:spcPct val="110000"/>
              </a:lnSpc>
            </a:pPr>
            <a:r>
              <a:rPr lang="fr" b="0" i="1" u="none" baseline="0"/>
              <a:t>Référence bibliographique longue : </a:t>
            </a:r>
            <a:r>
              <a:rPr lang="fr" b="0" i="0" u="none" baseline="0"/>
              <a:t>respecter les normes bibliographiques conventionnelles, en indiquant :</a:t>
            </a:r>
          </a:p>
          <a:p>
            <a:pPr marL="711200" lvl="0" indent="-447675" algn="l" rtl="0">
              <a:lnSpc>
                <a:spcPct val="120000"/>
              </a:lnSpc>
              <a:spcBef>
                <a:spcPts val="600"/>
              </a:spcBef>
              <a:buFont typeface="Arial" panose="020B0604020202020204" pitchFamily="34" charset="0"/>
              <a:buChar char="−"/>
            </a:pPr>
            <a:r>
              <a:rPr lang="fr" sz="2600" b="0" i="0" u="none" baseline="0"/>
              <a:t>le titre/nom du document, </a:t>
            </a:r>
            <a:endParaRPr lang="fr" sz="2600" dirty="0"/>
          </a:p>
          <a:p>
            <a:pPr marL="711200" lvl="0" indent="-447675" algn="l" rtl="0">
              <a:lnSpc>
                <a:spcPct val="120000"/>
              </a:lnSpc>
              <a:spcBef>
                <a:spcPts val="600"/>
              </a:spcBef>
              <a:buFont typeface="Arial" panose="020B0604020202020204" pitchFamily="34" charset="0"/>
              <a:buChar char="−"/>
            </a:pPr>
            <a:r>
              <a:rPr lang="fr" sz="2600" b="0" i="0" u="none" baseline="0"/>
              <a:t>les auteurs et/ou l'institution,</a:t>
            </a:r>
            <a:endParaRPr lang="fr" sz="2600" dirty="0"/>
          </a:p>
          <a:p>
            <a:pPr marL="711200" lvl="0" indent="-447675" algn="l" rtl="0">
              <a:lnSpc>
                <a:spcPct val="120000"/>
              </a:lnSpc>
              <a:spcBef>
                <a:spcPts val="600"/>
              </a:spcBef>
              <a:buFont typeface="Arial" panose="020B0604020202020204" pitchFamily="34" charset="0"/>
              <a:buChar char="−"/>
            </a:pPr>
            <a:r>
              <a:rPr lang="fr" sz="2600" b="0" i="0" u="none" baseline="0"/>
              <a:t>la date de publication et/ou d'accès (en cas de documents en ligne ou de documentation interne si aucune date n'est disponible),</a:t>
            </a:r>
            <a:endParaRPr lang="fr" sz="2600" dirty="0"/>
          </a:p>
          <a:p>
            <a:pPr marL="711200" lvl="0" indent="-447675" algn="l" rtl="0">
              <a:lnSpc>
                <a:spcPct val="120000"/>
              </a:lnSpc>
              <a:spcBef>
                <a:spcPts val="600"/>
              </a:spcBef>
              <a:buFont typeface="Arial" panose="020B0604020202020204" pitchFamily="34" charset="0"/>
              <a:buChar char="−"/>
            </a:pPr>
            <a:r>
              <a:rPr lang="fr" sz="2600" b="0" i="0" u="none" baseline="0"/>
              <a:t>l'éditeur,</a:t>
            </a:r>
            <a:endParaRPr lang="fr" sz="2600" dirty="0"/>
          </a:p>
          <a:p>
            <a:pPr marL="711200" lvl="0" indent="-447675" algn="l" rtl="0">
              <a:lnSpc>
                <a:spcPct val="120000"/>
              </a:lnSpc>
              <a:spcBef>
                <a:spcPts val="600"/>
              </a:spcBef>
              <a:buFont typeface="Arial" panose="020B0604020202020204" pitchFamily="34" charset="0"/>
              <a:buChar char="−"/>
            </a:pPr>
            <a:r>
              <a:rPr lang="fr" sz="2600" b="0" i="0" u="none" baseline="0"/>
              <a:t>un hyperlien pour les documents en ligne.</a:t>
            </a:r>
            <a:endParaRPr lang="fr" sz="2600" dirty="0"/>
          </a:p>
          <a:p>
            <a:pPr lvl="0" algn="l" rtl="0"/>
            <a:endParaRPr lang="fr" dirty="0"/>
          </a:p>
        </p:txBody>
      </p:sp>
      <p:sp>
        <p:nvSpPr>
          <p:cNvPr id="5" name="TextBox 4"/>
          <p:cNvSpPr txBox="1"/>
          <p:nvPr/>
        </p:nvSpPr>
        <p:spPr>
          <a:xfrm>
            <a:off x="6679531" y="6358374"/>
            <a:ext cx="5336668" cy="369332"/>
          </a:xfrm>
          <a:prstGeom prst="rect">
            <a:avLst/>
          </a:prstGeom>
          <a:noFill/>
        </p:spPr>
        <p:txBody>
          <a:bodyPr wrap="square" rtlCol="0">
            <a:spAutoFit/>
          </a:bodyPr>
          <a:lstStyle/>
          <a:p>
            <a:pPr algn="r" rtl="0"/>
            <a:r>
              <a:rPr lang="fr" b="0" i="0" u="none" baseline="0"/>
              <a:t>Manuel de l'ANLAS, partie 4.4.1 (ACER 2019)</a:t>
            </a:r>
            <a:endParaRPr lang="fr" dirty="0"/>
          </a:p>
        </p:txBody>
      </p:sp>
      <p:pic>
        <p:nvPicPr>
          <p:cNvPr id="6" name="Picture 5">
            <a:extLst>
              <a:ext uri="{FF2B5EF4-FFF2-40B4-BE49-F238E27FC236}">
                <a16:creationId xmlns:a16="http://schemas.microsoft.com/office/drawing/2014/main" id="{2D3B81BB-24A7-4846-85BB-85095AFF02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763479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Liste de références pour les consultations des parties prenantes (1)</a:t>
            </a:r>
            <a:endParaRPr lang="fr" dirty="0"/>
          </a:p>
        </p:txBody>
      </p:sp>
      <p:sp>
        <p:nvSpPr>
          <p:cNvPr id="3" name="Content Placeholder 2"/>
          <p:cNvSpPr>
            <a:spLocks noGrp="1"/>
          </p:cNvSpPr>
          <p:nvPr>
            <p:ph idx="1"/>
          </p:nvPr>
        </p:nvSpPr>
        <p:spPr>
          <a:xfrm>
            <a:off x="2005263" y="2245360"/>
            <a:ext cx="10010936" cy="4612640"/>
          </a:xfrm>
        </p:spPr>
        <p:txBody>
          <a:bodyPr>
            <a:normAutofit/>
          </a:bodyPr>
          <a:lstStyle/>
          <a:p>
            <a:pPr marL="274638" indent="-274638" algn="l" rtl="0">
              <a:lnSpc>
                <a:spcPct val="110000"/>
              </a:lnSpc>
              <a:spcAft>
                <a:spcPts val="1000"/>
              </a:spcAft>
            </a:pPr>
            <a:r>
              <a:rPr lang="fr" b="0" i="0" u="none" baseline="0"/>
              <a:t>Ajouter les informations requises pour chaque consultation avec une partie prenante, d'après le tableau de recensement des parties prenantes.</a:t>
            </a:r>
          </a:p>
          <a:p>
            <a:pPr marL="274638" indent="-274638" algn="l" rtl="0">
              <a:spcAft>
                <a:spcPts val="1000"/>
              </a:spcAft>
            </a:pPr>
            <a:r>
              <a:rPr lang="fr" b="0" i="0" u="none" baseline="0"/>
              <a:t>Créer un nouveau tableau de référence pour les consultations avec les parties prenantes lors de chaque consultation.</a:t>
            </a:r>
            <a:endParaRPr lang="fr" dirty="0"/>
          </a:p>
          <a:p>
            <a:pPr marL="274638" indent="-274638" algn="l" rtl="0">
              <a:spcAft>
                <a:spcPts val="1000"/>
              </a:spcAft>
            </a:pPr>
            <a:r>
              <a:rPr lang="fr" b="0" i="0" u="none" baseline="0"/>
              <a:t>Copier simplement le tableau initial fourni et le coller sous le premier tableau de consultation des parties prenantes.</a:t>
            </a:r>
            <a:endParaRPr lang="fr" dirty="0"/>
          </a:p>
          <a:p>
            <a:pPr algn="l" rtl="0">
              <a:lnSpc>
                <a:spcPct val="110000"/>
              </a:lnSpc>
            </a:pPr>
            <a:endParaRPr lang="fr" dirty="0"/>
          </a:p>
        </p:txBody>
      </p:sp>
      <p:sp>
        <p:nvSpPr>
          <p:cNvPr id="4" name="TextBox 3"/>
          <p:cNvSpPr txBox="1"/>
          <p:nvPr/>
        </p:nvSpPr>
        <p:spPr>
          <a:xfrm>
            <a:off x="6679531" y="6214348"/>
            <a:ext cx="5336668" cy="369332"/>
          </a:xfrm>
          <a:prstGeom prst="rect">
            <a:avLst/>
          </a:prstGeom>
          <a:noFill/>
        </p:spPr>
        <p:txBody>
          <a:bodyPr wrap="square" rtlCol="0">
            <a:spAutoFit/>
          </a:bodyPr>
          <a:lstStyle/>
          <a:p>
            <a:pPr algn="r" rtl="0"/>
            <a:r>
              <a:rPr lang="fr" b="0" i="0" u="none" baseline="0"/>
              <a:t>Manuel de l'ANLAS, partie 4.4.1 (ACER 2019)</a:t>
            </a:r>
            <a:endParaRPr lang="fr" dirty="0"/>
          </a:p>
        </p:txBody>
      </p:sp>
      <p:pic>
        <p:nvPicPr>
          <p:cNvPr id="5" name="Picture 4">
            <a:extLst>
              <a:ext uri="{FF2B5EF4-FFF2-40B4-BE49-F238E27FC236}">
                <a16:creationId xmlns:a16="http://schemas.microsoft.com/office/drawing/2014/main" id="{BA4CF610-159F-49DB-A3CB-3F0ABA0DB0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499455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Liste de références pour les consultations des parties prenantes (2)</a:t>
            </a:r>
            <a:endParaRPr lang="fr" dirty="0"/>
          </a:p>
        </p:txBody>
      </p:sp>
      <p:sp>
        <p:nvSpPr>
          <p:cNvPr id="3" name="Content Placeholder 2"/>
          <p:cNvSpPr>
            <a:spLocks noGrp="1"/>
          </p:cNvSpPr>
          <p:nvPr>
            <p:ph idx="1"/>
          </p:nvPr>
        </p:nvSpPr>
        <p:spPr>
          <a:xfrm>
            <a:off x="2005263" y="1950720"/>
            <a:ext cx="9348537" cy="4226243"/>
          </a:xfrm>
        </p:spPr>
        <p:txBody>
          <a:bodyPr>
            <a:noAutofit/>
          </a:bodyPr>
          <a:lstStyle/>
          <a:p>
            <a:pPr marL="274638" indent="-274638" algn="l" rtl="0">
              <a:lnSpc>
                <a:spcPct val="100000"/>
              </a:lnSpc>
            </a:pPr>
            <a:r>
              <a:rPr lang="fr" sz="2600" b="0" i="0" u="none" baseline="0"/>
              <a:t>Il faut s'attendre à devoir organiser plusieurs consultations avec des parties prenantes pour chaque dimension.</a:t>
            </a:r>
          </a:p>
          <a:p>
            <a:pPr marL="274638" indent="-274638" algn="l" rtl="0">
              <a:lnSpc>
                <a:spcPct val="100000"/>
              </a:lnSpc>
            </a:pPr>
            <a:r>
              <a:rPr lang="fr" sz="2600" b="0" i="0" u="none" baseline="0"/>
              <a:t>Le numéro de référence d'une consultation avec les parties prenantes sert d'identifiant afin de faciliter l'enregistrement d'informations issues de plusieurs consultations au sein d'un même tableau.</a:t>
            </a:r>
          </a:p>
          <a:p>
            <a:pPr marL="274638" indent="-274638" algn="l" rtl="0">
              <a:lnSpc>
                <a:spcPct val="100000"/>
              </a:lnSpc>
            </a:pPr>
            <a:r>
              <a:rPr lang="fr" sz="2600" b="0" i="0" u="none" baseline="0"/>
              <a:t>Par exemple : CN-S1, CN-S2, etc. (Contexte du système d’évaluation - Consultation avec une partie prenante 1).</a:t>
            </a:r>
            <a:endParaRPr lang="fr" sz="2600" dirty="0"/>
          </a:p>
          <a:p>
            <a:pPr marL="274638" indent="-274638" algn="l" rtl="0">
              <a:lnSpc>
                <a:spcPct val="100000"/>
              </a:lnSpc>
            </a:pPr>
            <a:r>
              <a:rPr lang="fr" sz="2600" b="0" i="0" u="none" baseline="0"/>
              <a:t>Le numéro de référence de la consultation avec une partie prenante doit être précisé à chaque mention de la consultation correspondante.</a:t>
            </a:r>
          </a:p>
        </p:txBody>
      </p:sp>
      <p:sp>
        <p:nvSpPr>
          <p:cNvPr id="4" name="TextBox 3"/>
          <p:cNvSpPr txBox="1"/>
          <p:nvPr/>
        </p:nvSpPr>
        <p:spPr>
          <a:xfrm>
            <a:off x="6679531" y="6214348"/>
            <a:ext cx="5336668" cy="369332"/>
          </a:xfrm>
          <a:prstGeom prst="rect">
            <a:avLst/>
          </a:prstGeom>
          <a:noFill/>
        </p:spPr>
        <p:txBody>
          <a:bodyPr wrap="square" rtlCol="0">
            <a:spAutoFit/>
          </a:bodyPr>
          <a:lstStyle/>
          <a:p>
            <a:pPr algn="r" rtl="0"/>
            <a:r>
              <a:rPr lang="fr" b="0" i="0" u="none" baseline="0"/>
              <a:t>Manuel de l'ANLAS, partie 4.4.1 (ACER 2019)</a:t>
            </a:r>
            <a:endParaRPr lang="fr" dirty="0"/>
          </a:p>
        </p:txBody>
      </p:sp>
      <p:pic>
        <p:nvPicPr>
          <p:cNvPr id="5" name="Picture 4">
            <a:extLst>
              <a:ext uri="{FF2B5EF4-FFF2-40B4-BE49-F238E27FC236}">
                <a16:creationId xmlns:a16="http://schemas.microsoft.com/office/drawing/2014/main" id="{27F1A2E9-1F4D-4101-84BE-2D96B2CF48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418633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Enregistrement et mention des sources</a:t>
            </a:r>
            <a:endParaRPr lang="fr" dirty="0"/>
          </a:p>
        </p:txBody>
      </p:sp>
      <p:sp>
        <p:nvSpPr>
          <p:cNvPr id="3" name="Content Placeholder 2"/>
          <p:cNvSpPr>
            <a:spLocks noGrp="1"/>
          </p:cNvSpPr>
          <p:nvPr>
            <p:ph idx="1"/>
          </p:nvPr>
        </p:nvSpPr>
        <p:spPr/>
        <p:txBody>
          <a:bodyPr/>
          <a:lstStyle/>
          <a:p>
            <a:pPr marL="0" indent="0" algn="l" rtl="0">
              <a:buNone/>
            </a:pPr>
            <a:r>
              <a:rPr lang="fr" b="0" i="0" u="none" baseline="0"/>
              <a:t>Consigner et mentionner les sources de données est important afin de justifier les informations partagées dans les tableaux analytiques et de garantir des descriptions objectives et reproductibles des axes majeurs. </a:t>
            </a:r>
            <a:endParaRPr lang="fr" dirty="0"/>
          </a:p>
        </p:txBody>
      </p:sp>
      <p:sp>
        <p:nvSpPr>
          <p:cNvPr id="4" name="TextBox 3"/>
          <p:cNvSpPr txBox="1"/>
          <p:nvPr/>
        </p:nvSpPr>
        <p:spPr>
          <a:xfrm>
            <a:off x="5678905" y="6163056"/>
            <a:ext cx="6135143" cy="369332"/>
          </a:xfrm>
          <a:prstGeom prst="rect">
            <a:avLst/>
          </a:prstGeom>
          <a:noFill/>
        </p:spPr>
        <p:txBody>
          <a:bodyPr wrap="square" rtlCol="0">
            <a:spAutoFit/>
          </a:bodyPr>
          <a:lstStyle/>
          <a:p>
            <a:pPr algn="r" rtl="0"/>
            <a:r>
              <a:rPr lang="fr" b="0" i="0" u="none" baseline="0"/>
              <a:t>Manuel de l'ANLAS, partie 4.3 (ACER 2019)</a:t>
            </a:r>
            <a:endParaRPr lang="fr" dirty="0"/>
          </a:p>
        </p:txBody>
      </p:sp>
      <p:pic>
        <p:nvPicPr>
          <p:cNvPr id="5" name="Picture 4">
            <a:extLst>
              <a:ext uri="{FF2B5EF4-FFF2-40B4-BE49-F238E27FC236}">
                <a16:creationId xmlns:a16="http://schemas.microsoft.com/office/drawing/2014/main" id="{AB1A0C18-F9CA-49BD-89AF-85F3972654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890490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238C4D-0EDE-469A-A8F1-D7332BB46163}"/>
              </a:ext>
            </a:extLst>
          </p:cNvPr>
          <p:cNvPicPr>
            <a:picLocks noChangeAspect="1"/>
          </p:cNvPicPr>
          <p:nvPr/>
        </p:nvPicPr>
        <p:blipFill>
          <a:blip r:embed="rId3"/>
          <a:stretch>
            <a:fillRect/>
          </a:stretch>
        </p:blipFill>
        <p:spPr>
          <a:xfrm>
            <a:off x="1527810" y="1971292"/>
            <a:ext cx="9348537" cy="4260296"/>
          </a:xfrm>
          <a:prstGeom prst="rect">
            <a:avLst/>
          </a:prstGeom>
        </p:spPr>
      </p:pic>
      <p:sp>
        <p:nvSpPr>
          <p:cNvPr id="2" name="Title 1"/>
          <p:cNvSpPr>
            <a:spLocks noGrp="1"/>
          </p:cNvSpPr>
          <p:nvPr>
            <p:ph type="title"/>
          </p:nvPr>
        </p:nvSpPr>
        <p:spPr/>
        <p:txBody>
          <a:bodyPr/>
          <a:lstStyle/>
          <a:p>
            <a:pPr algn="l" rtl="0"/>
            <a:r>
              <a:rPr lang="fr" b="0" i="0" u="none" baseline="0"/>
              <a:t>Tableaux analytiques : description</a:t>
            </a:r>
            <a:endParaRPr lang="fr" dirty="0"/>
          </a:p>
        </p:txBody>
      </p:sp>
      <p:sp>
        <p:nvSpPr>
          <p:cNvPr id="3" name="Rounded Rectangle 2"/>
          <p:cNvSpPr/>
          <p:nvPr/>
        </p:nvSpPr>
        <p:spPr>
          <a:xfrm>
            <a:off x="1527810" y="2231136"/>
            <a:ext cx="6189726" cy="585216"/>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7" name="Rounded Rectangle 6"/>
          <p:cNvSpPr/>
          <p:nvPr/>
        </p:nvSpPr>
        <p:spPr>
          <a:xfrm>
            <a:off x="1527810" y="2989654"/>
            <a:ext cx="4927854" cy="3128117"/>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8" name="Rounded Rectangle 7"/>
          <p:cNvSpPr/>
          <p:nvPr/>
        </p:nvSpPr>
        <p:spPr>
          <a:xfrm>
            <a:off x="6355701" y="2989654"/>
            <a:ext cx="4927854" cy="3128117"/>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9" name="TextBox 8"/>
          <p:cNvSpPr txBox="1"/>
          <p:nvPr/>
        </p:nvSpPr>
        <p:spPr>
          <a:xfrm>
            <a:off x="7170203" y="3706428"/>
            <a:ext cx="3152545" cy="1631216"/>
          </a:xfrm>
          <a:prstGeom prst="rect">
            <a:avLst/>
          </a:prstGeom>
          <a:noFill/>
        </p:spPr>
        <p:txBody>
          <a:bodyPr wrap="square" rtlCol="0">
            <a:spAutoFit/>
          </a:bodyPr>
          <a:lstStyle/>
          <a:p>
            <a:pPr algn="l" rtl="0"/>
            <a:r>
              <a:rPr lang="fr" sz="2000" b="0" i="0" u="none" baseline="0">
                <a:solidFill>
                  <a:srgbClr val="B4408F"/>
                </a:solidFill>
              </a:rPr>
              <a:t>Penser à indiquer la source des données, par exemple l'auteur, l'année ou le numéro de référence de la partie prenante.</a:t>
            </a:r>
            <a:endParaRPr lang="fr" sz="2000" dirty="0">
              <a:solidFill>
                <a:srgbClr val="B4408F"/>
              </a:solidFill>
            </a:endParaRPr>
          </a:p>
        </p:txBody>
      </p:sp>
      <p:sp>
        <p:nvSpPr>
          <p:cNvPr id="10" name="TextBox 9"/>
          <p:cNvSpPr txBox="1"/>
          <p:nvPr/>
        </p:nvSpPr>
        <p:spPr>
          <a:xfrm>
            <a:off x="6400800" y="6345405"/>
            <a:ext cx="5336668" cy="369332"/>
          </a:xfrm>
          <a:prstGeom prst="rect">
            <a:avLst/>
          </a:prstGeom>
          <a:noFill/>
        </p:spPr>
        <p:txBody>
          <a:bodyPr wrap="square" rtlCol="0">
            <a:spAutoFit/>
          </a:bodyPr>
          <a:lstStyle/>
          <a:p>
            <a:pPr algn="r" rtl="0"/>
            <a:r>
              <a:rPr lang="fr" b="0" i="0" u="none" baseline="0"/>
              <a:t>Manuel de l'ANLAS, partie 4.4.1 (ACER 2019)</a:t>
            </a:r>
            <a:endParaRPr lang="fr" dirty="0"/>
          </a:p>
        </p:txBody>
      </p:sp>
      <p:pic>
        <p:nvPicPr>
          <p:cNvPr id="11" name="Picture 10">
            <a:extLst>
              <a:ext uri="{FF2B5EF4-FFF2-40B4-BE49-F238E27FC236}">
                <a16:creationId xmlns:a16="http://schemas.microsoft.com/office/drawing/2014/main" id="{98A827AE-1C89-43C2-A1F0-B2AC81577A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12505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750"/>
                                        <p:tgtEl>
                                          <p:spTgt spid="8"/>
                                        </p:tgtEl>
                                      </p:cBhvr>
                                    </p:animEffec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1B0F8-DBFE-48B5-9F13-D070119A2522}"/>
              </a:ext>
            </a:extLst>
          </p:cNvPr>
          <p:cNvPicPr>
            <a:picLocks noChangeAspect="1"/>
          </p:cNvPicPr>
          <p:nvPr/>
        </p:nvPicPr>
        <p:blipFill>
          <a:blip r:embed="rId3"/>
          <a:stretch>
            <a:fillRect/>
          </a:stretch>
        </p:blipFill>
        <p:spPr>
          <a:xfrm>
            <a:off x="1414462" y="2230695"/>
            <a:ext cx="9939338" cy="3670042"/>
          </a:xfrm>
          <a:prstGeom prst="rect">
            <a:avLst/>
          </a:prstGeom>
        </p:spPr>
      </p:pic>
      <p:sp>
        <p:nvSpPr>
          <p:cNvPr id="2" name="Title 1"/>
          <p:cNvSpPr>
            <a:spLocks noGrp="1"/>
          </p:cNvSpPr>
          <p:nvPr>
            <p:ph type="title"/>
          </p:nvPr>
        </p:nvSpPr>
        <p:spPr/>
        <p:txBody>
          <a:bodyPr/>
          <a:lstStyle/>
          <a:p>
            <a:pPr algn="l" rtl="0"/>
            <a:r>
              <a:rPr lang="fr" b="0" i="0" u="none" baseline="0"/>
              <a:t>Tableaux analytiques : évaluation</a:t>
            </a:r>
            <a:endParaRPr lang="fr" dirty="0"/>
          </a:p>
        </p:txBody>
      </p:sp>
      <p:sp>
        <p:nvSpPr>
          <p:cNvPr id="9" name="Rounded Rectangle 8"/>
          <p:cNvSpPr/>
          <p:nvPr/>
        </p:nvSpPr>
        <p:spPr>
          <a:xfrm>
            <a:off x="1571625" y="3595623"/>
            <a:ext cx="704215" cy="2294954"/>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10" name="Rounded Rectangle 9"/>
          <p:cNvSpPr/>
          <p:nvPr/>
        </p:nvSpPr>
        <p:spPr>
          <a:xfrm>
            <a:off x="2275840" y="3605783"/>
            <a:ext cx="1889760" cy="2294954"/>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11" name="Rounded Rectangle 10"/>
          <p:cNvSpPr/>
          <p:nvPr/>
        </p:nvSpPr>
        <p:spPr>
          <a:xfrm>
            <a:off x="3980180" y="3605783"/>
            <a:ext cx="3395980" cy="2294954"/>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12" name="Rounded Rectangle 11"/>
          <p:cNvSpPr/>
          <p:nvPr/>
        </p:nvSpPr>
        <p:spPr>
          <a:xfrm>
            <a:off x="7382510" y="3595623"/>
            <a:ext cx="3971290" cy="2294954"/>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13" name="TextBox 12"/>
          <p:cNvSpPr txBox="1"/>
          <p:nvPr/>
        </p:nvSpPr>
        <p:spPr>
          <a:xfrm>
            <a:off x="6400800" y="6345405"/>
            <a:ext cx="5336668" cy="369332"/>
          </a:xfrm>
          <a:prstGeom prst="rect">
            <a:avLst/>
          </a:prstGeom>
          <a:noFill/>
        </p:spPr>
        <p:txBody>
          <a:bodyPr wrap="square" rtlCol="0">
            <a:spAutoFit/>
          </a:bodyPr>
          <a:lstStyle/>
          <a:p>
            <a:pPr algn="r" rtl="0"/>
            <a:r>
              <a:rPr lang="fr" b="0" i="0" u="none" baseline="0"/>
              <a:t>Manuel de l'ANLAS, partie 4.4.1 (ACER 2019)</a:t>
            </a:r>
            <a:endParaRPr lang="fr" dirty="0"/>
          </a:p>
        </p:txBody>
      </p:sp>
      <p:pic>
        <p:nvPicPr>
          <p:cNvPr id="14" name="Picture 13">
            <a:extLst>
              <a:ext uri="{FF2B5EF4-FFF2-40B4-BE49-F238E27FC236}">
                <a16:creationId xmlns:a16="http://schemas.microsoft.com/office/drawing/2014/main" id="{61F6BA7E-8AC7-439A-B4E1-068F61DDE8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70400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750"/>
                                        <p:tgtEl>
                                          <p:spTgt spid="11"/>
                                        </p:tgtEl>
                                      </p:cBhvr>
                                    </p:animEffec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750"/>
                                        <p:tgtEl>
                                          <p:spTgt spid="12"/>
                                        </p:tgtEl>
                                      </p:cBhvr>
                                    </p:animEffect>
                                  </p:childTnLst>
                                </p:cTn>
                              </p:par>
                              <p:par>
                                <p:cTn id="29" presetID="10" presetClass="exit" presetSubtype="0" fill="hold" grpId="1"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Qu'est-ce que l'ANLAS ?</a:t>
            </a:r>
            <a:endParaRPr lang="fr" dirty="0"/>
          </a:p>
        </p:txBody>
      </p:sp>
      <p:sp>
        <p:nvSpPr>
          <p:cNvPr id="3" name="Content Placeholder 2"/>
          <p:cNvSpPr>
            <a:spLocks noGrp="1"/>
          </p:cNvSpPr>
          <p:nvPr>
            <p:ph idx="1"/>
          </p:nvPr>
        </p:nvSpPr>
        <p:spPr>
          <a:xfrm>
            <a:off x="2005263" y="2213113"/>
            <a:ext cx="9348537" cy="3963850"/>
          </a:xfrm>
        </p:spPr>
        <p:txBody>
          <a:bodyPr>
            <a:normAutofit fontScale="92500"/>
          </a:bodyPr>
          <a:lstStyle/>
          <a:p>
            <a:pPr marL="274638" indent="-274638" algn="l" rtl="0">
              <a:lnSpc>
                <a:spcPct val="100000"/>
              </a:lnSpc>
              <a:spcAft>
                <a:spcPts val="600"/>
              </a:spcAft>
            </a:pPr>
            <a:r>
              <a:rPr lang="fr" b="0" i="0" u="none" baseline="0" dirty="0"/>
              <a:t>L'Analyse des systèmes nationaux d’évaluation </a:t>
            </a:r>
            <a:r>
              <a:rPr lang="fr-BE" b="0" i="0" u="none" baseline="0" dirty="0"/>
              <a:t>des apprentissages</a:t>
            </a:r>
            <a:r>
              <a:rPr lang="fr" b="0" i="0" u="none" baseline="0" dirty="0"/>
              <a:t> (ANLAS) est une ressource proposée par le Partenariat mondial pour l'éducation via son Initiative d'évaluation au service des apprentissages (A4L).</a:t>
            </a:r>
          </a:p>
          <a:p>
            <a:pPr marL="274638" indent="-274638" algn="l" rtl="0">
              <a:lnSpc>
                <a:spcPct val="100000"/>
              </a:lnSpc>
              <a:spcAft>
                <a:spcPts val="600"/>
              </a:spcAft>
            </a:pPr>
            <a:r>
              <a:rPr lang="fr" b="0" i="0" u="none" baseline="0" dirty="0"/>
              <a:t>L'ANLAS permet de recueillir et analyser systématiquement les informations relatives au système national d'évaluation </a:t>
            </a:r>
            <a:r>
              <a:rPr lang="fr-BE" b="0" i="0" u="none" baseline="0" dirty="0"/>
              <a:t>des apprentissages</a:t>
            </a:r>
            <a:r>
              <a:rPr lang="fr" b="0" i="0" u="none" baseline="0" dirty="0"/>
              <a:t>, af</a:t>
            </a:r>
            <a:r>
              <a:rPr lang="fr" b="0" i="0" u="none" baseline="0" dirty="0">
                <a:highlight>
                  <a:srgbClr val="FFFFFF"/>
                </a:highlight>
              </a:rPr>
              <a:t>in d’é</a:t>
            </a:r>
            <a:r>
              <a:rPr lang="fr-BE" b="0" i="0" u="none" baseline="0" dirty="0" err="1">
                <a:highlight>
                  <a:srgbClr val="FFFFFF"/>
                </a:highlight>
              </a:rPr>
              <a:t>tayer</a:t>
            </a:r>
            <a:r>
              <a:rPr lang="fr" b="0" i="0" u="none" baseline="0" dirty="0">
                <a:highlight>
                  <a:srgbClr val="FFFFFF"/>
                </a:highlight>
              </a:rPr>
              <a:t> l'élaboration </a:t>
            </a:r>
            <a:r>
              <a:rPr lang="fr" b="0" i="0" u="none" baseline="0" dirty="0"/>
              <a:t>et la mise en œuvre de stratégies d</a:t>
            </a:r>
            <a:r>
              <a:rPr lang="fr-BE" b="0" i="0" u="none" baseline="0" dirty="0"/>
              <a:t>e perfectionnement</a:t>
            </a:r>
            <a:r>
              <a:rPr lang="fr" b="0" i="0" u="none" baseline="0" dirty="0"/>
              <a:t> dans le cadre plus large du processus de planification sectorielle de l'éducation.</a:t>
            </a:r>
            <a:endParaRPr lang="fr"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chapitre 1 (ACER 2019)</a:t>
            </a:r>
            <a:endParaRPr lang="fr" dirty="0"/>
          </a:p>
        </p:txBody>
      </p:sp>
      <p:pic>
        <p:nvPicPr>
          <p:cNvPr id="6" name="Picture 5">
            <a:extLst>
              <a:ext uri="{FF2B5EF4-FFF2-40B4-BE49-F238E27FC236}">
                <a16:creationId xmlns:a16="http://schemas.microsoft.com/office/drawing/2014/main" id="{7D27187F-368B-406B-928E-8433A849A3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831824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570757-CEF2-4AD3-978F-EBDCFBE3DC4A}"/>
              </a:ext>
            </a:extLst>
          </p:cNvPr>
          <p:cNvPicPr>
            <a:picLocks noChangeAspect="1"/>
          </p:cNvPicPr>
          <p:nvPr/>
        </p:nvPicPr>
        <p:blipFill>
          <a:blip r:embed="rId3"/>
          <a:stretch>
            <a:fillRect/>
          </a:stretch>
        </p:blipFill>
        <p:spPr>
          <a:xfrm>
            <a:off x="1489866" y="2747876"/>
            <a:ext cx="10082212" cy="2327996"/>
          </a:xfrm>
          <a:prstGeom prst="rect">
            <a:avLst/>
          </a:prstGeom>
        </p:spPr>
      </p:pic>
      <p:sp>
        <p:nvSpPr>
          <p:cNvPr id="2" name="Title 1"/>
          <p:cNvSpPr>
            <a:spLocks noGrp="1"/>
          </p:cNvSpPr>
          <p:nvPr>
            <p:ph type="title"/>
          </p:nvPr>
        </p:nvSpPr>
        <p:spPr/>
        <p:txBody>
          <a:bodyPr/>
          <a:lstStyle/>
          <a:p>
            <a:pPr algn="l" rtl="0"/>
            <a:r>
              <a:rPr lang="fr" b="0" i="0" u="none" baseline="0"/>
              <a:t>Tableaux analytiques : évaluation consolidée</a:t>
            </a:r>
            <a:endParaRPr lang="fr" dirty="0"/>
          </a:p>
        </p:txBody>
      </p:sp>
      <p:sp>
        <p:nvSpPr>
          <p:cNvPr id="5" name="Rounded Rectangle 4"/>
          <p:cNvSpPr/>
          <p:nvPr/>
        </p:nvSpPr>
        <p:spPr>
          <a:xfrm>
            <a:off x="1562100" y="3689515"/>
            <a:ext cx="946781" cy="1210418"/>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6" name="Rounded Rectangle 5"/>
          <p:cNvSpPr/>
          <p:nvPr/>
        </p:nvSpPr>
        <p:spPr>
          <a:xfrm>
            <a:off x="2508883" y="3689515"/>
            <a:ext cx="4022089" cy="1210418"/>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7" name="Rounded Rectangle 6"/>
          <p:cNvSpPr/>
          <p:nvPr/>
        </p:nvSpPr>
        <p:spPr>
          <a:xfrm>
            <a:off x="6530974" y="3689515"/>
            <a:ext cx="4822825" cy="1210418"/>
          </a:xfrm>
          <a:prstGeom prst="roundRect">
            <a:avLst/>
          </a:prstGeom>
          <a:noFill/>
          <a:ln w="38100">
            <a:solidFill>
              <a:srgbClr val="F9A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8" name="TextBox 7"/>
          <p:cNvSpPr txBox="1"/>
          <p:nvPr/>
        </p:nvSpPr>
        <p:spPr>
          <a:xfrm>
            <a:off x="6400800" y="6345405"/>
            <a:ext cx="5336668" cy="369332"/>
          </a:xfrm>
          <a:prstGeom prst="rect">
            <a:avLst/>
          </a:prstGeom>
          <a:noFill/>
        </p:spPr>
        <p:txBody>
          <a:bodyPr wrap="square" rtlCol="0">
            <a:spAutoFit/>
          </a:bodyPr>
          <a:lstStyle/>
          <a:p>
            <a:pPr algn="r" rtl="0"/>
            <a:r>
              <a:rPr lang="fr" b="0" i="0" u="none" baseline="0"/>
              <a:t>Manuel de l'ANLAS, partie 4.4.1 (ACER 2019)</a:t>
            </a:r>
            <a:endParaRPr lang="fr" dirty="0"/>
          </a:p>
        </p:txBody>
      </p:sp>
      <p:pic>
        <p:nvPicPr>
          <p:cNvPr id="9" name="Picture 8">
            <a:extLst>
              <a:ext uri="{FF2B5EF4-FFF2-40B4-BE49-F238E27FC236}">
                <a16:creationId xmlns:a16="http://schemas.microsoft.com/office/drawing/2014/main" id="{4ED6CE46-560D-4D52-8BD9-ABC6ED5321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57154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75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750"/>
                                        <p:tgtEl>
                                          <p:spTgt spid="7"/>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Aspects importants</a:t>
            </a:r>
            <a:endParaRPr lang="fr" dirty="0"/>
          </a:p>
        </p:txBody>
      </p:sp>
      <p:sp>
        <p:nvSpPr>
          <p:cNvPr id="3" name="Content Placeholder 2"/>
          <p:cNvSpPr>
            <a:spLocks noGrp="1"/>
          </p:cNvSpPr>
          <p:nvPr>
            <p:ph idx="1"/>
          </p:nvPr>
        </p:nvSpPr>
        <p:spPr>
          <a:xfrm>
            <a:off x="2005263" y="2118360"/>
            <a:ext cx="9348537" cy="4058603"/>
          </a:xfrm>
        </p:spPr>
        <p:txBody>
          <a:bodyPr>
            <a:normAutofit fontScale="92500" lnSpcReduction="20000"/>
          </a:bodyPr>
          <a:lstStyle/>
          <a:p>
            <a:pPr marL="274638" indent="-274638" algn="l" rtl="0">
              <a:lnSpc>
                <a:spcPct val="110000"/>
              </a:lnSpc>
              <a:spcAft>
                <a:spcPts val="1000"/>
              </a:spcAft>
            </a:pPr>
            <a:r>
              <a:rPr lang="fr" b="0" i="0" u="none" baseline="0" dirty="0"/>
              <a:t>S'assurer que chaque axe majeur est évalué par rapport à l'</a:t>
            </a:r>
            <a:r>
              <a:rPr lang="fr-BE" b="0" i="0" u="none" baseline="0" dirty="0"/>
              <a:t>objectif de qualité</a:t>
            </a:r>
            <a:r>
              <a:rPr lang="fr" b="0" i="0" u="none" baseline="0" dirty="0"/>
              <a:t> grâce aux questions de référence.</a:t>
            </a:r>
          </a:p>
          <a:p>
            <a:pPr marL="274638" indent="-274638" algn="l" rtl="0">
              <a:lnSpc>
                <a:spcPct val="110000"/>
              </a:lnSpc>
              <a:spcAft>
                <a:spcPts val="1000"/>
              </a:spcAft>
            </a:pPr>
            <a:r>
              <a:rPr lang="fr" b="0" i="0" u="none" baseline="0" dirty="0"/>
              <a:t>Les aspects à améliorer doivent se rapporter aux questions de référence et présenter une justification pour les critères d'évaluation, dans le but d'atteindre l'</a:t>
            </a:r>
            <a:r>
              <a:rPr lang="fr-BE" b="0" i="0" u="none" baseline="0" dirty="0"/>
              <a:t>objectif de qualité</a:t>
            </a:r>
            <a:r>
              <a:rPr lang="fr" b="0" i="0" u="none" baseline="0" dirty="0"/>
              <a:t>. </a:t>
            </a:r>
          </a:p>
          <a:p>
            <a:pPr marL="274638" indent="-274638" algn="l" rtl="0">
              <a:lnSpc>
                <a:spcPct val="110000"/>
              </a:lnSpc>
              <a:spcAft>
                <a:spcPts val="1000"/>
              </a:spcAft>
            </a:pPr>
            <a:r>
              <a:rPr lang="fr" b="0" i="0" u="none" baseline="0" dirty="0"/>
              <a:t>Les recommandations d'amélioration doivent se rapporter aux aspects à améliorer. Elles doivent être concrètes, spécifiques et détaillées, ainsi qu'indiquer des méthodes possibles pour atteindre l'</a:t>
            </a:r>
            <a:r>
              <a:rPr lang="fr-BE" b="0" i="0" u="none" baseline="0" dirty="0"/>
              <a:t>objectif de qualité</a:t>
            </a:r>
            <a:r>
              <a:rPr lang="fr" b="0" i="0" u="none" baseline="0" dirty="0"/>
              <a:t>.</a:t>
            </a:r>
            <a:endParaRPr lang="fr" dirty="0"/>
          </a:p>
        </p:txBody>
      </p:sp>
      <p:sp>
        <p:nvSpPr>
          <p:cNvPr id="4" name="TextBox 3"/>
          <p:cNvSpPr txBox="1"/>
          <p:nvPr/>
        </p:nvSpPr>
        <p:spPr>
          <a:xfrm>
            <a:off x="6679531" y="6214348"/>
            <a:ext cx="5336668" cy="369332"/>
          </a:xfrm>
          <a:prstGeom prst="rect">
            <a:avLst/>
          </a:prstGeom>
          <a:noFill/>
        </p:spPr>
        <p:txBody>
          <a:bodyPr wrap="square" rtlCol="0">
            <a:spAutoFit/>
          </a:bodyPr>
          <a:lstStyle/>
          <a:p>
            <a:pPr algn="r" rtl="0"/>
            <a:r>
              <a:rPr lang="fr" b="0" i="0" u="none" baseline="0"/>
              <a:t>Manuel de l'ANLAS, partie 4.3 (ACER 2019)</a:t>
            </a:r>
            <a:endParaRPr lang="fr" dirty="0"/>
          </a:p>
        </p:txBody>
      </p:sp>
      <p:pic>
        <p:nvPicPr>
          <p:cNvPr id="5" name="Picture 4">
            <a:extLst>
              <a:ext uri="{FF2B5EF4-FFF2-40B4-BE49-F238E27FC236}">
                <a16:creationId xmlns:a16="http://schemas.microsoft.com/office/drawing/2014/main" id="{7001E0B6-9FF6-4209-8528-9AD9AA8FCC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652166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EFF44A-86F4-40D0-8084-9244157A50A7}"/>
              </a:ext>
            </a:extLst>
          </p:cNvPr>
          <p:cNvPicPr>
            <a:picLocks noChangeAspect="1"/>
          </p:cNvPicPr>
          <p:nvPr/>
        </p:nvPicPr>
        <p:blipFill>
          <a:blip r:embed="rId3"/>
          <a:stretch>
            <a:fillRect/>
          </a:stretch>
        </p:blipFill>
        <p:spPr>
          <a:xfrm>
            <a:off x="2166687" y="1400947"/>
            <a:ext cx="8020050" cy="4768894"/>
          </a:xfrm>
          <a:prstGeom prst="rect">
            <a:avLst/>
          </a:prstGeom>
        </p:spPr>
      </p:pic>
      <p:sp>
        <p:nvSpPr>
          <p:cNvPr id="2" name="Title 1"/>
          <p:cNvSpPr>
            <a:spLocks noGrp="1"/>
          </p:cNvSpPr>
          <p:nvPr>
            <p:ph type="title"/>
          </p:nvPr>
        </p:nvSpPr>
        <p:spPr/>
        <p:txBody>
          <a:bodyPr anchor="t" anchorCtr="0"/>
          <a:lstStyle/>
          <a:p>
            <a:pPr algn="l" rtl="0"/>
            <a:r>
              <a:rPr lang="fr" b="0" i="0" u="none" baseline="0" dirty="0"/>
              <a:t>Dimension 2A : « Qualité des examens et des évaluations à grande échelle »</a:t>
            </a:r>
            <a:endParaRPr lang="fr" dirty="0"/>
          </a:p>
        </p:txBody>
      </p:sp>
      <p:sp>
        <p:nvSpPr>
          <p:cNvPr id="3" name="TextBox 2"/>
          <p:cNvSpPr txBox="1"/>
          <p:nvPr/>
        </p:nvSpPr>
        <p:spPr>
          <a:xfrm>
            <a:off x="5994400" y="2465858"/>
            <a:ext cx="5872480" cy="3600986"/>
          </a:xfrm>
          <a:prstGeom prst="rect">
            <a:avLst/>
          </a:prstGeom>
          <a:solidFill>
            <a:srgbClr val="FCCD80"/>
          </a:solidFill>
        </p:spPr>
        <p:txBody>
          <a:bodyPr wrap="square" rtlCol="0" anchor="ctr" anchorCtr="0">
            <a:spAutoFit/>
          </a:bodyPr>
          <a:lstStyle/>
          <a:p>
            <a:pPr marL="365125" indent="-365125" algn="l" rtl="0">
              <a:spcBef>
                <a:spcPts val="1200"/>
              </a:spcBef>
              <a:spcAft>
                <a:spcPts val="1200"/>
              </a:spcAft>
              <a:buFont typeface="Arial" panose="020B0604020202020204" pitchFamily="34" charset="0"/>
              <a:buChar char="•"/>
            </a:pPr>
            <a:r>
              <a:rPr lang="fr" sz="2600" b="0" i="0" u="none" baseline="0" dirty="0"/>
              <a:t>À noter que chaque examen et évaluation à grande échelle soumis à l’analyse doit être passé en revue séparément.</a:t>
            </a:r>
            <a:endParaRPr lang="fr" sz="2600" dirty="0"/>
          </a:p>
          <a:p>
            <a:pPr marL="365125" indent="-365125" algn="l" rtl="0">
              <a:spcBef>
                <a:spcPts val="1200"/>
              </a:spcBef>
              <a:spcAft>
                <a:spcPts val="1200"/>
              </a:spcAft>
              <a:buFont typeface="Arial" panose="020B0604020202020204" pitchFamily="34" charset="0"/>
              <a:buChar char="•"/>
            </a:pPr>
            <a:r>
              <a:rPr lang="fr" sz="2600" b="0" i="0" u="none" baseline="0" dirty="0"/>
              <a:t>Créer une nouvelle version du tableau analytique 2A en copiant le fichier Microsoft Word (2013) original.</a:t>
            </a:r>
            <a:endParaRPr lang="fr" sz="2600" dirty="0"/>
          </a:p>
        </p:txBody>
      </p:sp>
      <p:pic>
        <p:nvPicPr>
          <p:cNvPr id="5" name="Picture 4">
            <a:extLst>
              <a:ext uri="{FF2B5EF4-FFF2-40B4-BE49-F238E27FC236}">
                <a16:creationId xmlns:a16="http://schemas.microsoft.com/office/drawing/2014/main" id="{5A14CDE4-DF16-486F-AE88-A21113FCBC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80100"/>
            <a:ext cx="2194394" cy="977900"/>
          </a:xfrm>
          <a:prstGeom prst="rect">
            <a:avLst/>
          </a:prstGeom>
        </p:spPr>
      </p:pic>
    </p:spTree>
    <p:extLst>
      <p:ext uri="{BB962C8B-B14F-4D97-AF65-F5344CB8AC3E}">
        <p14:creationId xmlns:p14="http://schemas.microsoft.com/office/powerpoint/2010/main" val="226240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l" rtl="0"/>
            <a:r>
              <a:rPr lang="fr" b="0" i="0" u="none" baseline="0"/>
              <a:t>Dimension 2B : « Qualité des évaluations en classe »</a:t>
            </a:r>
            <a:endParaRPr lang="fr" dirty="0"/>
          </a:p>
        </p:txBody>
      </p:sp>
      <p:sp>
        <p:nvSpPr>
          <p:cNvPr id="4" name="TextBox 3"/>
          <p:cNvSpPr txBox="1"/>
          <p:nvPr/>
        </p:nvSpPr>
        <p:spPr>
          <a:xfrm>
            <a:off x="5825282" y="2074000"/>
            <a:ext cx="5872480" cy="4356000"/>
          </a:xfrm>
          <a:prstGeom prst="rect">
            <a:avLst/>
          </a:prstGeom>
          <a:solidFill>
            <a:srgbClr val="FCCD80"/>
          </a:solidFill>
        </p:spPr>
        <p:txBody>
          <a:bodyPr wrap="square" rtlCol="0" anchor="ctr" anchorCtr="0">
            <a:spAutoFit/>
          </a:bodyPr>
          <a:lstStyle/>
          <a:p>
            <a:pPr marL="171450" indent="-180000" algn="l" rtl="0">
              <a:spcBef>
                <a:spcPts val="1200"/>
              </a:spcBef>
              <a:spcAft>
                <a:spcPts val="1200"/>
              </a:spcAft>
              <a:buFont typeface="Arial" panose="020B0604020202020204" pitchFamily="34" charset="0"/>
              <a:buChar char="•"/>
            </a:pPr>
            <a:r>
              <a:rPr lang="fr" sz="2800" b="0" i="0" u="none" baseline="0"/>
              <a:t>À noter que la qualité des évaluations en classe doit être analysée séparément pour chaque niveau d’enseignement pertinent à distinguer dans le contexte national. </a:t>
            </a:r>
          </a:p>
          <a:p>
            <a:pPr marL="171450" indent="-180000" algn="l" rtl="0">
              <a:spcBef>
                <a:spcPts val="1200"/>
              </a:spcBef>
              <a:spcAft>
                <a:spcPts val="1200"/>
              </a:spcAft>
              <a:buFont typeface="Arial" panose="020B0604020202020204" pitchFamily="34" charset="0"/>
              <a:buChar char="•"/>
            </a:pPr>
            <a:r>
              <a:rPr lang="fr" sz="2800" b="0" i="0" u="none" baseline="0"/>
              <a:t>Créer une nouvelle version du tableau analytique 2B en copiant le fichier Microsoft Word (2013) original.</a:t>
            </a:r>
            <a:endParaRPr lang="fr" sz="2800" dirty="0"/>
          </a:p>
        </p:txBody>
      </p:sp>
      <p:pic>
        <p:nvPicPr>
          <p:cNvPr id="5" name="Picture 4">
            <a:extLst>
              <a:ext uri="{FF2B5EF4-FFF2-40B4-BE49-F238E27FC236}">
                <a16:creationId xmlns:a16="http://schemas.microsoft.com/office/drawing/2014/main" id="{6CF6ECEA-CB92-4C3E-A130-32AD0108C663}"/>
              </a:ext>
            </a:extLst>
          </p:cNvPr>
          <p:cNvPicPr>
            <a:picLocks noChangeAspect="1"/>
          </p:cNvPicPr>
          <p:nvPr/>
        </p:nvPicPr>
        <p:blipFill>
          <a:blip r:embed="rId3"/>
          <a:stretch>
            <a:fillRect/>
          </a:stretch>
        </p:blipFill>
        <p:spPr>
          <a:xfrm>
            <a:off x="891332" y="2521267"/>
            <a:ext cx="4933950" cy="2409825"/>
          </a:xfrm>
          <a:prstGeom prst="rect">
            <a:avLst/>
          </a:prstGeom>
        </p:spPr>
      </p:pic>
    </p:spTree>
    <p:extLst>
      <p:ext uri="{BB962C8B-B14F-4D97-AF65-F5344CB8AC3E}">
        <p14:creationId xmlns:p14="http://schemas.microsoft.com/office/powerpoint/2010/main" val="20668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Dimension 3 : « Cohérence du système d’évaluation »</a:t>
            </a:r>
            <a:endParaRPr lang="fr" dirty="0"/>
          </a:p>
        </p:txBody>
      </p:sp>
      <p:sp>
        <p:nvSpPr>
          <p:cNvPr id="3" name="Content Placeholder 2"/>
          <p:cNvSpPr>
            <a:spLocks noGrp="1"/>
          </p:cNvSpPr>
          <p:nvPr>
            <p:ph idx="1"/>
          </p:nvPr>
        </p:nvSpPr>
        <p:spPr/>
        <p:txBody>
          <a:bodyPr>
            <a:normAutofit/>
          </a:bodyPr>
          <a:lstStyle/>
          <a:p>
            <a:pPr marL="274638" indent="-274638" algn="l" rtl="0">
              <a:spcAft>
                <a:spcPts val="1000"/>
              </a:spcAft>
            </a:pPr>
            <a:r>
              <a:rPr lang="fr" b="0" i="0" u="none" baseline="0"/>
              <a:t>Pour analyser la dimension 3 de cohérence du système d’évaluation, il est nécessaire d'exploiter les informations des dimensions de contexte et de qualité.</a:t>
            </a:r>
          </a:p>
          <a:p>
            <a:pPr marL="274638" indent="-274638" algn="l" rtl="0">
              <a:spcAft>
                <a:spcPts val="1000"/>
              </a:spcAft>
            </a:pPr>
            <a:r>
              <a:rPr lang="fr" b="0" i="0" u="none" baseline="0"/>
              <a:t>Dès lors, il est préconisé de décrire la dimension de cohérence en dernier lieu et de planifier les consultations avec les parties prenantes pour la dimension de cohérence en dernier lieu.</a:t>
            </a:r>
            <a:endParaRPr lang="fr" dirty="0"/>
          </a:p>
          <a:p>
            <a:pPr marL="0" indent="0" algn="l" rtl="0">
              <a:buNone/>
            </a:pPr>
            <a:endParaRPr lang="fr" dirty="0"/>
          </a:p>
        </p:txBody>
      </p:sp>
      <p:sp>
        <p:nvSpPr>
          <p:cNvPr id="4" name="TextBox 3"/>
          <p:cNvSpPr txBox="1"/>
          <p:nvPr/>
        </p:nvSpPr>
        <p:spPr>
          <a:xfrm>
            <a:off x="6679531" y="6214348"/>
            <a:ext cx="5336668" cy="369332"/>
          </a:xfrm>
          <a:prstGeom prst="rect">
            <a:avLst/>
          </a:prstGeom>
          <a:noFill/>
        </p:spPr>
        <p:txBody>
          <a:bodyPr wrap="square" rtlCol="0">
            <a:spAutoFit/>
          </a:bodyPr>
          <a:lstStyle/>
          <a:p>
            <a:pPr algn="r" rtl="0"/>
            <a:r>
              <a:rPr lang="fr" b="0" i="0" u="none" baseline="0"/>
              <a:t>Manuel de l'ANLAS, partie 4.3.1 (ACER 2019)</a:t>
            </a:r>
            <a:endParaRPr lang="fr" dirty="0"/>
          </a:p>
        </p:txBody>
      </p:sp>
      <p:pic>
        <p:nvPicPr>
          <p:cNvPr id="5" name="Picture 4">
            <a:extLst>
              <a:ext uri="{FF2B5EF4-FFF2-40B4-BE49-F238E27FC236}">
                <a16:creationId xmlns:a16="http://schemas.microsoft.com/office/drawing/2014/main" id="{0A95944C-34A5-485F-8AA5-0C13A8A968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859634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rtl="0"/>
            <a:r>
              <a:rPr lang="fr" b="0" i="0" u="none" baseline="0"/>
              <a:t>Il est temps de s'accorder une pause !</a:t>
            </a:r>
            <a:endParaRPr lang="fr" dirty="0"/>
          </a:p>
        </p:txBody>
      </p:sp>
      <p:pic>
        <p:nvPicPr>
          <p:cNvPr id="3" name="Picture 2">
            <a:extLst>
              <a:ext uri="{FF2B5EF4-FFF2-40B4-BE49-F238E27FC236}">
                <a16:creationId xmlns:a16="http://schemas.microsoft.com/office/drawing/2014/main" id="{06566D85-E31C-42D8-ADCC-46A9AD0833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139700" y="5588000"/>
            <a:ext cx="2365385" cy="1054100"/>
          </a:xfrm>
          <a:prstGeom prst="rect">
            <a:avLst/>
          </a:prstGeom>
        </p:spPr>
      </p:pic>
    </p:spTree>
    <p:extLst>
      <p:ext uri="{BB962C8B-B14F-4D97-AF65-F5344CB8AC3E}">
        <p14:creationId xmlns:p14="http://schemas.microsoft.com/office/powerpoint/2010/main" val="42180197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solidFill>
                  <a:srgbClr val="784194"/>
                </a:solidFill>
              </a:rPr>
              <a:t>Activité 1 : tableaux analytiques</a:t>
            </a:r>
            <a:endParaRPr lang="fr" dirty="0">
              <a:solidFill>
                <a:srgbClr val="784194"/>
              </a:solidFill>
            </a:endParaRPr>
          </a:p>
        </p:txBody>
      </p:sp>
      <p:sp>
        <p:nvSpPr>
          <p:cNvPr id="3" name="Content Placeholder 2"/>
          <p:cNvSpPr>
            <a:spLocks noGrp="1"/>
          </p:cNvSpPr>
          <p:nvPr>
            <p:ph sz="half" idx="1"/>
          </p:nvPr>
        </p:nvSpPr>
        <p:spPr>
          <a:xfrm>
            <a:off x="1082947" y="1686058"/>
            <a:ext cx="5132161" cy="4351338"/>
          </a:xfrm>
        </p:spPr>
        <p:txBody>
          <a:bodyPr>
            <a:normAutofit/>
          </a:bodyPr>
          <a:lstStyle/>
          <a:p>
            <a:pPr algn="l" rtl="0">
              <a:lnSpc>
                <a:spcPct val="100000"/>
              </a:lnSpc>
              <a:spcBef>
                <a:spcPts val="600"/>
              </a:spcBef>
              <a:spcAft>
                <a:spcPts val="600"/>
              </a:spcAft>
            </a:pPr>
            <a:r>
              <a:rPr lang="fr" sz="2000" b="0" i="0" u="none" baseline="0" dirty="0"/>
              <a:t>Former quatre groupes. Chaque groupe devrait consacrer 20 minutes à lire les tableaux analytiques qu'il reçoit. </a:t>
            </a:r>
          </a:p>
          <a:p>
            <a:pPr algn="l" rtl="0">
              <a:lnSpc>
                <a:spcPct val="100000"/>
              </a:lnSpc>
              <a:spcBef>
                <a:spcPts val="600"/>
              </a:spcBef>
              <a:spcAft>
                <a:spcPts val="600"/>
              </a:spcAft>
            </a:pPr>
            <a:r>
              <a:rPr lang="fr" sz="2000" b="0" i="0" u="none" baseline="0" dirty="0"/>
              <a:t>Présenter les tableaux analytiques à l'ensemble des participants. Indiquer les axes majeurs analysés. Pour chaque axe majeur, indiquer l'</a:t>
            </a:r>
            <a:r>
              <a:rPr lang="fr-BE" sz="2000" b="0" i="0" u="none" baseline="0" dirty="0"/>
              <a:t>objectif de qualité</a:t>
            </a:r>
            <a:r>
              <a:rPr lang="fr" sz="2000" b="0" i="0" u="none" baseline="0" dirty="0"/>
              <a:t> et montrer une vue d'ensemble des questions de référence.</a:t>
            </a:r>
          </a:p>
          <a:p>
            <a:pPr algn="l" rtl="0">
              <a:lnSpc>
                <a:spcPct val="100000"/>
              </a:lnSpc>
              <a:spcBef>
                <a:spcPts val="600"/>
              </a:spcBef>
              <a:spcAft>
                <a:spcPts val="600"/>
              </a:spcAft>
            </a:pPr>
            <a:r>
              <a:rPr lang="fr" sz="2000" b="0" i="0" u="none" baseline="0" dirty="0"/>
              <a:t>Discuter de toutes les questions éventuellement soulevées à propos des tableaux analytiques.</a:t>
            </a:r>
            <a:endParaRPr lang="fr" sz="2000" dirty="0"/>
          </a:p>
        </p:txBody>
      </p:sp>
      <p:sp>
        <p:nvSpPr>
          <p:cNvPr id="4" name="Text Placeholder 3"/>
          <p:cNvSpPr>
            <a:spLocks noGrp="1"/>
          </p:cNvSpPr>
          <p:nvPr>
            <p:ph sz="half" idx="2"/>
          </p:nvPr>
        </p:nvSpPr>
        <p:spPr>
          <a:xfrm>
            <a:off x="6400800" y="1606815"/>
            <a:ext cx="5125455" cy="4351338"/>
          </a:xfrm>
        </p:spPr>
        <p:txBody>
          <a:bodyPr>
            <a:noAutofit/>
          </a:bodyPr>
          <a:lstStyle/>
          <a:p>
            <a:pPr marL="0" lvl="0" indent="0" algn="l" rtl="0">
              <a:lnSpc>
                <a:spcPct val="120000"/>
              </a:lnSpc>
              <a:spcBef>
                <a:spcPts val="0"/>
              </a:spcBef>
              <a:buNone/>
            </a:pPr>
            <a:r>
              <a:rPr lang="fr" sz="2000" b="1" i="0" u="none" baseline="0" dirty="0"/>
              <a:t>Groupe 1 :</a:t>
            </a:r>
          </a:p>
          <a:p>
            <a:pPr marL="342900" lvl="0" indent="-342900" algn="l" rtl="0">
              <a:lnSpc>
                <a:spcPct val="100000"/>
              </a:lnSpc>
              <a:spcBef>
                <a:spcPts val="0"/>
              </a:spcBef>
              <a:spcAft>
                <a:spcPts val="600"/>
              </a:spcAft>
            </a:pPr>
            <a:r>
              <a:rPr lang="fr" sz="2000" b="0" i="0" u="none" baseline="0" dirty="0"/>
              <a:t>Tableau analytique de la dimension 1 : contexte du système d’évaluation (CN)</a:t>
            </a:r>
            <a:endParaRPr lang="fr" sz="2000" dirty="0"/>
          </a:p>
          <a:p>
            <a:pPr marL="0" lvl="0" indent="0" algn="l" rtl="0">
              <a:lnSpc>
                <a:spcPct val="100000"/>
              </a:lnSpc>
              <a:spcBef>
                <a:spcPts val="600"/>
              </a:spcBef>
              <a:buNone/>
            </a:pPr>
            <a:r>
              <a:rPr lang="fr" sz="2000" b="1" i="0" u="none" baseline="0" dirty="0"/>
              <a:t>Groupe 2 :</a:t>
            </a:r>
          </a:p>
          <a:p>
            <a:pPr marL="342900" lvl="0" indent="-342900" algn="l" rtl="0">
              <a:lnSpc>
                <a:spcPct val="100000"/>
              </a:lnSpc>
              <a:spcBef>
                <a:spcPts val="0"/>
              </a:spcBef>
              <a:spcAft>
                <a:spcPts val="600"/>
              </a:spcAft>
            </a:pPr>
            <a:r>
              <a:rPr lang="fr" sz="2000" b="0" i="0" u="none" baseline="0" dirty="0"/>
              <a:t>Tableau analytique de la dimension 2A : qualité des examens et des évaluations à grande échelle (QEG)</a:t>
            </a:r>
            <a:endParaRPr lang="fr" sz="2000" dirty="0"/>
          </a:p>
          <a:p>
            <a:pPr marL="0" lvl="0" indent="0" algn="l" rtl="0">
              <a:lnSpc>
                <a:spcPct val="100000"/>
              </a:lnSpc>
              <a:spcBef>
                <a:spcPts val="600"/>
              </a:spcBef>
              <a:buNone/>
            </a:pPr>
            <a:r>
              <a:rPr lang="fr" sz="2000" b="1" i="0" u="none" baseline="0" dirty="0"/>
              <a:t>Groupe 3 :</a:t>
            </a:r>
          </a:p>
          <a:p>
            <a:pPr marL="342900" lvl="0" indent="-342900" algn="l" rtl="0">
              <a:lnSpc>
                <a:spcPct val="100000"/>
              </a:lnSpc>
              <a:spcBef>
                <a:spcPts val="0"/>
              </a:spcBef>
              <a:spcAft>
                <a:spcPts val="600"/>
              </a:spcAft>
            </a:pPr>
            <a:r>
              <a:rPr lang="fr" sz="2000" b="0" i="0" u="none" baseline="0" dirty="0"/>
              <a:t>Tableau analytique de la dimension 2B : qualité des évaluations en classe (QEC)</a:t>
            </a:r>
          </a:p>
          <a:p>
            <a:pPr marL="0" indent="0" algn="l" rtl="0">
              <a:lnSpc>
                <a:spcPct val="100000"/>
              </a:lnSpc>
              <a:spcBef>
                <a:spcPts val="600"/>
              </a:spcBef>
              <a:spcAft>
                <a:spcPts val="600"/>
              </a:spcAft>
              <a:buNone/>
            </a:pPr>
            <a:r>
              <a:rPr lang="fr" sz="2000" b="1" i="0" u="none" baseline="0" dirty="0"/>
              <a:t>Groupe 4 :</a:t>
            </a:r>
          </a:p>
          <a:p>
            <a:pPr marL="342900" indent="-342900" algn="l" rtl="0">
              <a:lnSpc>
                <a:spcPct val="100000"/>
              </a:lnSpc>
              <a:spcBef>
                <a:spcPts val="0"/>
              </a:spcBef>
              <a:spcAft>
                <a:spcPts val="600"/>
              </a:spcAft>
            </a:pPr>
            <a:r>
              <a:rPr lang="fr" sz="2000" b="0" i="0" u="none" baseline="0" dirty="0"/>
              <a:t>Tableau analytique de la dimension 3 : cohérence du système d’évaluation (CH)</a:t>
            </a:r>
            <a:endParaRPr lang="fr" sz="2000" dirty="0"/>
          </a:p>
        </p:txBody>
      </p:sp>
      <p:pic>
        <p:nvPicPr>
          <p:cNvPr id="5" name="Picture 4">
            <a:extLst>
              <a:ext uri="{FF2B5EF4-FFF2-40B4-BE49-F238E27FC236}">
                <a16:creationId xmlns:a16="http://schemas.microsoft.com/office/drawing/2014/main" id="{D61743B4-D4AB-4D76-B1D0-DE8007F135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41781316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solidFill>
                  <a:srgbClr val="784194"/>
                </a:solidFill>
              </a:rPr>
              <a:t>Activité 2 : tableaux de synthèse</a:t>
            </a:r>
            <a:endParaRPr lang="fr" dirty="0">
              <a:solidFill>
                <a:srgbClr val="784194"/>
              </a:solidFill>
            </a:endParaRPr>
          </a:p>
        </p:txBody>
      </p:sp>
      <p:sp>
        <p:nvSpPr>
          <p:cNvPr id="3" name="Content Placeholder 2"/>
          <p:cNvSpPr>
            <a:spLocks noGrp="1"/>
          </p:cNvSpPr>
          <p:nvPr>
            <p:ph sz="half" idx="1"/>
          </p:nvPr>
        </p:nvSpPr>
        <p:spPr>
          <a:xfrm>
            <a:off x="1055412" y="1672167"/>
            <a:ext cx="5132161" cy="4499187"/>
          </a:xfrm>
        </p:spPr>
        <p:txBody>
          <a:bodyPr>
            <a:noAutofit/>
          </a:bodyPr>
          <a:lstStyle/>
          <a:p>
            <a:pPr algn="l" rtl="0">
              <a:lnSpc>
                <a:spcPct val="100000"/>
              </a:lnSpc>
              <a:spcBef>
                <a:spcPts val="600"/>
              </a:spcBef>
              <a:spcAft>
                <a:spcPts val="600"/>
              </a:spcAft>
            </a:pPr>
            <a:r>
              <a:rPr lang="fr" sz="1800" b="0" i="0" u="none" baseline="0" dirty="0"/>
              <a:t>Former quatre groupes. Chaque groupe devrait consacrer 15 minutes à lire les tableaux de synthèse qu'il reçoit. </a:t>
            </a:r>
          </a:p>
          <a:p>
            <a:pPr algn="l" rtl="0">
              <a:lnSpc>
                <a:spcPct val="100000"/>
              </a:lnSpc>
              <a:spcBef>
                <a:spcPts val="600"/>
              </a:spcBef>
              <a:spcAft>
                <a:spcPts val="600"/>
              </a:spcAft>
            </a:pPr>
            <a:r>
              <a:rPr lang="fr" sz="1800" b="0" i="0" u="none" baseline="0" dirty="0"/>
              <a:t>Présenter les tableaux de synthèse à l'ensemble des participants. Expliquer comment remplir les tableaux de synthèse. Examiner deux exemples tirés du document d'appui 2 afin d'illustrer comment les aspects à améliorer se rapportent aux questions de référence et, d'autre part, comment les recommandations se rapportent aux aspects à améliorer.</a:t>
            </a:r>
          </a:p>
          <a:p>
            <a:pPr algn="l" rtl="0">
              <a:lnSpc>
                <a:spcPct val="100000"/>
              </a:lnSpc>
              <a:spcBef>
                <a:spcPts val="600"/>
              </a:spcBef>
              <a:spcAft>
                <a:spcPts val="600"/>
              </a:spcAft>
            </a:pPr>
            <a:r>
              <a:rPr lang="fr" sz="1800" b="0" i="0" u="none" baseline="0" dirty="0"/>
              <a:t>Discuter de toute question éventuellement soulevée à propos des tableaux de synthèse.</a:t>
            </a:r>
            <a:endParaRPr lang="fr" sz="1800" dirty="0"/>
          </a:p>
        </p:txBody>
      </p:sp>
      <p:sp>
        <p:nvSpPr>
          <p:cNvPr id="4" name="Content Placeholder 3"/>
          <p:cNvSpPr>
            <a:spLocks noGrp="1"/>
          </p:cNvSpPr>
          <p:nvPr>
            <p:ph sz="half" idx="2"/>
          </p:nvPr>
        </p:nvSpPr>
        <p:spPr>
          <a:xfrm>
            <a:off x="6400800" y="1828800"/>
            <a:ext cx="5406189" cy="5029199"/>
          </a:xfrm>
        </p:spPr>
        <p:txBody>
          <a:bodyPr>
            <a:normAutofit/>
          </a:bodyPr>
          <a:lstStyle/>
          <a:p>
            <a:pPr marL="0" lvl="0" indent="0" algn="l" rtl="0">
              <a:lnSpc>
                <a:spcPct val="100000"/>
              </a:lnSpc>
              <a:spcBef>
                <a:spcPts val="0"/>
              </a:spcBef>
              <a:spcAft>
                <a:spcPts val="600"/>
              </a:spcAft>
              <a:buNone/>
            </a:pPr>
            <a:r>
              <a:rPr lang="fr" sz="1800" b="1" i="0" u="none" baseline="0" dirty="0"/>
              <a:t>Groupes 1 et 2 :</a:t>
            </a:r>
            <a:endParaRPr lang="fr" sz="1800" b="1" dirty="0"/>
          </a:p>
          <a:p>
            <a:pPr marL="342900" indent="-342900" algn="l" rtl="0">
              <a:lnSpc>
                <a:spcPct val="100000"/>
              </a:lnSpc>
              <a:spcBef>
                <a:spcPts val="0"/>
              </a:spcBef>
              <a:spcAft>
                <a:spcPts val="600"/>
              </a:spcAft>
            </a:pPr>
            <a:r>
              <a:rPr lang="fr" sz="1800" b="0" i="0" u="none" baseline="0" dirty="0"/>
              <a:t>Tableau de synthèse 1 : vue d'ensemble des résultats de l’ANLAS</a:t>
            </a:r>
          </a:p>
          <a:p>
            <a:pPr marL="342900" indent="-342900" algn="l" rtl="0">
              <a:lnSpc>
                <a:spcPct val="100000"/>
              </a:lnSpc>
              <a:spcBef>
                <a:spcPts val="0"/>
              </a:spcBef>
              <a:spcAft>
                <a:spcPts val="600"/>
              </a:spcAft>
            </a:pPr>
            <a:r>
              <a:rPr lang="fr" sz="1800" b="0" i="0" u="none" baseline="0" dirty="0"/>
              <a:t>Les instructions pour remplir le tableau analytique 1 se trouvent dans la partie 4.4.2 du manuel de l'ANLAS.</a:t>
            </a:r>
          </a:p>
          <a:p>
            <a:pPr marL="0" indent="0" algn="l" rtl="0">
              <a:lnSpc>
                <a:spcPct val="100000"/>
              </a:lnSpc>
              <a:spcBef>
                <a:spcPts val="0"/>
              </a:spcBef>
              <a:spcAft>
                <a:spcPts val="600"/>
              </a:spcAft>
              <a:buNone/>
            </a:pPr>
            <a:r>
              <a:rPr lang="fr" sz="1800" b="1" i="0" u="none" baseline="0" dirty="0"/>
              <a:t>Groupes 3 et 4 :</a:t>
            </a:r>
            <a:endParaRPr lang="fr" sz="1800" b="1" dirty="0"/>
          </a:p>
          <a:p>
            <a:pPr marL="342900" indent="-342900" algn="l" rtl="0">
              <a:lnSpc>
                <a:spcPct val="100000"/>
              </a:lnSpc>
              <a:spcBef>
                <a:spcPts val="0"/>
              </a:spcBef>
              <a:spcAft>
                <a:spcPts val="600"/>
              </a:spcAft>
            </a:pPr>
            <a:r>
              <a:rPr lang="fr" sz="1800" b="0" i="0" u="none" baseline="0" dirty="0"/>
              <a:t>Tableau de synthèse 2 : résultats de l'ANLAS et recommandations</a:t>
            </a:r>
          </a:p>
          <a:p>
            <a:pPr marL="342900" indent="-342900" algn="l" rtl="0">
              <a:lnSpc>
                <a:spcPct val="100000"/>
              </a:lnSpc>
              <a:spcBef>
                <a:spcPts val="0"/>
              </a:spcBef>
              <a:spcAft>
                <a:spcPts val="600"/>
              </a:spcAft>
            </a:pPr>
            <a:r>
              <a:rPr lang="fr" sz="1800" b="0" i="0" u="none" baseline="0" dirty="0"/>
              <a:t>Document d'appui 2 du manuel de l'ANLAS</a:t>
            </a:r>
            <a:endParaRPr lang="fr" sz="1800" dirty="0"/>
          </a:p>
        </p:txBody>
      </p:sp>
      <p:pic>
        <p:nvPicPr>
          <p:cNvPr id="5" name="Picture 4">
            <a:extLst>
              <a:ext uri="{FF2B5EF4-FFF2-40B4-BE49-F238E27FC236}">
                <a16:creationId xmlns:a16="http://schemas.microsoft.com/office/drawing/2014/main" id="{350AA744-04C9-418C-BC44-A8BE79D9E7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961528"/>
            <a:ext cx="2011669" cy="896471"/>
          </a:xfrm>
          <a:prstGeom prst="rect">
            <a:avLst/>
          </a:prstGeom>
        </p:spPr>
      </p:pic>
    </p:spTree>
    <p:extLst>
      <p:ext uri="{BB962C8B-B14F-4D97-AF65-F5344CB8AC3E}">
        <p14:creationId xmlns:p14="http://schemas.microsoft.com/office/powerpoint/2010/main" val="22359538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rtl="0"/>
            <a:r>
              <a:rPr lang="fr" b="0" i="0" u="none" baseline="0"/>
              <a:t>Il est temps de s'accorder une pause !</a:t>
            </a:r>
            <a:endParaRPr lang="fr" dirty="0"/>
          </a:p>
        </p:txBody>
      </p:sp>
      <p:pic>
        <p:nvPicPr>
          <p:cNvPr id="3" name="Picture 2">
            <a:extLst>
              <a:ext uri="{FF2B5EF4-FFF2-40B4-BE49-F238E27FC236}">
                <a16:creationId xmlns:a16="http://schemas.microsoft.com/office/drawing/2014/main" id="{118C55FF-987C-4FF5-A7B1-409E11B874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241300" y="5651500"/>
            <a:ext cx="2165895" cy="965200"/>
          </a:xfrm>
          <a:prstGeom prst="rect">
            <a:avLst/>
          </a:prstGeom>
        </p:spPr>
      </p:pic>
    </p:spTree>
    <p:extLst>
      <p:ext uri="{BB962C8B-B14F-4D97-AF65-F5344CB8AC3E}">
        <p14:creationId xmlns:p14="http://schemas.microsoft.com/office/powerpoint/2010/main" val="40125414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fr" b="0" i="0" u="none" baseline="0"/>
              <a:t>Activités de planification (1)</a:t>
            </a:r>
            <a:endParaRPr lang="fr" dirty="0"/>
          </a:p>
        </p:txBody>
      </p:sp>
      <p:sp>
        <p:nvSpPr>
          <p:cNvPr id="6" name="Text Placeholder 5"/>
          <p:cNvSpPr>
            <a:spLocks noGrp="1"/>
          </p:cNvSpPr>
          <p:nvPr>
            <p:ph type="body" idx="1"/>
          </p:nvPr>
        </p:nvSpPr>
        <p:spPr/>
        <p:txBody>
          <a:bodyPr/>
          <a:lstStyle/>
          <a:p>
            <a:pPr algn="l" rtl="0"/>
            <a:r>
              <a:rPr lang="fr" b="0" i="0" u="none" baseline="0"/>
              <a:t>AP 1 : Identification des programmes d'évaluation à intégrer dans l'analyse</a:t>
            </a:r>
          </a:p>
        </p:txBody>
      </p:sp>
      <p:pic>
        <p:nvPicPr>
          <p:cNvPr id="4" name="Picture 3">
            <a:extLst>
              <a:ext uri="{FF2B5EF4-FFF2-40B4-BE49-F238E27FC236}">
                <a16:creationId xmlns:a16="http://schemas.microsoft.com/office/drawing/2014/main" id="{2DE8EA56-9DC4-4421-B061-3A5498B4F8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928517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Objectif de l'ANLAS &lt;en/au/aux + nom du pays&gt;</a:t>
            </a:r>
            <a:endParaRPr lang="fr" dirty="0"/>
          </a:p>
        </p:txBody>
      </p:sp>
      <p:sp>
        <p:nvSpPr>
          <p:cNvPr id="4" name="Content Placeholder 3"/>
          <p:cNvSpPr>
            <a:spLocks noGrp="1"/>
          </p:cNvSpPr>
          <p:nvPr>
            <p:ph idx="1"/>
          </p:nvPr>
        </p:nvSpPr>
        <p:spPr/>
        <p:txBody>
          <a:bodyPr/>
          <a:lstStyle/>
          <a:p>
            <a:endParaRPr lang="fr" dirty="0"/>
          </a:p>
        </p:txBody>
      </p:sp>
      <p:pic>
        <p:nvPicPr>
          <p:cNvPr id="5" name="Picture 4">
            <a:extLst>
              <a:ext uri="{FF2B5EF4-FFF2-40B4-BE49-F238E27FC236}">
                <a16:creationId xmlns:a16="http://schemas.microsoft.com/office/drawing/2014/main" id="{C1A90274-180F-4FF8-A3C3-124BF7A8AB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80100"/>
            <a:ext cx="2194394" cy="977900"/>
          </a:xfrm>
          <a:prstGeom prst="rect">
            <a:avLst/>
          </a:prstGeom>
        </p:spPr>
      </p:pic>
    </p:spTree>
    <p:extLst>
      <p:ext uri="{BB962C8B-B14F-4D97-AF65-F5344CB8AC3E}">
        <p14:creationId xmlns:p14="http://schemas.microsoft.com/office/powerpoint/2010/main" val="40463905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fr" b="0" i="0" u="none" baseline="0">
                <a:solidFill>
                  <a:srgbClr val="784194"/>
                </a:solidFill>
              </a:rPr>
              <a:t>AP 1 : Identification des programmes d'évaluation à intégrer dans l'analyse (1)</a:t>
            </a:r>
            <a:endParaRPr lang="fr" dirty="0">
              <a:solidFill>
                <a:srgbClr val="784194"/>
              </a:solidFill>
            </a:endParaRPr>
          </a:p>
        </p:txBody>
      </p:sp>
      <p:sp>
        <p:nvSpPr>
          <p:cNvPr id="3" name="Content Placeholder 2"/>
          <p:cNvSpPr>
            <a:spLocks noGrp="1"/>
          </p:cNvSpPr>
          <p:nvPr>
            <p:ph sz="half" idx="1"/>
          </p:nvPr>
        </p:nvSpPr>
        <p:spPr/>
        <p:txBody>
          <a:bodyPr>
            <a:normAutofit/>
          </a:bodyPr>
          <a:lstStyle/>
          <a:p>
            <a:pPr algn="l" rtl="0">
              <a:lnSpc>
                <a:spcPct val="100000"/>
              </a:lnSpc>
              <a:spcBef>
                <a:spcPts val="600"/>
              </a:spcBef>
              <a:spcAft>
                <a:spcPts val="600"/>
              </a:spcAft>
            </a:pPr>
            <a:r>
              <a:rPr lang="fr" sz="2400" b="0" i="0" u="none" baseline="0"/>
              <a:t>Former trois groupes.</a:t>
            </a:r>
          </a:p>
          <a:p>
            <a:pPr algn="l" rtl="0">
              <a:lnSpc>
                <a:spcPct val="100000"/>
              </a:lnSpc>
              <a:spcBef>
                <a:spcPts val="600"/>
              </a:spcBef>
              <a:spcAft>
                <a:spcPts val="600"/>
              </a:spcAft>
            </a:pPr>
            <a:r>
              <a:rPr lang="fr" sz="2400" b="0" i="0" u="none" baseline="0"/>
              <a:t>Relire les instructions qui se trouvent dans la partie 4.1.3a du manuel de l'ANLAS.</a:t>
            </a:r>
            <a:endParaRPr lang="fr" sz="2400" dirty="0"/>
          </a:p>
          <a:p>
            <a:pPr algn="l" rtl="0">
              <a:lnSpc>
                <a:spcPct val="100000"/>
              </a:lnSpc>
              <a:spcBef>
                <a:spcPts val="600"/>
              </a:spcBef>
              <a:spcAft>
                <a:spcPts val="600"/>
              </a:spcAft>
            </a:pPr>
            <a:r>
              <a:rPr lang="fr" sz="2400" b="0" i="0" u="none" baseline="0"/>
              <a:t>Lire les définitions des programmes d'évaluation et leurs principales caractéristiques (annexe 3 et partie 3.2 du manuel de l'ANLAS).</a:t>
            </a:r>
          </a:p>
          <a:p>
            <a:pPr algn="l" rtl="0">
              <a:lnSpc>
                <a:spcPct val="100000"/>
              </a:lnSpc>
              <a:spcBef>
                <a:spcPts val="600"/>
              </a:spcBef>
            </a:pPr>
            <a:endParaRPr lang="fr" dirty="0"/>
          </a:p>
        </p:txBody>
      </p:sp>
      <p:sp>
        <p:nvSpPr>
          <p:cNvPr id="4" name="Content Placeholder 3"/>
          <p:cNvSpPr>
            <a:spLocks noGrp="1"/>
          </p:cNvSpPr>
          <p:nvPr>
            <p:ph sz="half" idx="2"/>
          </p:nvPr>
        </p:nvSpPr>
        <p:spPr/>
        <p:txBody>
          <a:bodyPr>
            <a:normAutofit/>
          </a:bodyPr>
          <a:lstStyle/>
          <a:p>
            <a:pPr marL="0" indent="0" algn="l" rtl="0">
              <a:buNone/>
            </a:pPr>
            <a:r>
              <a:rPr lang="fr" b="1" i="0" u="none" baseline="0"/>
              <a:t>Groupe 1 :</a:t>
            </a:r>
            <a:endParaRPr lang="fr" b="1" dirty="0"/>
          </a:p>
          <a:p>
            <a:pPr algn="l" rtl="0"/>
            <a:r>
              <a:rPr lang="fr" b="0" i="0" u="none" baseline="0"/>
              <a:t>Évaluations à grande échelle</a:t>
            </a:r>
          </a:p>
          <a:p>
            <a:pPr marL="0" indent="0" algn="l" rtl="0">
              <a:buNone/>
            </a:pPr>
            <a:r>
              <a:rPr lang="fr" b="1" i="0" u="none" baseline="0"/>
              <a:t>Groupe 2 :</a:t>
            </a:r>
          </a:p>
          <a:p>
            <a:pPr algn="l" rtl="0"/>
            <a:r>
              <a:rPr lang="fr" b="0" i="0" u="none" baseline="0"/>
              <a:t>Examens</a:t>
            </a:r>
          </a:p>
          <a:p>
            <a:pPr marL="0" indent="0" algn="l" rtl="0">
              <a:buNone/>
            </a:pPr>
            <a:r>
              <a:rPr lang="fr" b="1" i="0" u="none" baseline="0"/>
              <a:t>Groupe 3 :</a:t>
            </a:r>
          </a:p>
          <a:p>
            <a:pPr algn="l" rtl="0"/>
            <a:r>
              <a:rPr lang="fr" b="0" i="0" u="none" baseline="0"/>
              <a:t>Évaluations en classe</a:t>
            </a:r>
            <a:endParaRPr lang="fr" dirty="0"/>
          </a:p>
        </p:txBody>
      </p:sp>
      <p:sp>
        <p:nvSpPr>
          <p:cNvPr id="5" name="TextBox 4"/>
          <p:cNvSpPr txBox="1"/>
          <p:nvPr/>
        </p:nvSpPr>
        <p:spPr>
          <a:xfrm>
            <a:off x="6679531" y="6214348"/>
            <a:ext cx="5336668" cy="369332"/>
          </a:xfrm>
          <a:prstGeom prst="rect">
            <a:avLst/>
          </a:prstGeom>
          <a:noFill/>
        </p:spPr>
        <p:txBody>
          <a:bodyPr wrap="square" rtlCol="0">
            <a:spAutoFit/>
          </a:bodyPr>
          <a:lstStyle/>
          <a:p>
            <a:pPr algn="r" rtl="0"/>
            <a:r>
              <a:rPr lang="fr" b="0" i="0" u="none" baseline="0"/>
              <a:t>Manuel de l'ANLAS, partie 4.1.3a (ACER 2019)</a:t>
            </a:r>
            <a:endParaRPr lang="fr" dirty="0"/>
          </a:p>
        </p:txBody>
      </p:sp>
      <p:pic>
        <p:nvPicPr>
          <p:cNvPr id="6" name="Picture 5">
            <a:extLst>
              <a:ext uri="{FF2B5EF4-FFF2-40B4-BE49-F238E27FC236}">
                <a16:creationId xmlns:a16="http://schemas.microsoft.com/office/drawing/2014/main" id="{7BDC1294-0125-4C4C-833E-37B41CCBDB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0401471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fr" b="0" i="0" u="none" baseline="0">
                <a:solidFill>
                  <a:srgbClr val="784194"/>
                </a:solidFill>
              </a:rPr>
              <a:t>AP 1 : Identification des programmes d'évaluation à intégrer dans l'analyse (2)</a:t>
            </a:r>
            <a:endParaRPr lang="fr" dirty="0"/>
          </a:p>
        </p:txBody>
      </p:sp>
      <p:sp>
        <p:nvSpPr>
          <p:cNvPr id="6" name="Content Placeholder 5"/>
          <p:cNvSpPr>
            <a:spLocks noGrp="1"/>
          </p:cNvSpPr>
          <p:nvPr>
            <p:ph idx="1"/>
          </p:nvPr>
        </p:nvSpPr>
        <p:spPr>
          <a:xfrm>
            <a:off x="2005263" y="1828800"/>
            <a:ext cx="9596187" cy="4781550"/>
          </a:xfrm>
        </p:spPr>
        <p:txBody>
          <a:bodyPr>
            <a:noAutofit/>
          </a:bodyPr>
          <a:lstStyle/>
          <a:p>
            <a:pPr marL="0" indent="0" algn="l" rtl="0">
              <a:lnSpc>
                <a:spcPct val="100000"/>
              </a:lnSpc>
              <a:spcBef>
                <a:spcPts val="600"/>
              </a:spcBef>
              <a:buNone/>
            </a:pPr>
            <a:r>
              <a:rPr lang="fr" sz="2000" b="1" i="0" u="none" baseline="0"/>
              <a:t>Groupes 1 et 2 :</a:t>
            </a:r>
          </a:p>
          <a:p>
            <a:pPr marL="457200" indent="-457200" algn="l" rtl="0">
              <a:lnSpc>
                <a:spcPct val="100000"/>
              </a:lnSpc>
              <a:spcBef>
                <a:spcPts val="600"/>
              </a:spcBef>
              <a:buFont typeface="+mj-lt"/>
              <a:buAutoNum type="arabicPeriod"/>
            </a:pPr>
            <a:r>
              <a:rPr lang="fr" sz="2000" b="0" i="0" u="none" baseline="0"/>
              <a:t>Répertorier tous les examens et évaluations à grande échelle </a:t>
            </a:r>
            <a:r>
              <a:rPr lang="fr" sz="2000" b="1" i="0" u="none" baseline="0"/>
              <a:t>en cours </a:t>
            </a:r>
            <a:r>
              <a:rPr lang="fr" sz="2000" b="0" i="0" u="none" baseline="0"/>
              <a:t>ou </a:t>
            </a:r>
            <a:r>
              <a:rPr lang="fr" sz="2000" b="1" i="0" u="none" baseline="0"/>
              <a:t>récents</a:t>
            </a:r>
            <a:r>
              <a:rPr lang="fr" sz="2000" b="0" i="0" u="none" baseline="0"/>
              <a:t>, par exemple au cours des 5 dernières années.</a:t>
            </a:r>
          </a:p>
          <a:p>
            <a:pPr marL="457200" indent="-457200" algn="l" rtl="0">
              <a:lnSpc>
                <a:spcPct val="100000"/>
              </a:lnSpc>
              <a:spcBef>
                <a:spcPts val="600"/>
              </a:spcBef>
              <a:buFont typeface="+mj-lt"/>
              <a:buAutoNum type="arabicPeriod"/>
            </a:pPr>
            <a:r>
              <a:rPr lang="fr" sz="2000" b="0" i="0" u="none" baseline="0"/>
              <a:t>Commencer à remplir la partie sur les </a:t>
            </a:r>
            <a:r>
              <a:rPr lang="fr" sz="2000" b="0" i="1" u="none" baseline="0"/>
              <a:t>caractéristiques du programme d'évaluation </a:t>
            </a:r>
            <a:r>
              <a:rPr lang="fr" sz="2000" b="0" i="0" u="none" baseline="0"/>
              <a:t>dans le tableau analytique 2A. Créer un nouveau tableau pour chaque examen et évaluation à grande échelle à inclure dans l'analyse.</a:t>
            </a:r>
          </a:p>
          <a:p>
            <a:pPr marL="0" indent="0" algn="l" rtl="0">
              <a:lnSpc>
                <a:spcPct val="100000"/>
              </a:lnSpc>
              <a:spcBef>
                <a:spcPts val="1200"/>
              </a:spcBef>
              <a:buNone/>
            </a:pPr>
            <a:r>
              <a:rPr lang="fr" sz="2000" b="1" i="0" u="none" baseline="0"/>
              <a:t>Groupe 3 : </a:t>
            </a:r>
          </a:p>
          <a:p>
            <a:pPr marL="457200" indent="-457200" algn="l" rtl="0">
              <a:lnSpc>
                <a:spcPct val="100000"/>
              </a:lnSpc>
              <a:spcBef>
                <a:spcPts val="600"/>
              </a:spcBef>
              <a:buFont typeface="+mj-lt"/>
              <a:buAutoNum type="arabicPeriod"/>
            </a:pPr>
            <a:r>
              <a:rPr lang="fr" sz="2000" b="0" i="0" u="none" baseline="0"/>
              <a:t>Examiner le tableau analytique 2B : qualité des évaluations en classe.</a:t>
            </a:r>
          </a:p>
          <a:p>
            <a:pPr marL="457200" indent="-457200" algn="l" rtl="0">
              <a:lnSpc>
                <a:spcPct val="100000"/>
              </a:lnSpc>
              <a:spcBef>
                <a:spcPts val="600"/>
              </a:spcBef>
              <a:buFont typeface="+mj-lt"/>
              <a:buAutoNum type="arabicPeriod"/>
            </a:pPr>
            <a:r>
              <a:rPr lang="fr" sz="2000" b="0" i="0" u="none" baseline="0"/>
              <a:t>Identifier les niveaux d’enseignement pertinents à différencier pour une analyse judicieuse de la qualité des évaluations en classe à l’échelle nationale.</a:t>
            </a:r>
          </a:p>
          <a:p>
            <a:pPr marL="457200" indent="-457200" algn="l" rtl="0">
              <a:lnSpc>
                <a:spcPct val="100000"/>
              </a:lnSpc>
              <a:spcBef>
                <a:spcPts val="600"/>
              </a:spcBef>
              <a:buFont typeface="+mj-lt"/>
              <a:buAutoNum type="arabicPeriod"/>
            </a:pPr>
            <a:r>
              <a:rPr lang="fr" sz="2000" b="0" i="0" u="none" baseline="0"/>
              <a:t>Indiquer le </a:t>
            </a:r>
            <a:r>
              <a:rPr lang="fr" sz="2000" b="0" i="1" u="none" baseline="0"/>
              <a:t>niveau d'enseignement</a:t>
            </a:r>
            <a:r>
              <a:rPr lang="fr" sz="2000" b="0" i="0" u="none" baseline="0"/>
              <a:t> dans le tableau analytique 2B. Créer un nouveau tableau pour chaque niveau d'enseignement à différencier.</a:t>
            </a:r>
            <a:endParaRPr lang="fr" sz="2000" dirty="0"/>
          </a:p>
        </p:txBody>
      </p:sp>
      <p:pic>
        <p:nvPicPr>
          <p:cNvPr id="4" name="Picture 3">
            <a:extLst>
              <a:ext uri="{FF2B5EF4-FFF2-40B4-BE49-F238E27FC236}">
                <a16:creationId xmlns:a16="http://schemas.microsoft.com/office/drawing/2014/main" id="{C9ED6186-A425-4CE2-8EA1-9E1FBB748D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0382618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solidFill>
                  <a:srgbClr val="784194"/>
                </a:solidFill>
              </a:rPr>
              <a:t>AP 1 : Identification des programmes d'évaluation à intégrer dans l'analyse (3)</a:t>
            </a:r>
            <a:endParaRPr lang="fr" dirty="0"/>
          </a:p>
        </p:txBody>
      </p:sp>
      <p:sp>
        <p:nvSpPr>
          <p:cNvPr id="3" name="Content Placeholder 2"/>
          <p:cNvSpPr>
            <a:spLocks noGrp="1"/>
          </p:cNvSpPr>
          <p:nvPr>
            <p:ph idx="1"/>
          </p:nvPr>
        </p:nvSpPr>
        <p:spPr/>
        <p:txBody>
          <a:bodyPr/>
          <a:lstStyle/>
          <a:p>
            <a:pPr marL="274638" indent="-274638" algn="l" rtl="0">
              <a:lnSpc>
                <a:spcPct val="100000"/>
              </a:lnSpc>
              <a:spcAft>
                <a:spcPts val="1000"/>
              </a:spcAft>
            </a:pPr>
            <a:r>
              <a:rPr lang="fr" b="0" i="0" u="none" baseline="0" dirty="0"/>
              <a:t>Discuter ensemble des résultats obtenus par chaque groupe.</a:t>
            </a:r>
          </a:p>
          <a:p>
            <a:pPr marL="274638" indent="-274638" algn="l" rtl="0">
              <a:lnSpc>
                <a:spcPct val="100000"/>
              </a:lnSpc>
              <a:spcAft>
                <a:spcPts val="1000"/>
              </a:spcAft>
            </a:pPr>
            <a:r>
              <a:rPr lang="fr" b="0" i="0" u="none" baseline="0" dirty="0"/>
              <a:t>Établir si les programmes d'évaluation (dimension 2A) et les niveaux d'enseignement pertinents (dimension 2B) identifiés doivent être discutés avec le comité de pilotage de l'ANLAS et approuvés par ce dernier, ainsi que </a:t>
            </a:r>
            <a:r>
              <a:rPr lang="fr-BE" b="0" i="0" u="none" baseline="0" dirty="0"/>
              <a:t>la manière dont</a:t>
            </a:r>
            <a:r>
              <a:rPr lang="fr" b="0" i="0" u="none" baseline="0" dirty="0"/>
              <a:t> ce processus sera organisé.</a:t>
            </a:r>
          </a:p>
        </p:txBody>
      </p:sp>
      <p:pic>
        <p:nvPicPr>
          <p:cNvPr id="4" name="Picture 3">
            <a:extLst>
              <a:ext uri="{FF2B5EF4-FFF2-40B4-BE49-F238E27FC236}">
                <a16:creationId xmlns:a16="http://schemas.microsoft.com/office/drawing/2014/main" id="{4F4D5118-343C-4942-A443-98EE52081C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7133003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9725" y="2440012"/>
            <a:ext cx="7424382" cy="1827188"/>
          </a:xfrm>
        </p:spPr>
        <p:txBody>
          <a:bodyPr>
            <a:normAutofit fontScale="90000"/>
          </a:bodyPr>
          <a:lstStyle/>
          <a:p>
            <a:pPr rtl="0">
              <a:lnSpc>
                <a:spcPct val="100000"/>
              </a:lnSpc>
              <a:spcAft>
                <a:spcPts val="600"/>
              </a:spcAft>
            </a:pPr>
            <a:r>
              <a:rPr lang="fr" b="0" i="0" u="none" baseline="0"/>
              <a:t>Commentaires sur le jour 1</a:t>
            </a:r>
            <a:br>
              <a:rPr lang="fr"/>
            </a:br>
            <a:r>
              <a:rPr lang="fr" b="0" i="0" u="none" baseline="0"/>
              <a:t>Attentes pour le jour 2</a:t>
            </a:r>
            <a:endParaRPr lang="fr" dirty="0"/>
          </a:p>
        </p:txBody>
      </p:sp>
      <p:pic>
        <p:nvPicPr>
          <p:cNvPr id="3" name="Picture 2">
            <a:extLst>
              <a:ext uri="{FF2B5EF4-FFF2-40B4-BE49-F238E27FC236}">
                <a16:creationId xmlns:a16="http://schemas.microsoft.com/office/drawing/2014/main" id="{7042EF3E-5DC8-478D-A4B8-0930530A34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73830" y="5676900"/>
            <a:ext cx="2165895" cy="965200"/>
          </a:xfrm>
          <a:prstGeom prst="rect">
            <a:avLst/>
          </a:prstGeom>
        </p:spPr>
      </p:pic>
    </p:spTree>
    <p:extLst>
      <p:ext uri="{BB962C8B-B14F-4D97-AF65-F5344CB8AC3E}">
        <p14:creationId xmlns:p14="http://schemas.microsoft.com/office/powerpoint/2010/main" val="28014397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223683" y="1910623"/>
            <a:ext cx="7424382"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bg1"/>
                </a:solidFill>
                <a:latin typeface="+mj-lt"/>
                <a:ea typeface="+mj-ea"/>
                <a:cs typeface="+mj-cs"/>
              </a:defRPr>
            </a:lvl1pPr>
          </a:lstStyle>
          <a:p>
            <a:pPr rtl="0"/>
            <a:r>
              <a:rPr lang="fr" b="0" i="0" u="none" baseline="0"/>
              <a:t>Formation de l'équipe nationale</a:t>
            </a:r>
            <a:br>
              <a:rPr lang="fr"/>
            </a:br>
            <a:r>
              <a:rPr lang="fr" b="0" i="0" u="none" baseline="0"/>
              <a:t>Deuxième jour</a:t>
            </a:r>
            <a:endParaRPr lang="fr" dirty="0"/>
          </a:p>
        </p:txBody>
      </p:sp>
      <p:pic>
        <p:nvPicPr>
          <p:cNvPr id="3" name="Picture 2">
            <a:extLst>
              <a:ext uri="{FF2B5EF4-FFF2-40B4-BE49-F238E27FC236}">
                <a16:creationId xmlns:a16="http://schemas.microsoft.com/office/drawing/2014/main" id="{9B15CB00-1E27-434F-B52B-FCDE01522C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203200" y="5676900"/>
            <a:ext cx="2165895" cy="965200"/>
          </a:xfrm>
          <a:prstGeom prst="rect">
            <a:avLst/>
          </a:prstGeom>
        </p:spPr>
      </p:pic>
    </p:spTree>
    <p:extLst>
      <p:ext uri="{BB962C8B-B14F-4D97-AF65-F5344CB8AC3E}">
        <p14:creationId xmlns:p14="http://schemas.microsoft.com/office/powerpoint/2010/main" val="909739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rtl="0"/>
            <a:r>
              <a:rPr lang="fr" b="0" i="0" u="none" baseline="0"/>
              <a:t>Au programme du jour 2</a:t>
            </a:r>
            <a:endParaRPr lang="fr" dirty="0"/>
          </a:p>
        </p:txBody>
      </p:sp>
      <p:sp>
        <p:nvSpPr>
          <p:cNvPr id="8" name="Content Placeholder 7"/>
          <p:cNvSpPr>
            <a:spLocks noGrp="1"/>
          </p:cNvSpPr>
          <p:nvPr>
            <p:ph idx="1"/>
          </p:nvPr>
        </p:nvSpPr>
        <p:spPr>
          <a:xfrm>
            <a:off x="2005263" y="2213810"/>
            <a:ext cx="9348537" cy="4310557"/>
          </a:xfrm>
        </p:spPr>
        <p:txBody>
          <a:bodyPr>
            <a:normAutofit fontScale="92500" lnSpcReduction="20000"/>
          </a:bodyPr>
          <a:lstStyle/>
          <a:p>
            <a:pPr marL="274638" indent="-274638" algn="l" rtl="0">
              <a:lnSpc>
                <a:spcPct val="120000"/>
              </a:lnSpc>
              <a:spcBef>
                <a:spcPts val="0"/>
              </a:spcBef>
              <a:spcAft>
                <a:spcPts val="600"/>
              </a:spcAft>
            </a:pPr>
            <a:r>
              <a:rPr lang="fr" b="0" i="0" u="none" baseline="0"/>
              <a:t>Processus ANLAS et outils de l’ANLAS</a:t>
            </a:r>
          </a:p>
          <a:p>
            <a:pPr marL="625475" indent="-352425" algn="l" rtl="0">
              <a:lnSpc>
                <a:spcPct val="120000"/>
              </a:lnSpc>
              <a:spcBef>
                <a:spcPts val="0"/>
              </a:spcBef>
              <a:spcAft>
                <a:spcPts val="600"/>
              </a:spcAft>
              <a:buFont typeface="Arial" panose="020B0604020202020204" pitchFamily="34" charset="0"/>
              <a:buChar char="−"/>
            </a:pPr>
            <a:r>
              <a:rPr lang="fr" b="0" i="0" u="none" baseline="0"/>
              <a:t>Production de rapports et diffusion </a:t>
            </a:r>
          </a:p>
          <a:p>
            <a:pPr marL="274638" indent="-274638" algn="l" rtl="0">
              <a:lnSpc>
                <a:spcPct val="120000"/>
              </a:lnSpc>
              <a:spcBef>
                <a:spcPts val="600"/>
              </a:spcBef>
              <a:spcAft>
                <a:spcPts val="600"/>
              </a:spcAft>
            </a:pPr>
            <a:r>
              <a:rPr lang="fr" b="0" i="0" u="none" baseline="0"/>
              <a:t>Activités de planification</a:t>
            </a:r>
          </a:p>
          <a:p>
            <a:pPr marL="625475" indent="-352425" algn="l" rtl="0">
              <a:lnSpc>
                <a:spcPct val="120000"/>
              </a:lnSpc>
              <a:spcBef>
                <a:spcPts val="0"/>
              </a:spcBef>
              <a:spcAft>
                <a:spcPts val="600"/>
              </a:spcAft>
              <a:buFont typeface="Arial" panose="020B0604020202020204" pitchFamily="34" charset="0"/>
              <a:buChar char="−"/>
            </a:pPr>
            <a:r>
              <a:rPr lang="fr" sz="2400" b="0" i="0" u="none" baseline="0"/>
              <a:t>AP 2 : Recensement des parties prenantes et des documents</a:t>
            </a:r>
          </a:p>
          <a:p>
            <a:pPr marL="625475" indent="-352425" algn="l" rtl="0">
              <a:lnSpc>
                <a:spcPct val="120000"/>
              </a:lnSpc>
              <a:spcBef>
                <a:spcPts val="0"/>
              </a:spcBef>
              <a:spcAft>
                <a:spcPts val="600"/>
              </a:spcAft>
              <a:buFont typeface="Arial" panose="020B0604020202020204" pitchFamily="34" charset="0"/>
              <a:buChar char="−"/>
            </a:pPr>
            <a:r>
              <a:rPr lang="fr" sz="2400" b="0" i="0" u="none" baseline="0"/>
              <a:t>AP 3 : Finalisation du plan de mise en œuvre</a:t>
            </a:r>
            <a:endParaRPr lang="fr" sz="2400" dirty="0"/>
          </a:p>
          <a:p>
            <a:pPr marL="625475" indent="-352425" algn="l" rtl="0">
              <a:lnSpc>
                <a:spcPct val="120000"/>
              </a:lnSpc>
              <a:spcBef>
                <a:spcPts val="0"/>
              </a:spcBef>
              <a:spcAft>
                <a:spcPts val="600"/>
              </a:spcAft>
              <a:buFont typeface="Arial" panose="020B0604020202020204" pitchFamily="34" charset="0"/>
              <a:buChar char="−"/>
            </a:pPr>
            <a:r>
              <a:rPr lang="fr" sz="2400" b="0" i="0" u="none" baseline="0"/>
              <a:t>AP 4 : Identification des stratégies d’évaluation et de réduction des risques</a:t>
            </a:r>
            <a:endParaRPr lang="fr" sz="2400" dirty="0"/>
          </a:p>
          <a:p>
            <a:pPr marL="625475" indent="-352425" algn="l" rtl="0">
              <a:lnSpc>
                <a:spcPct val="120000"/>
              </a:lnSpc>
              <a:spcBef>
                <a:spcPts val="0"/>
              </a:spcBef>
              <a:spcAft>
                <a:spcPts val="600"/>
              </a:spcAft>
              <a:buFont typeface="Arial" panose="020B0604020202020204" pitchFamily="34" charset="0"/>
              <a:buChar char="−"/>
            </a:pPr>
            <a:r>
              <a:rPr lang="fr" sz="2400" b="0" i="0" u="none" baseline="0"/>
              <a:t>AP 5 : Élaboration d'un budget détaillé</a:t>
            </a:r>
          </a:p>
          <a:p>
            <a:pPr marL="274638" indent="-274638" algn="l" rtl="0">
              <a:lnSpc>
                <a:spcPct val="120000"/>
              </a:lnSpc>
              <a:spcBef>
                <a:spcPts val="600"/>
              </a:spcBef>
              <a:spcAft>
                <a:spcPts val="600"/>
              </a:spcAft>
            </a:pPr>
            <a:r>
              <a:rPr lang="fr" b="0" i="0" u="none" baseline="0"/>
              <a:t>Réflexions sur la réalisation des activités de planification</a:t>
            </a:r>
            <a:endParaRPr lang="fr" dirty="0"/>
          </a:p>
          <a:p>
            <a:endParaRPr lang="fr" dirty="0"/>
          </a:p>
        </p:txBody>
      </p:sp>
      <p:pic>
        <p:nvPicPr>
          <p:cNvPr id="4" name="Picture 3">
            <a:extLst>
              <a:ext uri="{FF2B5EF4-FFF2-40B4-BE49-F238E27FC236}">
                <a16:creationId xmlns:a16="http://schemas.microsoft.com/office/drawing/2014/main" id="{C74E99C7-EBA4-435F-8CB0-CF50B0A5FA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0204932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005261" y="466928"/>
            <a:ext cx="5483669" cy="1145936"/>
          </a:xfrm>
          <a:prstGeom prst="homePlate">
            <a:avLst/>
          </a:prstGeom>
          <a:solidFill>
            <a:srgbClr val="78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r>
              <a:rPr lang="fr" sz="2400" b="0" i="0" u="none" baseline="0"/>
              <a:t>Production de rapports et diffusion</a:t>
            </a:r>
            <a:endParaRPr lang="fr" sz="2400" dirty="0"/>
          </a:p>
        </p:txBody>
      </p:sp>
      <p:sp>
        <p:nvSpPr>
          <p:cNvPr id="6" name="TextBox 5"/>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annexe 13 (ACER 2019)</a:t>
            </a:r>
            <a:endParaRPr lang="fr" dirty="0"/>
          </a:p>
        </p:txBody>
      </p:sp>
      <p:pic>
        <p:nvPicPr>
          <p:cNvPr id="2" name="Picture 1">
            <a:extLst>
              <a:ext uri="{FF2B5EF4-FFF2-40B4-BE49-F238E27FC236}">
                <a16:creationId xmlns:a16="http://schemas.microsoft.com/office/drawing/2014/main" id="{7EF2137A-3B6E-482C-B182-CBFD4E56DCF0}"/>
              </a:ext>
            </a:extLst>
          </p:cNvPr>
          <p:cNvPicPr>
            <a:picLocks noChangeAspect="1"/>
          </p:cNvPicPr>
          <p:nvPr/>
        </p:nvPicPr>
        <p:blipFill>
          <a:blip r:embed="rId3"/>
          <a:stretch>
            <a:fillRect/>
          </a:stretch>
        </p:blipFill>
        <p:spPr>
          <a:xfrm>
            <a:off x="2228163" y="2084070"/>
            <a:ext cx="8072172" cy="2922270"/>
          </a:xfrm>
          <a:prstGeom prst="rect">
            <a:avLst/>
          </a:prstGeom>
        </p:spPr>
      </p:pic>
      <p:pic>
        <p:nvPicPr>
          <p:cNvPr id="5" name="Picture 4">
            <a:extLst>
              <a:ext uri="{FF2B5EF4-FFF2-40B4-BE49-F238E27FC236}">
                <a16:creationId xmlns:a16="http://schemas.microsoft.com/office/drawing/2014/main" id="{6780EC87-CB95-4752-AB82-4B95E47F12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03824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Production de rapports sur les conclusions de l'ANLAS</a:t>
            </a:r>
            <a:endParaRPr lang="fr" dirty="0"/>
          </a:p>
        </p:txBody>
      </p:sp>
      <p:sp>
        <p:nvSpPr>
          <p:cNvPr id="3" name="Content Placeholder 2"/>
          <p:cNvSpPr>
            <a:spLocks noGrp="1"/>
          </p:cNvSpPr>
          <p:nvPr>
            <p:ph idx="1"/>
          </p:nvPr>
        </p:nvSpPr>
        <p:spPr>
          <a:xfrm>
            <a:off x="2005262" y="2093224"/>
            <a:ext cx="9348537" cy="3963152"/>
          </a:xfrm>
        </p:spPr>
        <p:txBody>
          <a:bodyPr>
            <a:normAutofit fontScale="85000" lnSpcReduction="20000"/>
          </a:bodyPr>
          <a:lstStyle/>
          <a:p>
            <a:pPr marL="274638" indent="-274638" algn="l" rtl="0">
              <a:lnSpc>
                <a:spcPct val="110000"/>
              </a:lnSpc>
              <a:spcAft>
                <a:spcPts val="1000"/>
              </a:spcAft>
            </a:pPr>
            <a:r>
              <a:rPr lang="fr" b="0" i="0" u="none" baseline="0"/>
              <a:t>Les activités et supports de diffusion visent à soutenir l'utilisation des conclusions et recommandations lors de l'élaboration de stratégies détaillées pour le processus national de planification sectorielle de l'éducation ou tout autre processus politique. </a:t>
            </a:r>
            <a:endParaRPr lang="fr" dirty="0"/>
          </a:p>
          <a:p>
            <a:pPr marL="274638" indent="-274638" algn="l" rtl="0">
              <a:lnSpc>
                <a:spcPct val="110000"/>
              </a:lnSpc>
              <a:spcAft>
                <a:spcPts val="1000"/>
              </a:spcAft>
            </a:pPr>
            <a:r>
              <a:rPr lang="fr" b="0" i="0" u="none" baseline="0"/>
              <a:t>Le processus de production des rapports doit être planifié et organisé dans le cadre du plan de mise en œuvre détaillé.</a:t>
            </a:r>
          </a:p>
          <a:p>
            <a:pPr marL="274638" indent="-274638" algn="l" rtl="0">
              <a:lnSpc>
                <a:spcPct val="110000"/>
              </a:lnSpc>
              <a:spcAft>
                <a:spcPts val="1000"/>
              </a:spcAft>
            </a:pPr>
            <a:r>
              <a:rPr lang="fr" b="0" i="0" u="none" baseline="0"/>
              <a:t>Impliquer le comité de pilotage dans le processus de production de rapports, à des fins de conseils, en particulier sur la manière dont les conclusions de l'ANLAS peuvent alimenter au mieux le processus de planification sectorielle de l'éducation.</a:t>
            </a:r>
            <a:endParaRPr lang="fr" dirty="0"/>
          </a:p>
        </p:txBody>
      </p:sp>
      <p:sp>
        <p:nvSpPr>
          <p:cNvPr id="5" name="TextBox 4"/>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4.5 (ACER 2019)</a:t>
            </a:r>
            <a:endParaRPr lang="fr" dirty="0"/>
          </a:p>
        </p:txBody>
      </p:sp>
      <p:pic>
        <p:nvPicPr>
          <p:cNvPr id="6" name="Picture 5">
            <a:extLst>
              <a:ext uri="{FF2B5EF4-FFF2-40B4-BE49-F238E27FC236}">
                <a16:creationId xmlns:a16="http://schemas.microsoft.com/office/drawing/2014/main" id="{B3067B0D-5E99-4A22-8887-DBCDA2FD80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6565533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Validation et révision (1)</a:t>
            </a:r>
            <a:endParaRPr lang="fr" dirty="0"/>
          </a:p>
        </p:txBody>
      </p:sp>
      <p:sp>
        <p:nvSpPr>
          <p:cNvPr id="3" name="Content Placeholder 2"/>
          <p:cNvSpPr>
            <a:spLocks noGrp="1"/>
          </p:cNvSpPr>
          <p:nvPr>
            <p:ph idx="1"/>
          </p:nvPr>
        </p:nvSpPr>
        <p:spPr>
          <a:xfrm>
            <a:off x="2005263" y="1981200"/>
            <a:ext cx="9348537" cy="4195763"/>
          </a:xfrm>
        </p:spPr>
        <p:txBody>
          <a:bodyPr>
            <a:noAutofit/>
          </a:bodyPr>
          <a:lstStyle/>
          <a:p>
            <a:pPr marL="274638" indent="-274638" algn="l" rtl="0">
              <a:lnSpc>
                <a:spcPct val="100000"/>
              </a:lnSpc>
              <a:spcAft>
                <a:spcPts val="600"/>
              </a:spcAft>
            </a:pPr>
            <a:r>
              <a:rPr lang="fr" b="0" i="0" u="none" baseline="0"/>
              <a:t>Prévoir le temps et les ressources nécessaires à la validation et à la révision.</a:t>
            </a:r>
          </a:p>
          <a:p>
            <a:pPr marL="274638" indent="-274638" algn="l" rtl="0">
              <a:lnSpc>
                <a:spcPct val="100000"/>
              </a:lnSpc>
              <a:spcAft>
                <a:spcPts val="600"/>
              </a:spcAft>
            </a:pPr>
            <a:r>
              <a:rPr lang="fr" b="0" i="0" u="none" baseline="0"/>
              <a:t>Un processus de révision et de validation en deux temps est préconisé :</a:t>
            </a:r>
          </a:p>
          <a:p>
            <a:pPr marL="628650" indent="-361950" algn="l" rtl="0">
              <a:lnSpc>
                <a:spcPct val="100000"/>
              </a:lnSpc>
              <a:spcAft>
                <a:spcPts val="600"/>
              </a:spcAft>
              <a:buFont typeface="Arial" panose="020B0604020202020204" pitchFamily="34" charset="0"/>
              <a:buChar char="−"/>
            </a:pPr>
            <a:r>
              <a:rPr lang="fr" b="0" i="0" u="none" baseline="0"/>
              <a:t>une révision « interne » par l'équipe nationale ;</a:t>
            </a:r>
          </a:p>
          <a:p>
            <a:pPr marL="628650" indent="-361950" algn="l" rtl="0">
              <a:lnSpc>
                <a:spcPct val="100000"/>
              </a:lnSpc>
              <a:spcBef>
                <a:spcPts val="600"/>
              </a:spcBef>
              <a:spcAft>
                <a:spcPts val="600"/>
              </a:spcAft>
              <a:buFont typeface="Arial" panose="020B0604020202020204" pitchFamily="34" charset="0"/>
              <a:buChar char="−"/>
            </a:pPr>
            <a:r>
              <a:rPr lang="fr" b="0" i="0" u="none" baseline="0"/>
              <a:t>une révision « externe » par le comité de pilotage et/ou d'autres parties prenantes principales.</a:t>
            </a:r>
          </a:p>
        </p:txBody>
      </p:sp>
      <p:sp>
        <p:nvSpPr>
          <p:cNvPr id="4" name="TextBox 3"/>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4.5 (ACER 2019)</a:t>
            </a:r>
            <a:endParaRPr lang="fr" dirty="0"/>
          </a:p>
        </p:txBody>
      </p:sp>
      <p:pic>
        <p:nvPicPr>
          <p:cNvPr id="5" name="Picture 4">
            <a:extLst>
              <a:ext uri="{FF2B5EF4-FFF2-40B4-BE49-F238E27FC236}">
                <a16:creationId xmlns:a16="http://schemas.microsoft.com/office/drawing/2014/main" id="{7DEEDEFF-C6B0-448A-814D-61F0D72BC2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41918575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dirty="0"/>
              <a:t>Validation et révision (2)</a:t>
            </a:r>
            <a:endParaRPr lang="fr" dirty="0"/>
          </a:p>
        </p:txBody>
      </p:sp>
      <p:sp>
        <p:nvSpPr>
          <p:cNvPr id="3" name="Content Placeholder 2"/>
          <p:cNvSpPr>
            <a:spLocks noGrp="1"/>
          </p:cNvSpPr>
          <p:nvPr>
            <p:ph idx="1"/>
          </p:nvPr>
        </p:nvSpPr>
        <p:spPr>
          <a:xfrm>
            <a:off x="2005263" y="1828800"/>
            <a:ext cx="9622857" cy="4521825"/>
          </a:xfrm>
        </p:spPr>
        <p:txBody>
          <a:bodyPr>
            <a:noAutofit/>
          </a:bodyPr>
          <a:lstStyle/>
          <a:p>
            <a:pPr marL="0" indent="0" algn="l" rtl="0">
              <a:lnSpc>
                <a:spcPct val="100000"/>
              </a:lnSpc>
              <a:spcAft>
                <a:spcPts val="600"/>
              </a:spcAft>
              <a:buNone/>
            </a:pPr>
            <a:r>
              <a:rPr lang="fr" b="0" i="0" u="none" baseline="0" dirty="0"/>
              <a:t>S'assurer que :</a:t>
            </a:r>
          </a:p>
          <a:p>
            <a:pPr marL="533400" lvl="0" indent="-276225" algn="l" rtl="0">
              <a:spcBef>
                <a:spcPts val="600"/>
              </a:spcBef>
              <a:spcAft>
                <a:spcPts val="600"/>
              </a:spcAft>
            </a:pPr>
            <a:r>
              <a:rPr lang="fr" b="0" i="0" u="none" baseline="0" dirty="0"/>
              <a:t>les catégories d'évaluation sont clairement appuyées par les aspects à améliorer et sont en lien avec l'</a:t>
            </a:r>
            <a:r>
              <a:rPr lang="fr-BE" b="0" i="0" u="none" baseline="0" dirty="0"/>
              <a:t>objectif de qualité</a:t>
            </a:r>
            <a:r>
              <a:rPr lang="fr" b="0" i="0" u="none" baseline="0" dirty="0"/>
              <a:t> et les questions de référence relatifs à l'axe majeur concerné ;</a:t>
            </a:r>
            <a:endParaRPr lang="fr" dirty="0"/>
          </a:p>
          <a:p>
            <a:pPr marL="533400" lvl="0" indent="-276225" algn="l" rtl="0">
              <a:spcBef>
                <a:spcPts val="600"/>
              </a:spcBef>
              <a:spcAft>
                <a:spcPts val="600"/>
              </a:spcAft>
            </a:pPr>
            <a:r>
              <a:rPr lang="fr" b="0" i="0" u="none" baseline="0" dirty="0"/>
              <a:t>les recommandations se rapportent clairement aux aspects à améliorer identifiés ;</a:t>
            </a:r>
            <a:endParaRPr lang="fr" dirty="0"/>
          </a:p>
          <a:p>
            <a:pPr marL="533400" lvl="0" indent="-276225" algn="l" rtl="0">
              <a:spcBef>
                <a:spcPts val="600"/>
              </a:spcBef>
              <a:spcAft>
                <a:spcPts val="600"/>
              </a:spcAft>
            </a:pPr>
            <a:r>
              <a:rPr lang="fr" b="0" i="0" u="none" baseline="0" dirty="0"/>
              <a:t>les recommandations sont concrètes, spécifiques et détaillées, afin d'étayer les stratégies d'amélioration pour la planification sectorielle de l'éducation ou tout autre processus politique. </a:t>
            </a:r>
            <a:endParaRPr lang="fr" dirty="0"/>
          </a:p>
        </p:txBody>
      </p:sp>
      <p:sp>
        <p:nvSpPr>
          <p:cNvPr id="4" name="TextBox 3"/>
          <p:cNvSpPr txBox="1"/>
          <p:nvPr/>
        </p:nvSpPr>
        <p:spPr>
          <a:xfrm>
            <a:off x="6477380" y="6350624"/>
            <a:ext cx="5336668" cy="369332"/>
          </a:xfrm>
          <a:prstGeom prst="rect">
            <a:avLst/>
          </a:prstGeom>
          <a:noFill/>
        </p:spPr>
        <p:txBody>
          <a:bodyPr wrap="square" rtlCol="0">
            <a:spAutoFit/>
          </a:bodyPr>
          <a:lstStyle/>
          <a:p>
            <a:pPr algn="r" rtl="0"/>
            <a:r>
              <a:rPr lang="fr" b="0" i="0" u="none" baseline="0"/>
              <a:t>Manuel de l'ANLAS, partie 4.5 (ACER 2019)</a:t>
            </a:r>
            <a:endParaRPr lang="fr" dirty="0"/>
          </a:p>
        </p:txBody>
      </p:sp>
      <p:pic>
        <p:nvPicPr>
          <p:cNvPr id="5" name="Picture 4">
            <a:extLst>
              <a:ext uri="{FF2B5EF4-FFF2-40B4-BE49-F238E27FC236}">
                <a16:creationId xmlns:a16="http://schemas.microsoft.com/office/drawing/2014/main" id="{B6265525-093A-43A9-A923-E543A1812C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04956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algn="l" rtl="0"/>
            <a:r>
              <a:rPr lang="fr" b="0" i="0" u="none" baseline="0"/>
              <a:t>Le modèle ANLAS</a:t>
            </a:r>
            <a:endParaRPr lang="fr" dirty="0"/>
          </a:p>
        </p:txBody>
      </p:sp>
      <p:pic>
        <p:nvPicPr>
          <p:cNvPr id="3" name="Picture 2">
            <a:extLst>
              <a:ext uri="{FF2B5EF4-FFF2-40B4-BE49-F238E27FC236}">
                <a16:creationId xmlns:a16="http://schemas.microsoft.com/office/drawing/2014/main" id="{273A6A32-D08F-4BF0-BC87-1DC179336F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870120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Diffuser les résultats de l'ANLAS (1)</a:t>
            </a:r>
            <a:endParaRPr lang="fr" dirty="0"/>
          </a:p>
        </p:txBody>
      </p:sp>
      <p:sp>
        <p:nvSpPr>
          <p:cNvPr id="3" name="Content Placeholder 2"/>
          <p:cNvSpPr>
            <a:spLocks noGrp="1"/>
          </p:cNvSpPr>
          <p:nvPr>
            <p:ph idx="1"/>
          </p:nvPr>
        </p:nvSpPr>
        <p:spPr/>
        <p:txBody>
          <a:bodyPr>
            <a:normAutofit lnSpcReduction="10000"/>
          </a:bodyPr>
          <a:lstStyle/>
          <a:p>
            <a:pPr marL="274638" indent="-274638" algn="l" rtl="0">
              <a:lnSpc>
                <a:spcPct val="100000"/>
              </a:lnSpc>
              <a:spcAft>
                <a:spcPts val="1000"/>
              </a:spcAft>
              <a:defRPr/>
            </a:pPr>
            <a:r>
              <a:rPr lang="fr" b="0" i="0" u="none" baseline="0"/>
              <a:t>Afin de soutenir la diffusion des conclusions de l'ANLAS, il faut élaborer une </a:t>
            </a:r>
            <a:r>
              <a:rPr lang="fr" b="1" i="0" u="none" baseline="0"/>
              <a:t>stratégie de diffusion</a:t>
            </a:r>
            <a:r>
              <a:rPr lang="fr" b="0" i="0" u="none" baseline="0"/>
              <a:t> minutieuse. Cette stratégie est à mettre au point à un stade précoce de la phase de production des rapports et de leur diffusion, pour un partage structuré et en temps utile des résultats de l'ANLAS.</a:t>
            </a:r>
          </a:p>
          <a:p>
            <a:pPr marL="274638" indent="-274638" algn="l" rtl="0">
              <a:lnSpc>
                <a:spcPct val="100000"/>
              </a:lnSpc>
              <a:spcAft>
                <a:spcPts val="1000"/>
              </a:spcAft>
              <a:defRPr/>
            </a:pPr>
            <a:r>
              <a:rPr lang="fr" b="0" i="0" u="none" baseline="0"/>
              <a:t>Envisager une collaboration avec le comité de pilotage, afin de favoriser une application et utilisation larges des conclusions de l'ANLAS.</a:t>
            </a:r>
          </a:p>
        </p:txBody>
      </p:sp>
      <p:sp>
        <p:nvSpPr>
          <p:cNvPr id="4" name="TextBox 3"/>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4.5 (ACER 2019)</a:t>
            </a:r>
            <a:endParaRPr lang="fr" dirty="0"/>
          </a:p>
        </p:txBody>
      </p:sp>
      <p:pic>
        <p:nvPicPr>
          <p:cNvPr id="5" name="Picture 4">
            <a:extLst>
              <a:ext uri="{FF2B5EF4-FFF2-40B4-BE49-F238E27FC236}">
                <a16:creationId xmlns:a16="http://schemas.microsoft.com/office/drawing/2014/main" id="{BFFD2F64-5B33-47A9-8C84-D6DA34FBFB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6137016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Stratégie de diffusion (1)</a:t>
            </a:r>
            <a:endParaRPr lang="fr" dirty="0"/>
          </a:p>
        </p:txBody>
      </p:sp>
      <p:sp>
        <p:nvSpPr>
          <p:cNvPr id="3" name="Content Placeholder 2"/>
          <p:cNvSpPr>
            <a:spLocks noGrp="1"/>
          </p:cNvSpPr>
          <p:nvPr>
            <p:ph idx="1"/>
          </p:nvPr>
        </p:nvSpPr>
        <p:spPr/>
        <p:txBody>
          <a:bodyPr>
            <a:normAutofit lnSpcReduction="10000"/>
          </a:bodyPr>
          <a:lstStyle/>
          <a:p>
            <a:pPr marL="0" indent="0" algn="l" rtl="0">
              <a:buNone/>
            </a:pPr>
            <a:r>
              <a:rPr lang="fr" b="0" i="0" u="none" baseline="0"/>
              <a:t>Inclure dans la réflexion :</a:t>
            </a:r>
          </a:p>
          <a:p>
            <a:pPr marL="539750" lvl="0" indent="-352425" algn="l" rtl="0"/>
            <a:r>
              <a:rPr lang="fr" b="0" i="0" u="none" baseline="0"/>
              <a:t>les parties prenantes/le public cible visés ;</a:t>
            </a:r>
            <a:endParaRPr lang="fr" dirty="0"/>
          </a:p>
          <a:p>
            <a:pPr marL="539750" lvl="0" indent="-352425" algn="l" rtl="0"/>
            <a:r>
              <a:rPr lang="fr" b="0" i="0" u="none" baseline="0"/>
              <a:t>les activités/modalités pour une diffusion efficace (par exemple, une réunion ou un atelier) ;</a:t>
            </a:r>
            <a:endParaRPr lang="fr" dirty="0"/>
          </a:p>
          <a:p>
            <a:pPr marL="539750" lvl="0" indent="-352425" algn="l" rtl="0"/>
            <a:r>
              <a:rPr lang="fr" b="0" i="0" u="none" baseline="0"/>
              <a:t>les supports de diffusion utilisés dans le cadre des activités (par exemple, le rapport de l'ANLAS, le document qui comprend les conclusions clés ou la présentation correspondante) ;</a:t>
            </a:r>
            <a:endParaRPr lang="fr" dirty="0"/>
          </a:p>
          <a:p>
            <a:pPr marL="539750" lvl="0" indent="-352425" algn="l" rtl="0"/>
            <a:r>
              <a:rPr lang="fr" b="0" i="0" u="none" baseline="0"/>
              <a:t>un calendrier pour chaque activité de diffusion. </a:t>
            </a:r>
            <a:endParaRPr lang="fr" dirty="0"/>
          </a:p>
          <a:p>
            <a:endParaRPr lang="fr" dirty="0"/>
          </a:p>
        </p:txBody>
      </p:sp>
      <p:sp>
        <p:nvSpPr>
          <p:cNvPr id="4" name="TextBox 3"/>
          <p:cNvSpPr txBox="1"/>
          <p:nvPr/>
        </p:nvSpPr>
        <p:spPr>
          <a:xfrm>
            <a:off x="5298831" y="6163056"/>
            <a:ext cx="6515217" cy="369332"/>
          </a:xfrm>
          <a:prstGeom prst="rect">
            <a:avLst/>
          </a:prstGeom>
          <a:noFill/>
        </p:spPr>
        <p:txBody>
          <a:bodyPr wrap="square" rtlCol="0">
            <a:spAutoFit/>
          </a:bodyPr>
          <a:lstStyle/>
          <a:p>
            <a:pPr algn="r" rtl="0"/>
            <a:r>
              <a:rPr lang="fr" b="0" i="0" u="none" baseline="0"/>
              <a:t>Manuel de l'ANLAS, parties 4.5 et 4.6.1 (ACER 2019)</a:t>
            </a:r>
            <a:endParaRPr lang="fr" dirty="0"/>
          </a:p>
        </p:txBody>
      </p:sp>
      <p:pic>
        <p:nvPicPr>
          <p:cNvPr id="5" name="Picture 4">
            <a:extLst>
              <a:ext uri="{FF2B5EF4-FFF2-40B4-BE49-F238E27FC236}">
                <a16:creationId xmlns:a16="http://schemas.microsoft.com/office/drawing/2014/main" id="{FE28E84E-A176-4692-AFB1-328D566C36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4503780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Stratégie de diffusion (2)</a:t>
            </a:r>
            <a:endParaRPr lang="fr" dirty="0"/>
          </a:p>
        </p:txBody>
      </p:sp>
      <p:sp>
        <p:nvSpPr>
          <p:cNvPr id="3" name="Content Placeholder 2"/>
          <p:cNvSpPr>
            <a:spLocks noGrp="1"/>
          </p:cNvSpPr>
          <p:nvPr>
            <p:ph idx="1"/>
          </p:nvPr>
        </p:nvSpPr>
        <p:spPr>
          <a:xfrm>
            <a:off x="2005263" y="1992923"/>
            <a:ext cx="9348537" cy="4548554"/>
          </a:xfrm>
        </p:spPr>
        <p:txBody>
          <a:bodyPr>
            <a:normAutofit fontScale="92500" lnSpcReduction="20000"/>
          </a:bodyPr>
          <a:lstStyle/>
          <a:p>
            <a:pPr marL="274638" indent="-274638" algn="l" rtl="0">
              <a:lnSpc>
                <a:spcPct val="110000"/>
              </a:lnSpc>
            </a:pPr>
            <a:r>
              <a:rPr lang="fr" b="0" i="0" u="none" baseline="0"/>
              <a:t>Parties prenantes cibles impliquées dans le processus de planification et d'analyse sectorielle de l'éducation, notamment le département de planification ou d'autres services ministériels, le Centre de coordination du GPE, l'Agence de coordination, le Groupe local pour l'éducation et la société civile.</a:t>
            </a:r>
          </a:p>
          <a:p>
            <a:pPr marL="274638" indent="-274638" algn="l" rtl="0">
              <a:lnSpc>
                <a:spcPct val="110000"/>
              </a:lnSpc>
            </a:pPr>
            <a:r>
              <a:rPr lang="fr" b="0" i="0" u="none" baseline="0"/>
              <a:t>Planifier des activités de diffusion spécifiques et pertinentes à l'égard des parties prenantes/du public cible et de l'application des conclusions.</a:t>
            </a:r>
          </a:p>
          <a:p>
            <a:pPr marL="274638" indent="-274638" algn="l" rtl="0">
              <a:lnSpc>
                <a:spcPct val="110000"/>
              </a:lnSpc>
            </a:pPr>
            <a:r>
              <a:rPr lang="fr" b="0" i="0" u="none" baseline="0"/>
              <a:t>Réfléchir à différentes activités de planification sectorielle de l'éducation et à leur durée.</a:t>
            </a:r>
            <a:endParaRPr lang="fr" dirty="0"/>
          </a:p>
        </p:txBody>
      </p:sp>
      <p:sp>
        <p:nvSpPr>
          <p:cNvPr id="4" name="TextBox 3"/>
          <p:cNvSpPr txBox="1"/>
          <p:nvPr/>
        </p:nvSpPr>
        <p:spPr>
          <a:xfrm>
            <a:off x="6477380" y="6163056"/>
            <a:ext cx="5336668" cy="369332"/>
          </a:xfrm>
          <a:prstGeom prst="rect">
            <a:avLst/>
          </a:prstGeom>
          <a:noFill/>
        </p:spPr>
        <p:txBody>
          <a:bodyPr wrap="square" rtlCol="0">
            <a:spAutoFit/>
          </a:bodyPr>
          <a:lstStyle/>
          <a:p>
            <a:pPr algn="r" rtl="0"/>
            <a:r>
              <a:rPr lang="fr" b="0" i="0" u="none" baseline="0"/>
              <a:t>Manuel de l'ANLAS, partie 4.5 (ACER 2019)</a:t>
            </a:r>
            <a:endParaRPr lang="fr" dirty="0"/>
          </a:p>
        </p:txBody>
      </p:sp>
      <p:pic>
        <p:nvPicPr>
          <p:cNvPr id="5" name="Picture 4">
            <a:extLst>
              <a:ext uri="{FF2B5EF4-FFF2-40B4-BE49-F238E27FC236}">
                <a16:creationId xmlns:a16="http://schemas.microsoft.com/office/drawing/2014/main" id="{5341F3BF-64F7-45F9-BAF7-DE8A4EFC87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4578027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solidFill>
                  <a:srgbClr val="784194"/>
                </a:solidFill>
              </a:rPr>
              <a:t>Activité : Outils de production de rapports et de diffusion</a:t>
            </a:r>
            <a:endParaRPr lang="fr" dirty="0">
              <a:solidFill>
                <a:srgbClr val="784194"/>
              </a:solidFill>
            </a:endParaRPr>
          </a:p>
        </p:txBody>
      </p:sp>
      <p:sp>
        <p:nvSpPr>
          <p:cNvPr id="3" name="Content Placeholder 2"/>
          <p:cNvSpPr>
            <a:spLocks noGrp="1"/>
          </p:cNvSpPr>
          <p:nvPr>
            <p:ph sz="half" idx="1"/>
          </p:nvPr>
        </p:nvSpPr>
        <p:spPr>
          <a:xfrm>
            <a:off x="1275345" y="1683080"/>
            <a:ext cx="5132161" cy="4351338"/>
          </a:xfrm>
        </p:spPr>
        <p:txBody>
          <a:bodyPr>
            <a:normAutofit fontScale="92500" lnSpcReduction="20000"/>
          </a:bodyPr>
          <a:lstStyle/>
          <a:p>
            <a:pPr algn="l" rtl="0">
              <a:lnSpc>
                <a:spcPct val="100000"/>
              </a:lnSpc>
              <a:spcBef>
                <a:spcPts val="600"/>
              </a:spcBef>
              <a:spcAft>
                <a:spcPts val="600"/>
              </a:spcAft>
            </a:pPr>
            <a:r>
              <a:rPr lang="fr" sz="2400" b="0" i="0" u="none" baseline="0" dirty="0"/>
              <a:t>Former quatre groupes. Chaque groupe devrait consacrer 15 minutes à lire les outils qu'il reçoit. </a:t>
            </a:r>
          </a:p>
          <a:p>
            <a:pPr algn="l" rtl="0">
              <a:lnSpc>
                <a:spcPct val="100000"/>
              </a:lnSpc>
              <a:spcBef>
                <a:spcPts val="600"/>
              </a:spcBef>
              <a:spcAft>
                <a:spcPts val="600"/>
              </a:spcAft>
            </a:pPr>
            <a:r>
              <a:rPr lang="fr" sz="2400" b="0" i="0" u="none" baseline="0" dirty="0"/>
              <a:t>Présenter les outils à l'ensemble des participants à la formation. Préciser l'objectif de chaque outil et comment le remplir (voir la partie 4.6 du manuel de l'ANLAS).</a:t>
            </a:r>
          </a:p>
          <a:p>
            <a:pPr algn="l" rtl="0">
              <a:lnSpc>
                <a:spcPct val="100000"/>
              </a:lnSpc>
              <a:spcBef>
                <a:spcPts val="600"/>
              </a:spcBef>
              <a:spcAft>
                <a:spcPts val="600"/>
              </a:spcAft>
            </a:pPr>
            <a:r>
              <a:rPr lang="fr" sz="2400" b="0" i="0" u="none" baseline="0" dirty="0"/>
              <a:t>Discuter de toute adaptation qui serait nécessaire pour une production de rapports et une diffusion locales.</a:t>
            </a:r>
            <a:endParaRPr lang="fr" sz="2400" dirty="0"/>
          </a:p>
          <a:p>
            <a:pPr algn="l" rtl="0">
              <a:lnSpc>
                <a:spcPct val="100000"/>
              </a:lnSpc>
              <a:spcBef>
                <a:spcPts val="600"/>
              </a:spcBef>
              <a:spcAft>
                <a:spcPts val="600"/>
              </a:spcAft>
            </a:pPr>
            <a:r>
              <a:rPr lang="fr" sz="2400" b="0" i="0" u="none" baseline="0" dirty="0"/>
              <a:t>Discuter de toute question éventuellement soulevée à propos des outils.</a:t>
            </a:r>
            <a:endParaRPr lang="fr" sz="2400" dirty="0"/>
          </a:p>
        </p:txBody>
      </p:sp>
      <p:sp>
        <p:nvSpPr>
          <p:cNvPr id="4" name="Text Placeholder 3"/>
          <p:cNvSpPr>
            <a:spLocks noGrp="1"/>
          </p:cNvSpPr>
          <p:nvPr>
            <p:ph sz="half" idx="2"/>
          </p:nvPr>
        </p:nvSpPr>
        <p:spPr>
          <a:xfrm>
            <a:off x="6400800" y="1611280"/>
            <a:ext cx="5125455" cy="4351338"/>
          </a:xfrm>
        </p:spPr>
        <p:txBody>
          <a:bodyPr>
            <a:noAutofit/>
          </a:bodyPr>
          <a:lstStyle/>
          <a:p>
            <a:pPr marL="0" lvl="0" indent="0" algn="l" rtl="0">
              <a:lnSpc>
                <a:spcPct val="100000"/>
              </a:lnSpc>
              <a:spcBef>
                <a:spcPts val="600"/>
              </a:spcBef>
              <a:buNone/>
            </a:pPr>
            <a:r>
              <a:rPr lang="fr" sz="2400" b="1" i="0" u="none" baseline="0"/>
              <a:t>Groupe 1 :</a:t>
            </a:r>
          </a:p>
          <a:p>
            <a:pPr marL="342900" indent="-342900" algn="l" rtl="0">
              <a:lnSpc>
                <a:spcPct val="100000"/>
              </a:lnSpc>
              <a:spcBef>
                <a:spcPts val="600"/>
              </a:spcBef>
              <a:spcAft>
                <a:spcPts val="600"/>
              </a:spcAft>
            </a:pPr>
            <a:r>
              <a:rPr lang="fr" sz="2400" b="0" i="0" u="none" baseline="0"/>
              <a:t>Modèle de stratégie de diffusion</a:t>
            </a:r>
          </a:p>
          <a:p>
            <a:pPr marL="0" lvl="0" indent="0" algn="l" rtl="0">
              <a:lnSpc>
                <a:spcPct val="100000"/>
              </a:lnSpc>
              <a:spcBef>
                <a:spcPts val="1200"/>
              </a:spcBef>
              <a:spcAft>
                <a:spcPts val="600"/>
              </a:spcAft>
              <a:buNone/>
            </a:pPr>
            <a:r>
              <a:rPr lang="fr" sz="2400" b="1" i="0" u="none" baseline="0"/>
              <a:t>Groupe 2 :</a:t>
            </a:r>
          </a:p>
          <a:p>
            <a:pPr marL="342900" lvl="0" indent="-342900" algn="l" rtl="0">
              <a:lnSpc>
                <a:spcPct val="100000"/>
              </a:lnSpc>
              <a:spcBef>
                <a:spcPts val="600"/>
              </a:spcBef>
              <a:spcAft>
                <a:spcPts val="600"/>
              </a:spcAft>
            </a:pPr>
            <a:r>
              <a:rPr lang="fr" sz="2400" b="0" i="0" u="none" baseline="0"/>
              <a:t>Modèle de rapport</a:t>
            </a:r>
          </a:p>
          <a:p>
            <a:pPr marL="0" lvl="0" indent="0" algn="l" rtl="0">
              <a:lnSpc>
                <a:spcPct val="100000"/>
              </a:lnSpc>
              <a:spcBef>
                <a:spcPts val="1200"/>
              </a:spcBef>
              <a:spcAft>
                <a:spcPts val="600"/>
              </a:spcAft>
              <a:buNone/>
            </a:pPr>
            <a:r>
              <a:rPr lang="fr" sz="2400" b="1" i="0" u="none" baseline="0"/>
              <a:t>Groupe 3 :</a:t>
            </a:r>
          </a:p>
          <a:p>
            <a:pPr lvl="0" algn="l" rtl="0">
              <a:lnSpc>
                <a:spcPct val="100000"/>
              </a:lnSpc>
              <a:spcBef>
                <a:spcPts val="600"/>
              </a:spcBef>
              <a:spcAft>
                <a:spcPts val="600"/>
              </a:spcAft>
            </a:pPr>
            <a:r>
              <a:rPr lang="fr" sz="2400" b="0" i="0" u="none" baseline="0"/>
              <a:t>Modèle de conclusions clés</a:t>
            </a:r>
          </a:p>
          <a:p>
            <a:pPr marL="0" indent="0" algn="l" rtl="0">
              <a:lnSpc>
                <a:spcPct val="100000"/>
              </a:lnSpc>
              <a:spcBef>
                <a:spcPts val="1200"/>
              </a:spcBef>
              <a:spcAft>
                <a:spcPts val="600"/>
              </a:spcAft>
              <a:buNone/>
            </a:pPr>
            <a:r>
              <a:rPr lang="fr" sz="2400" b="1" i="0" u="none" baseline="0"/>
              <a:t>Groupe 4 :</a:t>
            </a:r>
            <a:endParaRPr lang="fr" sz="2400" b="1" dirty="0"/>
          </a:p>
          <a:p>
            <a:pPr lvl="0" algn="l" rtl="0">
              <a:lnSpc>
                <a:spcPct val="100000"/>
              </a:lnSpc>
              <a:spcBef>
                <a:spcPts val="600"/>
              </a:spcBef>
              <a:spcAft>
                <a:spcPts val="600"/>
              </a:spcAft>
            </a:pPr>
            <a:r>
              <a:rPr lang="fr" sz="2400" b="0" i="0" u="none" baseline="0"/>
              <a:t>Modèle de présentation des conclusions clés</a:t>
            </a:r>
            <a:endParaRPr lang="fr" sz="2400" dirty="0"/>
          </a:p>
        </p:txBody>
      </p:sp>
      <p:sp>
        <p:nvSpPr>
          <p:cNvPr id="5" name="TextBox 4"/>
          <p:cNvSpPr txBox="1"/>
          <p:nvPr/>
        </p:nvSpPr>
        <p:spPr>
          <a:xfrm>
            <a:off x="6400800" y="6345405"/>
            <a:ext cx="5336668" cy="369332"/>
          </a:xfrm>
          <a:prstGeom prst="rect">
            <a:avLst/>
          </a:prstGeom>
          <a:noFill/>
        </p:spPr>
        <p:txBody>
          <a:bodyPr wrap="square" rtlCol="0">
            <a:spAutoFit/>
          </a:bodyPr>
          <a:lstStyle/>
          <a:p>
            <a:pPr algn="r" rtl="0"/>
            <a:r>
              <a:rPr lang="fr" b="0" i="0" u="none" baseline="0"/>
              <a:t>Manuel de l'ANLAS, partie 4.6 (ACER 2019)</a:t>
            </a:r>
            <a:endParaRPr lang="fr" dirty="0"/>
          </a:p>
        </p:txBody>
      </p:sp>
      <p:pic>
        <p:nvPicPr>
          <p:cNvPr id="6" name="Picture 5">
            <a:extLst>
              <a:ext uri="{FF2B5EF4-FFF2-40B4-BE49-F238E27FC236}">
                <a16:creationId xmlns:a16="http://schemas.microsoft.com/office/drawing/2014/main" id="{636721AF-2DFD-48FD-AC89-951F54E23B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918510"/>
            <a:ext cx="2108200" cy="939489"/>
          </a:xfrm>
          <a:prstGeom prst="rect">
            <a:avLst/>
          </a:prstGeom>
        </p:spPr>
      </p:pic>
    </p:spTree>
    <p:extLst>
      <p:ext uri="{BB962C8B-B14F-4D97-AF65-F5344CB8AC3E}">
        <p14:creationId xmlns:p14="http://schemas.microsoft.com/office/powerpoint/2010/main" val="18474848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rtl="0"/>
            <a:r>
              <a:rPr lang="fr" b="0" i="0" u="none" baseline="0"/>
              <a:t>Il est temps de s'accorder une pause !</a:t>
            </a:r>
            <a:endParaRPr lang="fr" dirty="0"/>
          </a:p>
        </p:txBody>
      </p:sp>
      <p:pic>
        <p:nvPicPr>
          <p:cNvPr id="3" name="Picture 2">
            <a:extLst>
              <a:ext uri="{FF2B5EF4-FFF2-40B4-BE49-F238E27FC236}">
                <a16:creationId xmlns:a16="http://schemas.microsoft.com/office/drawing/2014/main" id="{EB445826-EC48-4A31-BA33-A6B6BC3D47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165100" y="5613400"/>
            <a:ext cx="2165895" cy="965200"/>
          </a:xfrm>
          <a:prstGeom prst="rect">
            <a:avLst/>
          </a:prstGeom>
        </p:spPr>
      </p:pic>
    </p:spTree>
    <p:extLst>
      <p:ext uri="{BB962C8B-B14F-4D97-AF65-F5344CB8AC3E}">
        <p14:creationId xmlns:p14="http://schemas.microsoft.com/office/powerpoint/2010/main" val="40503597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fr" b="0" i="0" u="none" baseline="0"/>
              <a:t>Activités de planification (2)</a:t>
            </a:r>
            <a:endParaRPr lang="fr" dirty="0"/>
          </a:p>
        </p:txBody>
      </p:sp>
      <p:sp>
        <p:nvSpPr>
          <p:cNvPr id="6" name="Text Placeholder 5"/>
          <p:cNvSpPr>
            <a:spLocks noGrp="1"/>
          </p:cNvSpPr>
          <p:nvPr>
            <p:ph type="body" idx="1"/>
          </p:nvPr>
        </p:nvSpPr>
        <p:spPr>
          <a:xfrm>
            <a:off x="4378870" y="4266326"/>
            <a:ext cx="6730916" cy="2109760"/>
          </a:xfrm>
        </p:spPr>
        <p:txBody>
          <a:bodyPr>
            <a:normAutofit fontScale="92500" lnSpcReduction="10000"/>
          </a:bodyPr>
          <a:lstStyle/>
          <a:p>
            <a:pPr algn="l" rtl="0"/>
            <a:r>
              <a:rPr lang="fr" b="0" i="0" u="none" baseline="0"/>
              <a:t>AP 2 : Recensement des parties prenantes et des documents</a:t>
            </a:r>
          </a:p>
          <a:p>
            <a:pPr algn="l" rtl="0"/>
            <a:r>
              <a:rPr lang="fr" b="0" i="0" u="none" baseline="0"/>
              <a:t>AP 3 : Finalisation du plan de mise en œuvre</a:t>
            </a:r>
            <a:endParaRPr lang="fr" dirty="0"/>
          </a:p>
          <a:p>
            <a:pPr algn="l" rtl="0"/>
            <a:r>
              <a:rPr lang="fr" b="0" i="0" u="none" baseline="0"/>
              <a:t>AP 4 : Identification des stratégies d’évaluation et de réduction des risques</a:t>
            </a:r>
            <a:endParaRPr lang="fr" dirty="0"/>
          </a:p>
          <a:p>
            <a:pPr algn="l" rtl="0"/>
            <a:r>
              <a:rPr lang="fr" b="0" i="0" u="none" baseline="0"/>
              <a:t>AP 5 : Élaboration d'un budget détaillé</a:t>
            </a:r>
            <a:endParaRPr lang="fr" dirty="0"/>
          </a:p>
          <a:p>
            <a:endParaRPr lang="fr" dirty="0"/>
          </a:p>
        </p:txBody>
      </p:sp>
      <p:pic>
        <p:nvPicPr>
          <p:cNvPr id="4" name="Picture 3">
            <a:extLst>
              <a:ext uri="{FF2B5EF4-FFF2-40B4-BE49-F238E27FC236}">
                <a16:creationId xmlns:a16="http://schemas.microsoft.com/office/drawing/2014/main" id="{492C552E-0446-4F6D-A20C-0D11A1A7D8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6346240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fr" b="0" i="0" u="none" baseline="0">
                <a:solidFill>
                  <a:srgbClr val="784194"/>
                </a:solidFill>
              </a:rPr>
              <a:t>AP 2 : Recensement des parties prenantes et des documents (1) </a:t>
            </a:r>
            <a:endParaRPr lang="fr" dirty="0">
              <a:solidFill>
                <a:srgbClr val="784194"/>
              </a:solidFill>
            </a:endParaRPr>
          </a:p>
        </p:txBody>
      </p:sp>
      <p:sp>
        <p:nvSpPr>
          <p:cNvPr id="3" name="Content Placeholder 2"/>
          <p:cNvSpPr>
            <a:spLocks noGrp="1"/>
          </p:cNvSpPr>
          <p:nvPr>
            <p:ph sz="half" idx="1"/>
          </p:nvPr>
        </p:nvSpPr>
        <p:spPr/>
        <p:txBody>
          <a:bodyPr>
            <a:normAutofit fontScale="92500" lnSpcReduction="10000"/>
          </a:bodyPr>
          <a:lstStyle/>
          <a:p>
            <a:pPr algn="l" rtl="0">
              <a:lnSpc>
                <a:spcPct val="110000"/>
              </a:lnSpc>
            </a:pPr>
            <a:r>
              <a:rPr lang="fr" sz="2600" b="0" i="0" u="none" baseline="0"/>
              <a:t>Former quatre groupes.</a:t>
            </a:r>
          </a:p>
          <a:p>
            <a:pPr algn="l" rtl="0">
              <a:lnSpc>
                <a:spcPct val="110000"/>
              </a:lnSpc>
            </a:pPr>
            <a:r>
              <a:rPr lang="fr" sz="2600" b="0" i="0" u="none" baseline="0"/>
              <a:t>Utiliser les tableaux de recensement des parties prenantes et des documents.</a:t>
            </a:r>
          </a:p>
          <a:p>
            <a:pPr algn="l" rtl="0">
              <a:lnSpc>
                <a:spcPct val="110000"/>
              </a:lnSpc>
            </a:pPr>
            <a:r>
              <a:rPr lang="fr" sz="2600" b="0" i="0" u="none" baseline="0"/>
              <a:t>Relire les instructions présentées dans les parties 4.1.3b et 4.2.4 du manuel de l'ANLAS.</a:t>
            </a:r>
          </a:p>
        </p:txBody>
      </p:sp>
      <p:sp>
        <p:nvSpPr>
          <p:cNvPr id="4" name="Content Placeholder 3"/>
          <p:cNvSpPr>
            <a:spLocks noGrp="1"/>
          </p:cNvSpPr>
          <p:nvPr>
            <p:ph sz="half" idx="2"/>
          </p:nvPr>
        </p:nvSpPr>
        <p:spPr>
          <a:xfrm>
            <a:off x="6400800" y="1994067"/>
            <a:ext cx="5558249" cy="4351338"/>
          </a:xfrm>
        </p:spPr>
        <p:txBody>
          <a:bodyPr>
            <a:normAutofit fontScale="92500" lnSpcReduction="10000"/>
          </a:bodyPr>
          <a:lstStyle/>
          <a:p>
            <a:pPr marL="0" indent="0" algn="l" rtl="0">
              <a:buNone/>
            </a:pPr>
            <a:r>
              <a:rPr lang="fr" sz="2600" b="1" i="0" u="none" baseline="0"/>
              <a:t>Groupes 1 et 2 :</a:t>
            </a:r>
          </a:p>
          <a:p>
            <a:pPr algn="l" rtl="0"/>
            <a:r>
              <a:rPr lang="fr" sz="2600" b="0" i="0" u="none" baseline="0"/>
              <a:t>Parties prenantes et documents au niveau du système pour les dimensions 1 et 3 </a:t>
            </a:r>
            <a:endParaRPr lang="fr" sz="2600" dirty="0"/>
          </a:p>
          <a:p>
            <a:pPr marL="0" indent="0" algn="l" rtl="0">
              <a:buNone/>
            </a:pPr>
            <a:r>
              <a:rPr lang="fr" sz="2600" b="1" i="0" u="none" baseline="0"/>
              <a:t>Groupe 3 :</a:t>
            </a:r>
          </a:p>
          <a:p>
            <a:pPr algn="l" rtl="0"/>
            <a:r>
              <a:rPr lang="fr" sz="2600" b="0" i="0" u="none" baseline="0"/>
              <a:t>Parties prenantes et documents au niveau du programme pour la dimension 2A</a:t>
            </a:r>
          </a:p>
          <a:p>
            <a:pPr marL="0" indent="0" algn="l" rtl="0">
              <a:buNone/>
            </a:pPr>
            <a:r>
              <a:rPr lang="fr" sz="2600" b="1" i="0" u="none" baseline="0"/>
              <a:t>Groupe 4 :</a:t>
            </a:r>
          </a:p>
          <a:p>
            <a:pPr algn="l" rtl="0"/>
            <a:r>
              <a:rPr lang="fr" sz="2600" b="0" i="0" u="none" baseline="0"/>
              <a:t>Parties prenantes et documents au niveau du programme pour la dimension 2B</a:t>
            </a:r>
            <a:endParaRPr lang="fr" sz="2600" dirty="0"/>
          </a:p>
        </p:txBody>
      </p:sp>
      <p:sp>
        <p:nvSpPr>
          <p:cNvPr id="5" name="TextBox 4"/>
          <p:cNvSpPr txBox="1"/>
          <p:nvPr/>
        </p:nvSpPr>
        <p:spPr>
          <a:xfrm>
            <a:off x="4229100" y="6297973"/>
            <a:ext cx="7729949" cy="369332"/>
          </a:xfrm>
          <a:prstGeom prst="rect">
            <a:avLst/>
          </a:prstGeom>
          <a:noFill/>
        </p:spPr>
        <p:txBody>
          <a:bodyPr wrap="square" rtlCol="0">
            <a:spAutoFit/>
          </a:bodyPr>
          <a:lstStyle/>
          <a:p>
            <a:pPr algn="r" rtl="0"/>
            <a:r>
              <a:rPr lang="fr" b="0" i="0" u="none" baseline="0"/>
              <a:t>Manuel de l'ANLAS, parties 4.1.3b et 4.2.4 (ACER 2019)</a:t>
            </a:r>
            <a:endParaRPr lang="fr" dirty="0"/>
          </a:p>
        </p:txBody>
      </p:sp>
      <p:pic>
        <p:nvPicPr>
          <p:cNvPr id="6" name="Picture 5">
            <a:extLst>
              <a:ext uri="{FF2B5EF4-FFF2-40B4-BE49-F238E27FC236}">
                <a16:creationId xmlns:a16="http://schemas.microsoft.com/office/drawing/2014/main" id="{FE5401C0-EDEF-4AF6-9170-9A5017717F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8705182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3" y="365124"/>
            <a:ext cx="9767637" cy="1325563"/>
          </a:xfrm>
        </p:spPr>
        <p:txBody>
          <a:bodyPr>
            <a:normAutofit/>
          </a:bodyPr>
          <a:lstStyle/>
          <a:p>
            <a:pPr algn="l" rtl="0"/>
            <a:r>
              <a:rPr lang="fr" b="0" i="0" u="none" baseline="0">
                <a:solidFill>
                  <a:srgbClr val="784194"/>
                </a:solidFill>
              </a:rPr>
              <a:t>AP 2 : Recensement des parties prenantes et des documents (2) </a:t>
            </a:r>
            <a:endParaRPr lang="fr" dirty="0">
              <a:solidFill>
                <a:srgbClr val="784194"/>
              </a:solidFill>
            </a:endParaRPr>
          </a:p>
        </p:txBody>
      </p:sp>
      <p:sp>
        <p:nvSpPr>
          <p:cNvPr id="3" name="Content Placeholder 2"/>
          <p:cNvSpPr>
            <a:spLocks noGrp="1"/>
          </p:cNvSpPr>
          <p:nvPr>
            <p:ph idx="1"/>
          </p:nvPr>
        </p:nvSpPr>
        <p:spPr>
          <a:xfrm>
            <a:off x="2005263" y="1866900"/>
            <a:ext cx="9531417" cy="4800405"/>
          </a:xfrm>
        </p:spPr>
        <p:txBody>
          <a:bodyPr>
            <a:noAutofit/>
          </a:bodyPr>
          <a:lstStyle/>
          <a:p>
            <a:pPr algn="l" rtl="0">
              <a:lnSpc>
                <a:spcPct val="100000"/>
              </a:lnSpc>
              <a:spcBef>
                <a:spcPts val="600"/>
              </a:spcBef>
              <a:spcAft>
                <a:spcPts val="1200"/>
              </a:spcAft>
            </a:pPr>
            <a:r>
              <a:rPr lang="fr" sz="2400" b="0" i="0" u="none" baseline="0"/>
              <a:t>Pour chaque dimension, passer en revue les questions de référence dans les tableaux analytiques.</a:t>
            </a:r>
            <a:endParaRPr lang="fr" sz="2400" dirty="0"/>
          </a:p>
          <a:p>
            <a:pPr algn="l" rtl="0">
              <a:lnSpc>
                <a:spcPct val="100000"/>
              </a:lnSpc>
              <a:spcBef>
                <a:spcPts val="600"/>
              </a:spcBef>
              <a:spcAft>
                <a:spcPts val="1200"/>
              </a:spcAft>
            </a:pPr>
            <a:r>
              <a:rPr lang="fr" sz="2400" b="0" i="0" u="none" baseline="0"/>
              <a:t>Réfléchir au sujet des programmes d'évaluation à intégrer dans l'analyse.</a:t>
            </a:r>
          </a:p>
          <a:p>
            <a:pPr algn="l" rtl="0">
              <a:lnSpc>
                <a:spcPct val="100000"/>
              </a:lnSpc>
              <a:spcBef>
                <a:spcPts val="600"/>
              </a:spcBef>
              <a:spcAft>
                <a:spcPts val="600"/>
              </a:spcAft>
            </a:pPr>
            <a:r>
              <a:rPr lang="fr" sz="2400" b="0" i="0" u="none" baseline="0"/>
              <a:t>Pour la dimension 2B « Qualité des évaluations en classe », réfléchir :</a:t>
            </a:r>
          </a:p>
          <a:p>
            <a:pPr marL="630238" indent="-358775" algn="l" rtl="0">
              <a:lnSpc>
                <a:spcPct val="100000"/>
              </a:lnSpc>
              <a:spcBef>
                <a:spcPts val="600"/>
              </a:spcBef>
              <a:spcAft>
                <a:spcPts val="600"/>
              </a:spcAft>
              <a:buFont typeface="Arial" panose="020B0604020202020204" pitchFamily="34" charset="0"/>
              <a:buChar char="−"/>
            </a:pPr>
            <a:r>
              <a:rPr lang="fr" sz="2400" b="0" i="0" u="none" baseline="0"/>
              <a:t>aux niveaux d'enseignement pertinents à analyser ;</a:t>
            </a:r>
          </a:p>
          <a:p>
            <a:pPr marL="630238" indent="-358775" algn="l" rtl="0">
              <a:lnSpc>
                <a:spcPct val="100000"/>
              </a:lnSpc>
              <a:spcBef>
                <a:spcPts val="600"/>
              </a:spcBef>
              <a:spcAft>
                <a:spcPts val="600"/>
              </a:spcAft>
              <a:buFont typeface="Arial" panose="020B0604020202020204" pitchFamily="34" charset="0"/>
              <a:buChar char="−"/>
            </a:pPr>
            <a:r>
              <a:rPr lang="fr" sz="2400" b="0" i="0" u="none" baseline="0"/>
              <a:t>aux divers types d’établissements de l’enseignement primaire et secondaire, par exemple des établissements publics et privés, ou encore des établissements indépendants.</a:t>
            </a:r>
            <a:endParaRPr lang="fr" sz="2400" b="1" dirty="0"/>
          </a:p>
        </p:txBody>
      </p:sp>
      <p:sp>
        <p:nvSpPr>
          <p:cNvPr id="5" name="TextBox 4"/>
          <p:cNvSpPr txBox="1"/>
          <p:nvPr/>
        </p:nvSpPr>
        <p:spPr>
          <a:xfrm>
            <a:off x="4229100" y="6297973"/>
            <a:ext cx="7729949" cy="369332"/>
          </a:xfrm>
          <a:prstGeom prst="rect">
            <a:avLst/>
          </a:prstGeom>
          <a:noFill/>
        </p:spPr>
        <p:txBody>
          <a:bodyPr wrap="square" rtlCol="0">
            <a:spAutoFit/>
          </a:bodyPr>
          <a:lstStyle/>
          <a:p>
            <a:pPr algn="r" rtl="0"/>
            <a:r>
              <a:rPr lang="fr" b="0" i="0" u="none" baseline="0"/>
              <a:t>Manuel de l'ANLAS, parties 4.1.3b et 4.2.4 (ACER 2019)</a:t>
            </a:r>
            <a:endParaRPr lang="fr" dirty="0"/>
          </a:p>
        </p:txBody>
      </p:sp>
      <p:pic>
        <p:nvPicPr>
          <p:cNvPr id="6" name="Picture 5">
            <a:extLst>
              <a:ext uri="{FF2B5EF4-FFF2-40B4-BE49-F238E27FC236}">
                <a16:creationId xmlns:a16="http://schemas.microsoft.com/office/drawing/2014/main" id="{97B09A52-58F2-4280-9EA1-35F41250BD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4763184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3" y="365124"/>
            <a:ext cx="9729537" cy="1325563"/>
          </a:xfrm>
        </p:spPr>
        <p:txBody>
          <a:bodyPr/>
          <a:lstStyle/>
          <a:p>
            <a:pPr algn="l" rtl="0"/>
            <a:r>
              <a:rPr lang="fr" b="0" i="0" u="none" baseline="0">
                <a:solidFill>
                  <a:srgbClr val="784194"/>
                </a:solidFill>
              </a:rPr>
              <a:t>AP 2 : Recensement des parties prenantes et des documents (3)</a:t>
            </a:r>
            <a:endParaRPr lang="fr" dirty="0"/>
          </a:p>
        </p:txBody>
      </p:sp>
      <p:sp>
        <p:nvSpPr>
          <p:cNvPr id="3" name="Content Placeholder 2"/>
          <p:cNvSpPr>
            <a:spLocks noGrp="1"/>
          </p:cNvSpPr>
          <p:nvPr>
            <p:ph idx="1"/>
          </p:nvPr>
        </p:nvSpPr>
        <p:spPr>
          <a:xfrm>
            <a:off x="2259263" y="1901826"/>
            <a:ext cx="9348537" cy="4591050"/>
          </a:xfrm>
        </p:spPr>
        <p:txBody>
          <a:bodyPr>
            <a:noAutofit/>
          </a:bodyPr>
          <a:lstStyle/>
          <a:p>
            <a:pPr marL="0" indent="0" algn="l" rtl="0">
              <a:lnSpc>
                <a:spcPct val="100000"/>
              </a:lnSpc>
              <a:buNone/>
            </a:pPr>
            <a:r>
              <a:rPr lang="fr" sz="2200" b="1" i="0" u="none" baseline="0" dirty="0"/>
              <a:t>Recensement des parties prenantes</a:t>
            </a:r>
          </a:p>
          <a:p>
            <a:pPr marL="514350" indent="-514350" algn="l" rtl="0">
              <a:lnSpc>
                <a:spcPct val="100000"/>
              </a:lnSpc>
              <a:spcBef>
                <a:spcPts val="600"/>
              </a:spcBef>
              <a:buFont typeface="+mj-lt"/>
              <a:buAutoNum type="arabicPeriod"/>
            </a:pPr>
            <a:r>
              <a:rPr lang="fr" sz="2200" b="0" i="0" u="none" baseline="0" dirty="0"/>
              <a:t>Identifier les groupes de principales parties prenantes pour chaque dimension et les indiquer dans le tableau de recensement.</a:t>
            </a:r>
          </a:p>
          <a:p>
            <a:pPr marL="514350" indent="-514350" algn="l" rtl="0">
              <a:lnSpc>
                <a:spcPct val="100000"/>
              </a:lnSpc>
              <a:spcBef>
                <a:spcPts val="600"/>
              </a:spcBef>
              <a:buFont typeface="+mj-lt"/>
              <a:buAutoNum type="arabicPeriod"/>
            </a:pPr>
            <a:r>
              <a:rPr lang="fr" sz="2200" b="0" i="0" u="none" baseline="0" dirty="0"/>
              <a:t>Pour chaque groupe de parties prenantes principales, mentionner le nom de parties prenantes individuelles à rencontrer. Indiquer les noms pertinents dans le tableau de recensement des parties prenantes et commencer à remplir la base de données des parties prenantes.</a:t>
            </a:r>
          </a:p>
          <a:p>
            <a:pPr marL="0" indent="0" algn="l" rtl="0">
              <a:lnSpc>
                <a:spcPct val="100000"/>
              </a:lnSpc>
              <a:buNone/>
            </a:pPr>
            <a:r>
              <a:rPr lang="fr" sz="2200" b="1" i="0" u="none" baseline="0" dirty="0"/>
              <a:t>Recensement des documents</a:t>
            </a:r>
          </a:p>
          <a:p>
            <a:pPr marL="514350" indent="-514350" algn="l" rtl="0">
              <a:lnSpc>
                <a:spcPct val="100000"/>
              </a:lnSpc>
              <a:spcBef>
                <a:spcPts val="600"/>
              </a:spcBef>
              <a:buFont typeface="+mj-lt"/>
              <a:buAutoNum type="arabicPeriod"/>
            </a:pPr>
            <a:r>
              <a:rPr lang="fr" sz="2200" b="0" i="0" u="none" baseline="0" dirty="0"/>
              <a:t>Identifier les documents pertinents pour chaque dimension et les indiquer dans le tableau de recensement des documents.</a:t>
            </a:r>
          </a:p>
          <a:p>
            <a:pPr marL="514350" indent="-514350" algn="l" rtl="0">
              <a:lnSpc>
                <a:spcPct val="100000"/>
              </a:lnSpc>
              <a:spcBef>
                <a:spcPts val="600"/>
              </a:spcBef>
              <a:buFont typeface="+mj-lt"/>
              <a:buAutoNum type="arabicPeriod"/>
            </a:pPr>
            <a:r>
              <a:rPr lang="fr" sz="2200" b="0" i="0" u="none" baseline="0" dirty="0"/>
              <a:t>Montrer comment accéder à ces documents.</a:t>
            </a:r>
            <a:endParaRPr lang="fr" sz="2200" dirty="0"/>
          </a:p>
        </p:txBody>
      </p:sp>
      <p:sp>
        <p:nvSpPr>
          <p:cNvPr id="4" name="TextBox 3"/>
          <p:cNvSpPr txBox="1"/>
          <p:nvPr/>
        </p:nvSpPr>
        <p:spPr>
          <a:xfrm>
            <a:off x="4229100" y="6297973"/>
            <a:ext cx="7729949" cy="369332"/>
          </a:xfrm>
          <a:prstGeom prst="rect">
            <a:avLst/>
          </a:prstGeom>
          <a:noFill/>
        </p:spPr>
        <p:txBody>
          <a:bodyPr wrap="square" rtlCol="0">
            <a:spAutoFit/>
          </a:bodyPr>
          <a:lstStyle/>
          <a:p>
            <a:pPr algn="r" rtl="0"/>
            <a:r>
              <a:rPr lang="fr" b="0" i="0" u="none" baseline="0"/>
              <a:t>Manuel de l'ANLAS, parties 4.1.3b et 4.2.4 (ACER 2019)</a:t>
            </a:r>
            <a:endParaRPr lang="fr" dirty="0"/>
          </a:p>
        </p:txBody>
      </p:sp>
      <p:pic>
        <p:nvPicPr>
          <p:cNvPr id="5" name="Picture 4">
            <a:extLst>
              <a:ext uri="{FF2B5EF4-FFF2-40B4-BE49-F238E27FC236}">
                <a16:creationId xmlns:a16="http://schemas.microsoft.com/office/drawing/2014/main" id="{72149846-CDDA-43BA-B0ED-8E49A90736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9837649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63" y="365124"/>
            <a:ext cx="9805737" cy="1325563"/>
          </a:xfrm>
        </p:spPr>
        <p:txBody>
          <a:bodyPr/>
          <a:lstStyle/>
          <a:p>
            <a:pPr algn="l" rtl="0"/>
            <a:r>
              <a:rPr lang="fr" b="0" i="0" u="none" baseline="0">
                <a:solidFill>
                  <a:srgbClr val="784194"/>
                </a:solidFill>
              </a:rPr>
              <a:t>AP 2 : Recensement des parties prenantes et des documents (4)</a:t>
            </a:r>
            <a:endParaRPr lang="fr" dirty="0"/>
          </a:p>
        </p:txBody>
      </p:sp>
      <p:sp>
        <p:nvSpPr>
          <p:cNvPr id="3" name="Content Placeholder 2"/>
          <p:cNvSpPr>
            <a:spLocks noGrp="1"/>
          </p:cNvSpPr>
          <p:nvPr>
            <p:ph idx="1"/>
          </p:nvPr>
        </p:nvSpPr>
        <p:spPr/>
        <p:txBody>
          <a:bodyPr>
            <a:normAutofit fontScale="92500" lnSpcReduction="10000"/>
          </a:bodyPr>
          <a:lstStyle/>
          <a:p>
            <a:pPr marL="0" indent="0" algn="l" rtl="0">
              <a:lnSpc>
                <a:spcPct val="100000"/>
              </a:lnSpc>
              <a:spcBef>
                <a:spcPts val="1200"/>
              </a:spcBef>
              <a:buNone/>
            </a:pPr>
            <a:r>
              <a:rPr lang="fr" b="0" i="0" u="none" baseline="0"/>
              <a:t>Discuter avec l'ensemble des participants :</a:t>
            </a:r>
            <a:endParaRPr lang="fr" dirty="0"/>
          </a:p>
          <a:p>
            <a:pPr marL="533400" indent="-361950" algn="l" rtl="0">
              <a:lnSpc>
                <a:spcPct val="100000"/>
              </a:lnSpc>
              <a:spcBef>
                <a:spcPts val="1200"/>
              </a:spcBef>
            </a:pPr>
            <a:r>
              <a:rPr lang="fr" b="0" i="0" u="none" baseline="0"/>
              <a:t>les résultats obtenus par chaque groupe ;</a:t>
            </a:r>
          </a:p>
          <a:p>
            <a:pPr marL="533400" indent="-361950" algn="l" rtl="0">
              <a:lnSpc>
                <a:spcPct val="100000"/>
              </a:lnSpc>
              <a:spcBef>
                <a:spcPts val="1200"/>
              </a:spcBef>
            </a:pPr>
            <a:r>
              <a:rPr lang="fr" b="0" i="0" u="none" baseline="0"/>
              <a:t>le processus d'approbation des tableaux de recensement des parties prenantes et des documents complétés par le comité de pilotage de l’ANLAS, ainsi que l'organisation de ce processus d'approbation ;</a:t>
            </a:r>
          </a:p>
          <a:p>
            <a:pPr marL="533400" indent="-361950" algn="l" rtl="0">
              <a:lnSpc>
                <a:spcPct val="100000"/>
              </a:lnSpc>
              <a:spcBef>
                <a:spcPts val="1200"/>
              </a:spcBef>
            </a:pPr>
            <a:r>
              <a:rPr lang="fr" b="0" i="0" u="none" baseline="0"/>
              <a:t>l'organisation de la mise à jour des tableaux de recensement des parties prenantes et des documents durant toute la phase d'analyse.</a:t>
            </a:r>
            <a:endParaRPr lang="fr" dirty="0"/>
          </a:p>
        </p:txBody>
      </p:sp>
      <p:pic>
        <p:nvPicPr>
          <p:cNvPr id="4" name="Picture 3">
            <a:extLst>
              <a:ext uri="{FF2B5EF4-FFF2-40B4-BE49-F238E27FC236}">
                <a16:creationId xmlns:a16="http://schemas.microsoft.com/office/drawing/2014/main" id="{9AA76746-D6B4-4798-AC30-FDCFEA1816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61945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dirty="0"/>
              <a:t>Qu'est-ce qu'un système d'évaluation </a:t>
            </a:r>
            <a:r>
              <a:rPr lang="fr-BE" b="0" i="0" u="none" baseline="0" dirty="0"/>
              <a:t>des apprentissages</a:t>
            </a:r>
            <a:r>
              <a:rPr lang="fr" b="0" i="0" u="none" baseline="0" dirty="0"/>
              <a:t> ?</a:t>
            </a:r>
            <a:endParaRPr lang="fr" dirty="0"/>
          </a:p>
        </p:txBody>
      </p:sp>
      <p:sp>
        <p:nvSpPr>
          <p:cNvPr id="3" name="Content Placeholder 2"/>
          <p:cNvSpPr>
            <a:spLocks noGrp="1"/>
          </p:cNvSpPr>
          <p:nvPr>
            <p:ph idx="1"/>
          </p:nvPr>
        </p:nvSpPr>
        <p:spPr>
          <a:xfrm>
            <a:off x="1573968" y="1988958"/>
            <a:ext cx="9779832" cy="3577653"/>
          </a:xfrm>
        </p:spPr>
        <p:txBody>
          <a:bodyPr>
            <a:noAutofit/>
          </a:bodyPr>
          <a:lstStyle/>
          <a:p>
            <a:pPr marL="0" indent="0" algn="l" rtl="0">
              <a:spcBef>
                <a:spcPts val="1200"/>
              </a:spcBef>
              <a:buNone/>
            </a:pPr>
            <a:r>
              <a:rPr lang="fr" b="1" i="0" u="none" baseline="0" dirty="0"/>
              <a:t>Un système d’évaluation </a:t>
            </a:r>
            <a:r>
              <a:rPr lang="fr-BE" b="1" i="0" u="none" baseline="0" dirty="0"/>
              <a:t>des apprentissages</a:t>
            </a:r>
            <a:r>
              <a:rPr lang="fr" b="1" i="0" u="none" baseline="0" dirty="0"/>
              <a:t> peut être globalement défini comme :</a:t>
            </a:r>
            <a:endParaRPr lang="fr" dirty="0"/>
          </a:p>
          <a:p>
            <a:pPr marL="715963" lvl="1" indent="-258763" algn="l" rtl="0">
              <a:spcBef>
                <a:spcPts val="1200"/>
              </a:spcBef>
            </a:pPr>
            <a:r>
              <a:rPr lang="fr" sz="2800" b="0" i="0" u="none" baseline="0" dirty="0"/>
              <a:t>un ensemble de politiques, pratiques, structures, organisations et outils</a:t>
            </a:r>
          </a:p>
          <a:p>
            <a:pPr marL="715963" lvl="1" indent="-258763" algn="l" rtl="0">
              <a:spcBef>
                <a:spcPts val="1200"/>
              </a:spcBef>
            </a:pPr>
            <a:r>
              <a:rPr lang="fr" sz="2800" b="0" i="0" u="none" baseline="0" dirty="0"/>
              <a:t>en vue de générer des données fiables et de grande qualité sur l</a:t>
            </a:r>
            <a:r>
              <a:rPr lang="fr-BE" sz="2800" b="0" i="0" u="none" baseline="0" dirty="0"/>
              <a:t>es </a:t>
            </a:r>
            <a:r>
              <a:rPr lang="fr" sz="2800" b="0" i="0" u="none" baseline="0" dirty="0"/>
              <a:t>apprentissage</a:t>
            </a:r>
            <a:r>
              <a:rPr lang="fr-BE" sz="2800" b="0" i="0" u="none" baseline="0" dirty="0"/>
              <a:t>s</a:t>
            </a:r>
            <a:r>
              <a:rPr lang="fr" sz="2800" b="0" i="0" u="none" baseline="0" dirty="0"/>
              <a:t> et les acquis </a:t>
            </a:r>
            <a:r>
              <a:rPr lang="fr-BE" sz="2800" b="0" i="0" u="none" baseline="0" dirty="0"/>
              <a:t>scolaires</a:t>
            </a:r>
            <a:r>
              <a:rPr lang="fr" sz="2800" b="0" i="0" u="none" baseline="0" dirty="0"/>
              <a:t>. Ces données représentent des éléments probants à des fins de politiques et pratiques éducatives, dans le but ultime d'améliorer la qualité de l'enseignement et les acquis scolaires.</a:t>
            </a:r>
          </a:p>
        </p:txBody>
      </p:sp>
      <p:sp>
        <p:nvSpPr>
          <p:cNvPr id="4" name="TextBox 3"/>
          <p:cNvSpPr txBox="1"/>
          <p:nvPr/>
        </p:nvSpPr>
        <p:spPr>
          <a:xfrm>
            <a:off x="4984955" y="6164826"/>
            <a:ext cx="6710516" cy="369332"/>
          </a:xfrm>
          <a:prstGeom prst="rect">
            <a:avLst/>
          </a:prstGeom>
          <a:noFill/>
        </p:spPr>
        <p:txBody>
          <a:bodyPr wrap="square" rtlCol="0">
            <a:spAutoFit/>
          </a:bodyPr>
          <a:lstStyle/>
          <a:p>
            <a:pPr algn="r" rtl="0"/>
            <a:r>
              <a:rPr lang="fr" b="0" i="0" u="none" baseline="0"/>
              <a:t>(Braun et al. 2006; Clarke 2012; Ravela et al. 2009)</a:t>
            </a:r>
            <a:endParaRPr lang="fr" dirty="0"/>
          </a:p>
        </p:txBody>
      </p:sp>
      <p:pic>
        <p:nvPicPr>
          <p:cNvPr id="5" name="Picture 4">
            <a:extLst>
              <a:ext uri="{FF2B5EF4-FFF2-40B4-BE49-F238E27FC236}">
                <a16:creationId xmlns:a16="http://schemas.microsoft.com/office/drawing/2014/main" id="{E4674832-5882-4455-BA9D-CF35EB1B45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9631909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rtl="0"/>
            <a:r>
              <a:rPr lang="fr" b="0" i="0" u="none" baseline="0"/>
              <a:t>Il est temps de s'accorder une pause !</a:t>
            </a:r>
            <a:endParaRPr lang="fr" dirty="0"/>
          </a:p>
        </p:txBody>
      </p:sp>
      <p:pic>
        <p:nvPicPr>
          <p:cNvPr id="3" name="Picture 2">
            <a:extLst>
              <a:ext uri="{FF2B5EF4-FFF2-40B4-BE49-F238E27FC236}">
                <a16:creationId xmlns:a16="http://schemas.microsoft.com/office/drawing/2014/main" id="{BE7305E5-F6C3-4884-90FB-529DC8FC75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165100" y="5600700"/>
            <a:ext cx="2165895" cy="965200"/>
          </a:xfrm>
          <a:prstGeom prst="rect">
            <a:avLst/>
          </a:prstGeom>
        </p:spPr>
      </p:pic>
    </p:spTree>
    <p:extLst>
      <p:ext uri="{BB962C8B-B14F-4D97-AF65-F5344CB8AC3E}">
        <p14:creationId xmlns:p14="http://schemas.microsoft.com/office/powerpoint/2010/main" val="39950492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Préparation de l'AP 3 :</a:t>
            </a:r>
            <a:br>
              <a:rPr lang="fr"/>
            </a:br>
            <a:r>
              <a:rPr lang="fr" b="0" i="0" u="none" baseline="0"/>
              <a:t>Délais indicatifs pour l'ANLAS (1)</a:t>
            </a:r>
            <a:endParaRPr lang="fr" dirty="0"/>
          </a:p>
        </p:txBody>
      </p:sp>
      <p:sp>
        <p:nvSpPr>
          <p:cNvPr id="3" name="Content Placeholder 2"/>
          <p:cNvSpPr>
            <a:spLocks noGrp="1"/>
          </p:cNvSpPr>
          <p:nvPr>
            <p:ph idx="1"/>
          </p:nvPr>
        </p:nvSpPr>
        <p:spPr>
          <a:xfrm>
            <a:off x="1805064" y="2183331"/>
            <a:ext cx="9944976" cy="3963152"/>
          </a:xfrm>
        </p:spPr>
        <p:txBody>
          <a:bodyPr>
            <a:normAutofit fontScale="92500" lnSpcReduction="20000"/>
          </a:bodyPr>
          <a:lstStyle/>
          <a:p>
            <a:pPr marL="274638" indent="-274638" algn="l" rtl="0">
              <a:spcAft>
                <a:spcPts val="1000"/>
              </a:spcAft>
            </a:pPr>
            <a:r>
              <a:rPr lang="fr" b="0" i="0" u="none" baseline="0"/>
              <a:t>Les délais indicatifs pour l'ANLAS envisagent une durée de six mois avec une équipe nationale de huit à douze membres actifs à temps partiel sur un projet ANLAS.</a:t>
            </a:r>
          </a:p>
          <a:p>
            <a:pPr marL="274638" indent="-274638" algn="l" rtl="0"/>
            <a:r>
              <a:rPr lang="fr" b="0" i="0" u="none" baseline="0"/>
              <a:t>La période de mise en œuvre de l'ANLAS dépend de plusieurs facteurs :</a:t>
            </a:r>
            <a:endParaRPr lang="fr" dirty="0"/>
          </a:p>
          <a:p>
            <a:pPr marL="631825" indent="-365125" algn="l" rtl="0">
              <a:buFont typeface="Calibri" panose="020F0502020204030204" pitchFamily="34" charset="0"/>
              <a:buChar char="−"/>
            </a:pPr>
            <a:r>
              <a:rPr lang="fr" sz="2600" b="0" i="0" u="none" baseline="0"/>
              <a:t>la taille, la composition et la disponibilité de l'équipe nationale ;</a:t>
            </a:r>
            <a:endParaRPr lang="fr" sz="2600" dirty="0"/>
          </a:p>
          <a:p>
            <a:pPr marL="631825" lvl="0" indent="-365125" algn="l" rtl="0">
              <a:buFont typeface="Calibri" panose="020F0502020204030204" pitchFamily="34" charset="0"/>
              <a:buChar char="−"/>
            </a:pPr>
            <a:r>
              <a:rPr lang="fr" sz="2600" b="0" i="0" u="none" baseline="0"/>
              <a:t>la portée de l'analyse, à savoir les programmes d'évaluation inclus et le nombre de parties prenantes consultées durant la phase d'analyse ;</a:t>
            </a:r>
            <a:endParaRPr lang="fr" sz="2600" dirty="0"/>
          </a:p>
          <a:p>
            <a:pPr marL="631825" lvl="0" indent="-365125" algn="l" rtl="0">
              <a:buFont typeface="Calibri" panose="020F0502020204030204" pitchFamily="34" charset="0"/>
              <a:buChar char="−"/>
            </a:pPr>
            <a:r>
              <a:rPr lang="fr" sz="2600" b="0" i="0" u="none" baseline="0"/>
              <a:t>la disponibilité des parties prenantes pour les consultations ;</a:t>
            </a:r>
            <a:endParaRPr lang="fr" sz="2600" dirty="0"/>
          </a:p>
          <a:p>
            <a:pPr marL="631825" lvl="0" indent="-365125" algn="l" rtl="0">
              <a:buFont typeface="Calibri" panose="020F0502020204030204" pitchFamily="34" charset="0"/>
              <a:buChar char="−"/>
            </a:pPr>
            <a:r>
              <a:rPr lang="fr" sz="2600" b="0" i="0" u="none" baseline="0"/>
              <a:t>la nécessité de traduire le manuel et les outils de l'ANLAS.</a:t>
            </a:r>
            <a:endParaRPr lang="fr" sz="2600" dirty="0"/>
          </a:p>
        </p:txBody>
      </p:sp>
      <p:sp>
        <p:nvSpPr>
          <p:cNvPr id="4" name="TextBox 3"/>
          <p:cNvSpPr txBox="1"/>
          <p:nvPr/>
        </p:nvSpPr>
        <p:spPr>
          <a:xfrm>
            <a:off x="6560507" y="6330755"/>
            <a:ext cx="5336668" cy="369332"/>
          </a:xfrm>
          <a:prstGeom prst="rect">
            <a:avLst/>
          </a:prstGeom>
          <a:noFill/>
        </p:spPr>
        <p:txBody>
          <a:bodyPr wrap="square" rtlCol="0">
            <a:spAutoFit/>
          </a:bodyPr>
          <a:lstStyle/>
          <a:p>
            <a:pPr algn="r" rtl="0"/>
            <a:r>
              <a:rPr lang="fr" b="0" i="0" u="none" baseline="0"/>
              <a:t>Manuel de l'ANLAS, chapitre 4 (ACER 2019)</a:t>
            </a:r>
            <a:endParaRPr lang="fr" dirty="0"/>
          </a:p>
        </p:txBody>
      </p:sp>
      <p:pic>
        <p:nvPicPr>
          <p:cNvPr id="5" name="Picture 4">
            <a:extLst>
              <a:ext uri="{FF2B5EF4-FFF2-40B4-BE49-F238E27FC236}">
                <a16:creationId xmlns:a16="http://schemas.microsoft.com/office/drawing/2014/main" id="{C5868510-2511-46B3-8D9E-69D535B400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9113191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Délais indicatifs pour l'ANLAS (2)</a:t>
            </a:r>
            <a:endParaRPr lang="fr" dirty="0"/>
          </a:p>
        </p:txBody>
      </p:sp>
      <p:sp>
        <p:nvSpPr>
          <p:cNvPr id="10" name="TextBox 9"/>
          <p:cNvSpPr txBox="1"/>
          <p:nvPr/>
        </p:nvSpPr>
        <p:spPr>
          <a:xfrm>
            <a:off x="6477380" y="6329308"/>
            <a:ext cx="5336668" cy="369332"/>
          </a:xfrm>
          <a:prstGeom prst="rect">
            <a:avLst/>
          </a:prstGeom>
          <a:noFill/>
        </p:spPr>
        <p:txBody>
          <a:bodyPr wrap="square" rtlCol="0">
            <a:spAutoFit/>
          </a:bodyPr>
          <a:lstStyle/>
          <a:p>
            <a:pPr algn="r" rtl="0"/>
            <a:r>
              <a:rPr lang="fr" b="0" i="0" u="none" baseline="0"/>
              <a:t>Manuel de l'ANLAS, annexe 7 (ACER 2019)</a:t>
            </a:r>
            <a:endParaRPr lang="fr" dirty="0"/>
          </a:p>
        </p:txBody>
      </p:sp>
      <p:pic>
        <p:nvPicPr>
          <p:cNvPr id="4" name="Picture 3">
            <a:extLst>
              <a:ext uri="{FF2B5EF4-FFF2-40B4-BE49-F238E27FC236}">
                <a16:creationId xmlns:a16="http://schemas.microsoft.com/office/drawing/2014/main" id="{C7A70302-8AD6-4DCF-8D6A-456533D911B5}"/>
              </a:ext>
            </a:extLst>
          </p:cNvPr>
          <p:cNvPicPr>
            <a:picLocks noChangeAspect="1"/>
          </p:cNvPicPr>
          <p:nvPr/>
        </p:nvPicPr>
        <p:blipFill>
          <a:blip r:embed="rId3"/>
          <a:stretch>
            <a:fillRect/>
          </a:stretch>
        </p:blipFill>
        <p:spPr>
          <a:xfrm>
            <a:off x="2005262" y="1536382"/>
            <a:ext cx="7218747" cy="4730629"/>
          </a:xfrm>
          <a:prstGeom prst="rect">
            <a:avLst/>
          </a:prstGeom>
        </p:spPr>
      </p:pic>
      <p:pic>
        <p:nvPicPr>
          <p:cNvPr id="5" name="Picture 4">
            <a:extLst>
              <a:ext uri="{FF2B5EF4-FFF2-40B4-BE49-F238E27FC236}">
                <a16:creationId xmlns:a16="http://schemas.microsoft.com/office/drawing/2014/main" id="{40123765-E460-4BDB-B934-3F8C97ED3A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4047934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Délais indicatifs pour l'ANLAS (3)</a:t>
            </a:r>
            <a:endParaRPr lang="fr" dirty="0"/>
          </a:p>
        </p:txBody>
      </p:sp>
      <p:sp>
        <p:nvSpPr>
          <p:cNvPr id="5" name="TextBox 4"/>
          <p:cNvSpPr txBox="1"/>
          <p:nvPr/>
        </p:nvSpPr>
        <p:spPr>
          <a:xfrm>
            <a:off x="6477380" y="6246181"/>
            <a:ext cx="5336668" cy="369332"/>
          </a:xfrm>
          <a:prstGeom prst="rect">
            <a:avLst/>
          </a:prstGeom>
          <a:noFill/>
        </p:spPr>
        <p:txBody>
          <a:bodyPr wrap="square" rtlCol="0">
            <a:spAutoFit/>
          </a:bodyPr>
          <a:lstStyle/>
          <a:p>
            <a:pPr algn="r" rtl="0"/>
            <a:r>
              <a:rPr lang="fr" b="0" i="0" u="none" baseline="0"/>
              <a:t>Manuel de l'ANLAS, annexe 7 (ACER 2019)</a:t>
            </a:r>
            <a:endParaRPr lang="fr" dirty="0"/>
          </a:p>
        </p:txBody>
      </p:sp>
      <p:pic>
        <p:nvPicPr>
          <p:cNvPr id="4" name="Picture 3">
            <a:extLst>
              <a:ext uri="{FF2B5EF4-FFF2-40B4-BE49-F238E27FC236}">
                <a16:creationId xmlns:a16="http://schemas.microsoft.com/office/drawing/2014/main" id="{0C494890-A140-422D-929A-80E2E36AA56B}"/>
              </a:ext>
            </a:extLst>
          </p:cNvPr>
          <p:cNvPicPr>
            <a:picLocks noChangeAspect="1"/>
          </p:cNvPicPr>
          <p:nvPr/>
        </p:nvPicPr>
        <p:blipFill>
          <a:blip r:embed="rId3"/>
          <a:stretch>
            <a:fillRect/>
          </a:stretch>
        </p:blipFill>
        <p:spPr>
          <a:xfrm>
            <a:off x="1915885" y="1877377"/>
            <a:ext cx="8699728" cy="3529013"/>
          </a:xfrm>
          <a:prstGeom prst="rect">
            <a:avLst/>
          </a:prstGeom>
        </p:spPr>
      </p:pic>
      <p:pic>
        <p:nvPicPr>
          <p:cNvPr id="6" name="Picture 5">
            <a:extLst>
              <a:ext uri="{FF2B5EF4-FFF2-40B4-BE49-F238E27FC236}">
                <a16:creationId xmlns:a16="http://schemas.microsoft.com/office/drawing/2014/main" id="{DB16A17D-9703-490F-A68B-1D7384117D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33748890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Délais indicatifs pour l'ANLAS (4)</a:t>
            </a:r>
            <a:endParaRPr lang="fr" dirty="0"/>
          </a:p>
        </p:txBody>
      </p:sp>
      <p:sp>
        <p:nvSpPr>
          <p:cNvPr id="5" name="TextBox 4"/>
          <p:cNvSpPr txBox="1"/>
          <p:nvPr/>
        </p:nvSpPr>
        <p:spPr>
          <a:xfrm>
            <a:off x="6477380" y="6246181"/>
            <a:ext cx="5336668" cy="369332"/>
          </a:xfrm>
          <a:prstGeom prst="rect">
            <a:avLst/>
          </a:prstGeom>
          <a:noFill/>
        </p:spPr>
        <p:txBody>
          <a:bodyPr wrap="square" rtlCol="0">
            <a:spAutoFit/>
          </a:bodyPr>
          <a:lstStyle/>
          <a:p>
            <a:pPr algn="r" rtl="0"/>
            <a:r>
              <a:rPr lang="fr" b="0" i="0" u="none" baseline="0"/>
              <a:t>Manuel de l'ANLAS, annexe 7 (ACER 2019)</a:t>
            </a:r>
            <a:endParaRPr lang="fr" dirty="0"/>
          </a:p>
        </p:txBody>
      </p:sp>
      <p:pic>
        <p:nvPicPr>
          <p:cNvPr id="4" name="Picture 3">
            <a:extLst>
              <a:ext uri="{FF2B5EF4-FFF2-40B4-BE49-F238E27FC236}">
                <a16:creationId xmlns:a16="http://schemas.microsoft.com/office/drawing/2014/main" id="{5172FED9-2D9F-446F-9132-C8AE5D80FAB5}"/>
              </a:ext>
            </a:extLst>
          </p:cNvPr>
          <p:cNvPicPr>
            <a:picLocks noChangeAspect="1"/>
          </p:cNvPicPr>
          <p:nvPr/>
        </p:nvPicPr>
        <p:blipFill>
          <a:blip r:embed="rId3"/>
          <a:stretch>
            <a:fillRect/>
          </a:stretch>
        </p:blipFill>
        <p:spPr>
          <a:xfrm>
            <a:off x="1680908" y="1848802"/>
            <a:ext cx="8713725" cy="3866198"/>
          </a:xfrm>
          <a:prstGeom prst="rect">
            <a:avLst/>
          </a:prstGeom>
        </p:spPr>
      </p:pic>
      <p:pic>
        <p:nvPicPr>
          <p:cNvPr id="6" name="Picture 5">
            <a:extLst>
              <a:ext uri="{FF2B5EF4-FFF2-40B4-BE49-F238E27FC236}">
                <a16:creationId xmlns:a16="http://schemas.microsoft.com/office/drawing/2014/main" id="{FAECA067-3B2B-4679-93B5-A11C68899F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1593296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7500" lnSpcReduction="20000"/>
          </a:bodyPr>
          <a:lstStyle/>
          <a:p>
            <a:pPr algn="l" rtl="0">
              <a:lnSpc>
                <a:spcPct val="110000"/>
              </a:lnSpc>
              <a:spcAft>
                <a:spcPts val="1000"/>
              </a:spcAft>
            </a:pPr>
            <a:r>
              <a:rPr lang="fr" sz="2600" b="0" i="0" u="none" baseline="0"/>
              <a:t>Former quatre groupes.</a:t>
            </a:r>
          </a:p>
          <a:p>
            <a:pPr algn="l" rtl="0">
              <a:lnSpc>
                <a:spcPct val="110000"/>
              </a:lnSpc>
              <a:spcAft>
                <a:spcPts val="1000"/>
              </a:spcAft>
            </a:pPr>
            <a:r>
              <a:rPr lang="fr" sz="2600" b="0" i="0" u="none" baseline="0"/>
              <a:t>Examiner le plan de mise en œuvre.</a:t>
            </a:r>
          </a:p>
          <a:p>
            <a:pPr algn="l" rtl="0">
              <a:lnSpc>
                <a:spcPct val="110000"/>
              </a:lnSpc>
              <a:spcAft>
                <a:spcPts val="1000"/>
              </a:spcAft>
            </a:pPr>
            <a:r>
              <a:rPr lang="fr" sz="2600" b="0" i="0" u="none" baseline="0"/>
              <a:t>Relire les instructions qui se trouvent dans les parties 4.1.3c et 4.2.5 du manuel de l'ANLAS.</a:t>
            </a:r>
          </a:p>
        </p:txBody>
      </p:sp>
      <p:sp>
        <p:nvSpPr>
          <p:cNvPr id="4" name="Content Placeholder 3"/>
          <p:cNvSpPr>
            <a:spLocks noGrp="1"/>
          </p:cNvSpPr>
          <p:nvPr>
            <p:ph sz="half" idx="2"/>
          </p:nvPr>
        </p:nvSpPr>
        <p:spPr>
          <a:xfrm>
            <a:off x="6400800" y="1994067"/>
            <a:ext cx="5558249" cy="4351338"/>
          </a:xfrm>
        </p:spPr>
        <p:txBody>
          <a:bodyPr>
            <a:normAutofit fontScale="77500" lnSpcReduction="20000"/>
          </a:bodyPr>
          <a:lstStyle/>
          <a:p>
            <a:pPr marL="0" indent="0" algn="l" rtl="0">
              <a:lnSpc>
                <a:spcPct val="120000"/>
              </a:lnSpc>
              <a:buNone/>
            </a:pPr>
            <a:r>
              <a:rPr lang="fr" sz="2600" b="1" i="0" u="none" baseline="0"/>
              <a:t>Groupe 1 :</a:t>
            </a:r>
          </a:p>
          <a:p>
            <a:pPr algn="l" rtl="0">
              <a:lnSpc>
                <a:spcPct val="120000"/>
              </a:lnSpc>
              <a:spcBef>
                <a:spcPts val="600"/>
              </a:spcBef>
            </a:pPr>
            <a:r>
              <a:rPr lang="fr" sz="2600" b="0" i="0" u="none" baseline="0"/>
              <a:t>Phase 1, tâches des lignes 23 à 35. </a:t>
            </a:r>
          </a:p>
          <a:p>
            <a:pPr marL="0" indent="0" algn="l" rtl="0">
              <a:lnSpc>
                <a:spcPct val="120000"/>
              </a:lnSpc>
              <a:spcBef>
                <a:spcPts val="1200"/>
              </a:spcBef>
              <a:buNone/>
            </a:pPr>
            <a:r>
              <a:rPr lang="fr" sz="2600" b="1" i="0" u="none" baseline="0"/>
              <a:t>Groupe 2 :</a:t>
            </a:r>
          </a:p>
          <a:p>
            <a:pPr algn="l" rtl="0">
              <a:lnSpc>
                <a:spcPct val="120000"/>
              </a:lnSpc>
              <a:spcBef>
                <a:spcPts val="600"/>
              </a:spcBef>
            </a:pPr>
            <a:r>
              <a:rPr lang="fr" sz="2600" b="0" i="0" u="none" baseline="0"/>
              <a:t>Tâches de la phase 2, y compris l'organisation de l'équipe.</a:t>
            </a:r>
          </a:p>
          <a:p>
            <a:pPr marL="0" indent="0" algn="l" rtl="0">
              <a:lnSpc>
                <a:spcPct val="120000"/>
              </a:lnSpc>
              <a:spcBef>
                <a:spcPts val="1200"/>
              </a:spcBef>
              <a:buNone/>
            </a:pPr>
            <a:r>
              <a:rPr lang="fr" sz="2600" b="1" i="0" u="none" baseline="0"/>
              <a:t>Groupe 3 :</a:t>
            </a:r>
          </a:p>
          <a:p>
            <a:pPr algn="l" rtl="0">
              <a:lnSpc>
                <a:spcPct val="120000"/>
              </a:lnSpc>
              <a:spcBef>
                <a:spcPts val="600"/>
              </a:spcBef>
            </a:pPr>
            <a:r>
              <a:rPr lang="fr" sz="2600" b="0" i="0" u="none" baseline="0"/>
              <a:t>Phase 3, tâches de production de rapports 42 à 48.</a:t>
            </a:r>
          </a:p>
          <a:p>
            <a:pPr marL="0" indent="0" algn="l" rtl="0">
              <a:lnSpc>
                <a:spcPct val="120000"/>
              </a:lnSpc>
              <a:spcBef>
                <a:spcPts val="1200"/>
              </a:spcBef>
              <a:buNone/>
            </a:pPr>
            <a:r>
              <a:rPr lang="fr" sz="2600" b="1" i="0" u="none" baseline="0"/>
              <a:t>Groupe 4 :</a:t>
            </a:r>
          </a:p>
          <a:p>
            <a:pPr algn="l" rtl="0">
              <a:lnSpc>
                <a:spcPct val="120000"/>
              </a:lnSpc>
              <a:spcBef>
                <a:spcPts val="600"/>
              </a:spcBef>
            </a:pPr>
            <a:r>
              <a:rPr lang="fr" sz="2600" b="0" i="0" u="none" baseline="0"/>
              <a:t>Phase 3, tâches de diffusion, lignes 49 à 52.</a:t>
            </a:r>
            <a:endParaRPr lang="fr" sz="2600" dirty="0"/>
          </a:p>
        </p:txBody>
      </p:sp>
      <p:sp>
        <p:nvSpPr>
          <p:cNvPr id="5" name="TextBox 4"/>
          <p:cNvSpPr txBox="1"/>
          <p:nvPr/>
        </p:nvSpPr>
        <p:spPr>
          <a:xfrm>
            <a:off x="4229100" y="6297973"/>
            <a:ext cx="7729949" cy="369332"/>
          </a:xfrm>
          <a:prstGeom prst="rect">
            <a:avLst/>
          </a:prstGeom>
          <a:noFill/>
        </p:spPr>
        <p:txBody>
          <a:bodyPr wrap="square" rtlCol="0">
            <a:spAutoFit/>
          </a:bodyPr>
          <a:lstStyle/>
          <a:p>
            <a:pPr algn="r" rtl="0"/>
            <a:r>
              <a:rPr lang="fr" b="0" i="0" u="none" baseline="0"/>
              <a:t>Manuel de l'ANLAS, parties 4.1.3c et 4.2.5 (ACER 2019)</a:t>
            </a:r>
            <a:endParaRPr lang="fr" dirty="0"/>
          </a:p>
        </p:txBody>
      </p:sp>
      <p:sp>
        <p:nvSpPr>
          <p:cNvPr id="7" name="Title 1"/>
          <p:cNvSpPr txBox="1">
            <a:spLocks/>
          </p:cNvSpPr>
          <p:nvPr/>
        </p:nvSpPr>
        <p:spPr>
          <a:xfrm>
            <a:off x="2164069" y="499004"/>
            <a:ext cx="95145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l" rtl="0"/>
            <a:r>
              <a:rPr lang="fr" b="0" i="0" u="none" baseline="0">
                <a:solidFill>
                  <a:srgbClr val="784194"/>
                </a:solidFill>
              </a:rPr>
              <a:t>AP 3 : Finalisation du plan de mise en œuvre (1)</a:t>
            </a:r>
            <a:endParaRPr lang="fr" dirty="0">
              <a:solidFill>
                <a:srgbClr val="784194"/>
              </a:solidFill>
            </a:endParaRPr>
          </a:p>
        </p:txBody>
      </p:sp>
      <p:pic>
        <p:nvPicPr>
          <p:cNvPr id="6" name="Picture 5">
            <a:extLst>
              <a:ext uri="{FF2B5EF4-FFF2-40B4-BE49-F238E27FC236}">
                <a16:creationId xmlns:a16="http://schemas.microsoft.com/office/drawing/2014/main" id="{E86EC883-BD61-4D96-974E-6C2F186323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192340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fr" b="0" i="0" u="none" baseline="0">
                <a:solidFill>
                  <a:srgbClr val="784194"/>
                </a:solidFill>
              </a:rPr>
              <a:t>AP 3 : Finalisation du plan de mise en œuvre (2)</a:t>
            </a:r>
            <a:endParaRPr lang="fr" dirty="0"/>
          </a:p>
        </p:txBody>
      </p:sp>
      <p:sp>
        <p:nvSpPr>
          <p:cNvPr id="6" name="Content Placeholder 5"/>
          <p:cNvSpPr>
            <a:spLocks noGrp="1"/>
          </p:cNvSpPr>
          <p:nvPr>
            <p:ph idx="1"/>
          </p:nvPr>
        </p:nvSpPr>
        <p:spPr>
          <a:xfrm>
            <a:off x="2005263" y="1831988"/>
            <a:ext cx="9348537" cy="4505092"/>
          </a:xfrm>
        </p:spPr>
        <p:txBody>
          <a:bodyPr>
            <a:noAutofit/>
          </a:bodyPr>
          <a:lstStyle/>
          <a:p>
            <a:pPr marL="274638" lvl="0" indent="-274638" algn="l" rtl="0">
              <a:lnSpc>
                <a:spcPct val="100000"/>
              </a:lnSpc>
            </a:pPr>
            <a:r>
              <a:rPr lang="fr" sz="2400" b="0" i="0" u="none" baseline="0"/>
              <a:t>Vérifier et modifier les tâches répertoriées :</a:t>
            </a:r>
            <a:endParaRPr lang="fr" sz="2400" dirty="0"/>
          </a:p>
          <a:p>
            <a:pPr marL="714375" lvl="0" indent="-446088" algn="l" rtl="0">
              <a:lnSpc>
                <a:spcPct val="100000"/>
              </a:lnSpc>
              <a:buFont typeface="Arial" panose="020B0604020202020204" pitchFamily="34" charset="0"/>
              <a:buChar char="−"/>
            </a:pPr>
            <a:r>
              <a:rPr lang="fr" sz="2000" b="0" i="0" u="none" baseline="0"/>
              <a:t>ajouter de nouvelles tâches le cas échéant,</a:t>
            </a:r>
            <a:endParaRPr lang="fr" sz="2000" dirty="0"/>
          </a:p>
          <a:p>
            <a:pPr marL="714375" lvl="0" indent="-446088" algn="l" rtl="0">
              <a:lnSpc>
                <a:spcPct val="100000"/>
              </a:lnSpc>
              <a:buFont typeface="Arial" panose="020B0604020202020204" pitchFamily="34" charset="0"/>
              <a:buChar char="−"/>
            </a:pPr>
            <a:r>
              <a:rPr lang="fr" sz="2000" b="0" i="0" u="none" baseline="0"/>
              <a:t>supprimer les tâches inutiles,</a:t>
            </a:r>
            <a:endParaRPr lang="fr" sz="2000" dirty="0"/>
          </a:p>
          <a:p>
            <a:pPr marL="714375" lvl="0" indent="-446088" algn="l" rtl="0">
              <a:lnSpc>
                <a:spcPct val="100000"/>
              </a:lnSpc>
              <a:buFont typeface="Arial" panose="020B0604020202020204" pitchFamily="34" charset="0"/>
              <a:buChar char="−"/>
            </a:pPr>
            <a:r>
              <a:rPr lang="fr" sz="2000" b="0" i="0" u="none" baseline="0"/>
              <a:t>modifier l'ordre des tâches si nécessaire.</a:t>
            </a:r>
          </a:p>
          <a:p>
            <a:pPr marL="274638" indent="-274638" algn="l" rtl="0">
              <a:lnSpc>
                <a:spcPct val="100000"/>
              </a:lnSpc>
            </a:pPr>
            <a:r>
              <a:rPr lang="fr" sz="2400" b="0" i="0" u="none" baseline="0"/>
              <a:t>Établir un calendrier pour chaque tâche : date de début, date de fin, durée.</a:t>
            </a:r>
            <a:endParaRPr lang="fr" sz="2400" dirty="0"/>
          </a:p>
          <a:p>
            <a:pPr marL="274638" indent="-274638" algn="l" rtl="0">
              <a:lnSpc>
                <a:spcPct val="100000"/>
              </a:lnSpc>
            </a:pPr>
            <a:r>
              <a:rPr lang="fr" sz="2400" b="0" i="0" u="none" baseline="0"/>
              <a:t>Identifier le responsable de chaque tâche : ajouter le nom du propriétaire de la tâche.</a:t>
            </a:r>
            <a:endParaRPr lang="fr" sz="2400" dirty="0"/>
          </a:p>
          <a:p>
            <a:pPr marL="274638" indent="-274638" algn="l" rtl="0">
              <a:lnSpc>
                <a:spcPct val="100000"/>
              </a:lnSpc>
            </a:pPr>
            <a:r>
              <a:rPr lang="fr" sz="2400" b="0" i="0" u="none" baseline="0"/>
              <a:t>Identifier les ressources nécessaires : remplir la liste des ressources humaines et matérielles.</a:t>
            </a:r>
          </a:p>
          <a:p>
            <a:pPr marL="274638" indent="-274638" algn="l" rtl="0">
              <a:lnSpc>
                <a:spcPct val="100000"/>
              </a:lnSpc>
            </a:pPr>
            <a:r>
              <a:rPr lang="fr" sz="2400" b="0" i="0" u="none" baseline="0"/>
              <a:t>Indiquer et mettre à jour le statut de la tâche, soit </a:t>
            </a:r>
            <a:r>
              <a:rPr lang="fr" sz="2400" b="0" i="1" u="none" baseline="0"/>
              <a:t>en cours</a:t>
            </a:r>
            <a:r>
              <a:rPr lang="fr" sz="2400" b="0" i="0" u="none" baseline="0"/>
              <a:t> ou </a:t>
            </a:r>
            <a:r>
              <a:rPr lang="fr" sz="2400" b="0" i="1" u="none" baseline="0"/>
              <a:t>terminé</a:t>
            </a:r>
            <a:r>
              <a:rPr lang="fr" sz="2400" b="0" i="0" u="none" baseline="0"/>
              <a:t>.</a:t>
            </a:r>
            <a:endParaRPr lang="fr" sz="2400" dirty="0"/>
          </a:p>
        </p:txBody>
      </p:sp>
      <p:sp>
        <p:nvSpPr>
          <p:cNvPr id="7" name="TextBox 6"/>
          <p:cNvSpPr txBox="1"/>
          <p:nvPr/>
        </p:nvSpPr>
        <p:spPr>
          <a:xfrm>
            <a:off x="4229100" y="6372617"/>
            <a:ext cx="7729949" cy="369332"/>
          </a:xfrm>
          <a:prstGeom prst="rect">
            <a:avLst/>
          </a:prstGeom>
          <a:noFill/>
        </p:spPr>
        <p:txBody>
          <a:bodyPr wrap="square" rtlCol="0">
            <a:spAutoFit/>
          </a:bodyPr>
          <a:lstStyle/>
          <a:p>
            <a:pPr algn="r" rtl="0"/>
            <a:r>
              <a:rPr lang="fr" b="0" i="0" u="none" baseline="0"/>
              <a:t>Manuel de l'ANLAS, partie 4.2.5 (ACER 2019)</a:t>
            </a:r>
            <a:endParaRPr lang="fr" dirty="0"/>
          </a:p>
        </p:txBody>
      </p:sp>
      <p:pic>
        <p:nvPicPr>
          <p:cNvPr id="8" name="Picture 7">
            <a:extLst>
              <a:ext uri="{FF2B5EF4-FFF2-40B4-BE49-F238E27FC236}">
                <a16:creationId xmlns:a16="http://schemas.microsoft.com/office/drawing/2014/main" id="{F4110D05-E217-43F2-9D80-2CE813DA56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1" y="5918200"/>
            <a:ext cx="2108898" cy="939800"/>
          </a:xfrm>
          <a:prstGeom prst="rect">
            <a:avLst/>
          </a:prstGeom>
        </p:spPr>
      </p:pic>
    </p:spTree>
    <p:extLst>
      <p:ext uri="{BB962C8B-B14F-4D97-AF65-F5344CB8AC3E}">
        <p14:creationId xmlns:p14="http://schemas.microsoft.com/office/powerpoint/2010/main" val="12500051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fr" b="0" i="0" u="none" baseline="0">
                <a:solidFill>
                  <a:srgbClr val="784194"/>
                </a:solidFill>
              </a:rPr>
              <a:t>AP 3 : Compléter le plan de mise en œuvre (3)</a:t>
            </a:r>
            <a:endParaRPr lang="fr" dirty="0"/>
          </a:p>
        </p:txBody>
      </p:sp>
      <p:sp>
        <p:nvSpPr>
          <p:cNvPr id="6" name="Content Placeholder 5"/>
          <p:cNvSpPr>
            <a:spLocks noGrp="1"/>
          </p:cNvSpPr>
          <p:nvPr>
            <p:ph idx="1"/>
          </p:nvPr>
        </p:nvSpPr>
        <p:spPr>
          <a:xfrm>
            <a:off x="2005263" y="1962615"/>
            <a:ext cx="9348537" cy="4505092"/>
          </a:xfrm>
        </p:spPr>
        <p:txBody>
          <a:bodyPr>
            <a:normAutofit/>
          </a:bodyPr>
          <a:lstStyle/>
          <a:p>
            <a:pPr marL="0" indent="0" algn="l" rtl="0">
              <a:lnSpc>
                <a:spcPct val="100000"/>
              </a:lnSpc>
              <a:buNone/>
            </a:pPr>
            <a:r>
              <a:rPr lang="fr" b="0" i="0" u="none" baseline="0"/>
              <a:t>Discuter avec l'ensemble des participants :</a:t>
            </a:r>
          </a:p>
          <a:p>
            <a:pPr marL="274638" indent="-274638" algn="l" rtl="0">
              <a:lnSpc>
                <a:spcPct val="100000"/>
              </a:lnSpc>
              <a:spcAft>
                <a:spcPts val="1000"/>
              </a:spcAft>
            </a:pPr>
            <a:r>
              <a:rPr lang="fr" b="0" i="0" u="none" baseline="0"/>
              <a:t>Comment le plan de mise en œuvre sera finalisé après les activités de formation.</a:t>
            </a:r>
            <a:endParaRPr lang="fr" dirty="0"/>
          </a:p>
          <a:p>
            <a:pPr marL="274638" indent="-274638" algn="l" rtl="0">
              <a:lnSpc>
                <a:spcPct val="100000"/>
              </a:lnSpc>
              <a:spcAft>
                <a:spcPts val="1000"/>
              </a:spcAft>
            </a:pPr>
            <a:r>
              <a:rPr lang="fr" b="0" i="0" u="none" baseline="0"/>
              <a:t>Comment le plan de mise en œuvre sera présenté au comité de pilotage de l’ANLAS pour bénéficier de ses remarques et conseils.</a:t>
            </a:r>
          </a:p>
          <a:p>
            <a:pPr marL="274638" indent="-274638" algn="l" rtl="0">
              <a:lnSpc>
                <a:spcPct val="100000"/>
              </a:lnSpc>
              <a:spcAft>
                <a:spcPts val="1000"/>
              </a:spcAft>
            </a:pPr>
            <a:r>
              <a:rPr lang="fr" b="0" i="0" u="none" baseline="0"/>
              <a:t>Comment sera organisée la mise à jour régulière du plan de mise en œuvre.</a:t>
            </a:r>
            <a:endParaRPr lang="fr" dirty="0"/>
          </a:p>
        </p:txBody>
      </p:sp>
      <p:pic>
        <p:nvPicPr>
          <p:cNvPr id="4" name="Picture 3">
            <a:extLst>
              <a:ext uri="{FF2B5EF4-FFF2-40B4-BE49-F238E27FC236}">
                <a16:creationId xmlns:a16="http://schemas.microsoft.com/office/drawing/2014/main" id="{6F4F5048-7731-432D-A9DB-DD66A01D58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2342324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rtl="0"/>
            <a:r>
              <a:rPr lang="fr" b="0" i="0" u="none" baseline="0"/>
              <a:t>Il est temps de s'accorder une pause !</a:t>
            </a:r>
            <a:endParaRPr lang="fr" dirty="0"/>
          </a:p>
        </p:txBody>
      </p:sp>
      <p:pic>
        <p:nvPicPr>
          <p:cNvPr id="3" name="Picture 2">
            <a:extLst>
              <a:ext uri="{FF2B5EF4-FFF2-40B4-BE49-F238E27FC236}">
                <a16:creationId xmlns:a16="http://schemas.microsoft.com/office/drawing/2014/main" id="{26C992D5-3C17-4C31-9A59-E35C2250D6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266700" y="5651500"/>
            <a:ext cx="2165895" cy="965200"/>
          </a:xfrm>
          <a:prstGeom prst="rect">
            <a:avLst/>
          </a:prstGeom>
        </p:spPr>
      </p:pic>
    </p:spTree>
    <p:extLst>
      <p:ext uri="{BB962C8B-B14F-4D97-AF65-F5344CB8AC3E}">
        <p14:creationId xmlns:p14="http://schemas.microsoft.com/office/powerpoint/2010/main" val="42187388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fr" b="0" i="0" u="none" baseline="0">
                <a:solidFill>
                  <a:srgbClr val="784194"/>
                </a:solidFill>
              </a:rPr>
              <a:t>AP 4 :</a:t>
            </a:r>
            <a:r>
              <a:rPr lang="fr" b="0" i="0" u="none" baseline="0"/>
              <a:t> </a:t>
            </a:r>
            <a:r>
              <a:rPr lang="fr" b="0" i="0" u="none" baseline="0">
                <a:solidFill>
                  <a:srgbClr val="784194"/>
                </a:solidFill>
              </a:rPr>
              <a:t>Identification des stratégies d’évaluation et de réduction des risques (1)</a:t>
            </a:r>
            <a:endParaRPr lang="fr" dirty="0">
              <a:solidFill>
                <a:srgbClr val="784194"/>
              </a:solidFill>
            </a:endParaRPr>
          </a:p>
        </p:txBody>
      </p:sp>
      <p:sp>
        <p:nvSpPr>
          <p:cNvPr id="3" name="Content Placeholder 2"/>
          <p:cNvSpPr>
            <a:spLocks noGrp="1"/>
          </p:cNvSpPr>
          <p:nvPr>
            <p:ph sz="half" idx="1"/>
          </p:nvPr>
        </p:nvSpPr>
        <p:spPr/>
        <p:txBody>
          <a:bodyPr>
            <a:normAutofit lnSpcReduction="10000"/>
          </a:bodyPr>
          <a:lstStyle/>
          <a:p>
            <a:pPr algn="l" rtl="0">
              <a:lnSpc>
                <a:spcPct val="110000"/>
              </a:lnSpc>
              <a:spcAft>
                <a:spcPts val="1000"/>
              </a:spcAft>
            </a:pPr>
            <a:r>
              <a:rPr lang="fr" b="0" i="0" u="none" baseline="0"/>
              <a:t>Former trois groupes.</a:t>
            </a:r>
          </a:p>
          <a:p>
            <a:pPr algn="l" rtl="0">
              <a:lnSpc>
                <a:spcPct val="110000"/>
              </a:lnSpc>
              <a:spcAft>
                <a:spcPts val="1000"/>
              </a:spcAft>
            </a:pPr>
            <a:r>
              <a:rPr lang="fr" b="0" i="0" u="none" baseline="0"/>
              <a:t>Relire le modèle de stratégies d’évaluation et de réduction des risques.</a:t>
            </a:r>
          </a:p>
          <a:p>
            <a:pPr algn="l" rtl="0">
              <a:lnSpc>
                <a:spcPct val="110000"/>
              </a:lnSpc>
              <a:spcAft>
                <a:spcPts val="1000"/>
              </a:spcAft>
            </a:pPr>
            <a:r>
              <a:rPr lang="fr" b="0" i="0" u="none" baseline="0"/>
              <a:t>Relire les instructions présentées dans les parties 4.1.3d et 4.2.6 du manuel de l'ANLAS.</a:t>
            </a:r>
            <a:endParaRPr lang="fr" dirty="0"/>
          </a:p>
        </p:txBody>
      </p:sp>
      <p:sp>
        <p:nvSpPr>
          <p:cNvPr id="5" name="TextBox 4"/>
          <p:cNvSpPr txBox="1"/>
          <p:nvPr/>
        </p:nvSpPr>
        <p:spPr>
          <a:xfrm>
            <a:off x="5131837" y="6382727"/>
            <a:ext cx="6605631" cy="369332"/>
          </a:xfrm>
          <a:prstGeom prst="rect">
            <a:avLst/>
          </a:prstGeom>
          <a:noFill/>
        </p:spPr>
        <p:txBody>
          <a:bodyPr wrap="square" rtlCol="0">
            <a:spAutoFit/>
          </a:bodyPr>
          <a:lstStyle/>
          <a:p>
            <a:pPr algn="r" rtl="0"/>
            <a:r>
              <a:rPr lang="fr" b="0" i="0" u="none" baseline="0"/>
              <a:t>Manuel de l'ANLAS, parties 4.1.3d et 4.2.6 (ACER 2019)</a:t>
            </a:r>
            <a:endParaRPr lang="fr" dirty="0"/>
          </a:p>
        </p:txBody>
      </p:sp>
      <p:sp>
        <p:nvSpPr>
          <p:cNvPr id="6" name="Content Placeholder 5"/>
          <p:cNvSpPr>
            <a:spLocks noGrp="1"/>
          </p:cNvSpPr>
          <p:nvPr>
            <p:ph sz="half" idx="2"/>
          </p:nvPr>
        </p:nvSpPr>
        <p:spPr/>
        <p:txBody>
          <a:bodyPr>
            <a:normAutofit lnSpcReduction="10000"/>
          </a:bodyPr>
          <a:lstStyle/>
          <a:p>
            <a:pPr marL="0" indent="0" algn="l" rtl="0">
              <a:lnSpc>
                <a:spcPct val="120000"/>
              </a:lnSpc>
              <a:buNone/>
            </a:pPr>
            <a:r>
              <a:rPr lang="fr" b="1" i="0" u="none" baseline="0"/>
              <a:t>Groupe 1 :</a:t>
            </a:r>
          </a:p>
          <a:p>
            <a:pPr algn="l" rtl="0">
              <a:lnSpc>
                <a:spcPct val="120000"/>
              </a:lnSpc>
              <a:spcBef>
                <a:spcPts val="600"/>
              </a:spcBef>
            </a:pPr>
            <a:r>
              <a:rPr lang="fr" b="0" i="0" u="none" baseline="0"/>
              <a:t>Phase 1 : initiation, formation et planification</a:t>
            </a:r>
          </a:p>
          <a:p>
            <a:pPr marL="0" indent="0" algn="l" rtl="0">
              <a:lnSpc>
                <a:spcPct val="120000"/>
              </a:lnSpc>
              <a:spcBef>
                <a:spcPts val="600"/>
              </a:spcBef>
              <a:buNone/>
            </a:pPr>
            <a:r>
              <a:rPr lang="fr" b="1" i="0" u="none" baseline="0"/>
              <a:t>Groupe 2 :</a:t>
            </a:r>
            <a:endParaRPr lang="fr" b="1" dirty="0"/>
          </a:p>
          <a:p>
            <a:pPr algn="l" rtl="0">
              <a:lnSpc>
                <a:spcPct val="120000"/>
              </a:lnSpc>
              <a:spcBef>
                <a:spcPts val="600"/>
              </a:spcBef>
            </a:pPr>
            <a:r>
              <a:rPr lang="fr" b="0" i="0" u="none" baseline="0"/>
              <a:t>Phase 2 : analyse</a:t>
            </a:r>
          </a:p>
          <a:p>
            <a:pPr marL="0" indent="0" algn="l" rtl="0">
              <a:lnSpc>
                <a:spcPct val="120000"/>
              </a:lnSpc>
              <a:spcBef>
                <a:spcPts val="600"/>
              </a:spcBef>
              <a:buNone/>
            </a:pPr>
            <a:r>
              <a:rPr lang="fr" b="1" i="0" u="none" baseline="0"/>
              <a:t>Groupe 3 :</a:t>
            </a:r>
          </a:p>
          <a:p>
            <a:pPr algn="l" rtl="0">
              <a:lnSpc>
                <a:spcPct val="120000"/>
              </a:lnSpc>
              <a:spcBef>
                <a:spcPts val="600"/>
              </a:spcBef>
            </a:pPr>
            <a:r>
              <a:rPr lang="fr" b="0" i="0" u="none" baseline="0"/>
              <a:t>Phase 3 : production de rapports et diffusion</a:t>
            </a:r>
            <a:endParaRPr lang="fr" dirty="0"/>
          </a:p>
        </p:txBody>
      </p:sp>
      <p:pic>
        <p:nvPicPr>
          <p:cNvPr id="7" name="Picture 6">
            <a:extLst>
              <a:ext uri="{FF2B5EF4-FFF2-40B4-BE49-F238E27FC236}">
                <a16:creationId xmlns:a16="http://schemas.microsoft.com/office/drawing/2014/main" id="{F795AB0A-3B4A-418A-B5AC-32226A89F7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29" t="35522" r="31146" b="34274"/>
          <a:stretch/>
        </p:blipFill>
        <p:spPr>
          <a:xfrm>
            <a:off x="0" y="5892800"/>
            <a:ext cx="2165895" cy="965200"/>
          </a:xfrm>
          <a:prstGeom prst="rect">
            <a:avLst/>
          </a:prstGeom>
        </p:spPr>
      </p:pic>
    </p:spTree>
    <p:extLst>
      <p:ext uri="{BB962C8B-B14F-4D97-AF65-F5344CB8AC3E}">
        <p14:creationId xmlns:p14="http://schemas.microsoft.com/office/powerpoint/2010/main" val="15640641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0070C0"/>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77EF96F20A7F4EA6ABB1B3759EC605" ma:contentTypeVersion="13" ma:contentTypeDescription="Create a new document." ma:contentTypeScope="" ma:versionID="66b9efe11fe62a40d612c812d11faa6a">
  <xsd:schema xmlns:xsd="http://www.w3.org/2001/XMLSchema" xmlns:xs="http://www.w3.org/2001/XMLSchema" xmlns:p="http://schemas.microsoft.com/office/2006/metadata/properties" xmlns:ns2="e75a9ecc-2866-4a0d-9585-52d9157563db" xmlns:ns3="a7db5255-73a5-4cb0-b494-1685d94d2d4e" targetNamespace="http://schemas.microsoft.com/office/2006/metadata/properties" ma:root="true" ma:fieldsID="756ff98304808a3772a85e3f914c9870" ns2:_="" ns3:_="">
    <xsd:import namespace="e75a9ecc-2866-4a0d-9585-52d9157563db"/>
    <xsd:import namespace="a7db5255-73a5-4cb0-b494-1685d94d2d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OCR" minOccurs="0"/>
                <xsd:element ref="ns2:MediaServiceDateTaken" minOccurs="0"/>
                <xsd:element ref="ns2:MediaServiceLocation" minOccurs="0"/>
                <xsd:element ref="ns2:Countr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5a9ecc-2866-4a0d-9585-52d9157563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Country" ma:index="18" nillable="true" ma:displayName="Country" ma:format="Dropdown" ma:internalName="Country">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db5255-73a5-4cb0-b494-1685d94d2d4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untry xmlns="e75a9ecc-2866-4a0d-9585-52d9157563d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7E7D72-935C-4603-8D4C-13E0F3DAB1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5a9ecc-2866-4a0d-9585-52d9157563db"/>
    <ds:schemaRef ds:uri="a7db5255-73a5-4cb0-b494-1685d94d2d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C90112-7704-443C-973B-AB246D80DCD9}">
  <ds:schemaRefs>
    <ds:schemaRef ds:uri="http://schemas.microsoft.com/office/2006/documentManagement/types"/>
    <ds:schemaRef ds:uri="http://purl.org/dc/terms/"/>
    <ds:schemaRef ds:uri="http://www.w3.org/XML/1998/namespace"/>
    <ds:schemaRef ds:uri="http://schemas.openxmlformats.org/package/2006/metadata/core-properties"/>
    <ds:schemaRef ds:uri="e75a9ecc-2866-4a0d-9585-52d9157563db"/>
    <ds:schemaRef ds:uri="http://purl.org/dc/elements/1.1/"/>
    <ds:schemaRef ds:uri="http://schemas.microsoft.com/office/infopath/2007/PartnerControls"/>
    <ds:schemaRef ds:uri="a7db5255-73a5-4cb0-b494-1685d94d2d4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4B790F5-3415-4F49-94EC-5574AD6AE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TotalTime>
  <Words>17962</Words>
  <Application>Microsoft Office PowerPoint</Application>
  <PresentationFormat>Grand écran</PresentationFormat>
  <Paragraphs>1096</Paragraphs>
  <Slides>107</Slides>
  <Notes>107</Notes>
  <HiddenSlides>0</HiddenSlides>
  <MMClips>0</MMClips>
  <ScaleCrop>false</ScaleCrop>
  <HeadingPairs>
    <vt:vector size="4" baseType="variant">
      <vt:variant>
        <vt:lpstr>Thème</vt:lpstr>
      </vt:variant>
      <vt:variant>
        <vt:i4>1</vt:i4>
      </vt:variant>
      <vt:variant>
        <vt:lpstr>Titres des diapositives</vt:lpstr>
      </vt:variant>
      <vt:variant>
        <vt:i4>107</vt:i4>
      </vt:variant>
    </vt:vector>
  </HeadingPairs>
  <TitlesOfParts>
    <vt:vector size="108" baseType="lpstr">
      <vt:lpstr>Office Theme</vt:lpstr>
      <vt:lpstr>Formation de l'équipe nationale</vt:lpstr>
      <vt:lpstr>Formation de l'équipe nationale : vue d'ensemble</vt:lpstr>
      <vt:lpstr>Formation de l'équipe nationale Premier jour</vt:lpstr>
      <vt:lpstr>Présentation des participants</vt:lpstr>
      <vt:lpstr>Objectif de l'ANLAS</vt:lpstr>
      <vt:lpstr>Qu'est-ce que l'ANLAS ?</vt:lpstr>
      <vt:lpstr>Objectif de l'ANLAS &lt;en/au/aux + nom du pays&gt;</vt:lpstr>
      <vt:lpstr>Le modèle ANLAS</vt:lpstr>
      <vt:lpstr>Qu'est-ce qu'un système d'évaluation des apprentissages ?</vt:lpstr>
      <vt:lpstr>Qualité d'un programme d'évaluation</vt:lpstr>
      <vt:lpstr>Qualité d'un programme d'évaluation</vt:lpstr>
      <vt:lpstr>Contenu de l'ANLAS</vt:lpstr>
      <vt:lpstr>Le modèle ANLAS</vt:lpstr>
      <vt:lpstr>Que sont les compétences du XXIe siècle ?</vt:lpstr>
      <vt:lpstr>Compétences du XXIe siècle</vt:lpstr>
      <vt:lpstr>Démonstration de connaissances et des compétences du  XXIe siècle</vt:lpstr>
      <vt:lpstr>Les dimensions de l'ANLAS</vt:lpstr>
      <vt:lpstr>Dimension 1 :  Contexte du système d’évaluation</vt:lpstr>
      <vt:lpstr>Dimension 2 :  Qualité des programmes d'évaluation</vt:lpstr>
      <vt:lpstr>Évaluations à grande échelle</vt:lpstr>
      <vt:lpstr>Examens</vt:lpstr>
      <vt:lpstr>Évaluations en classe</vt:lpstr>
      <vt:lpstr>Évaluation en classe</vt:lpstr>
      <vt:lpstr>Analyser la qualité des programmes d'évaluation </vt:lpstr>
      <vt:lpstr>Dimension 2A : Qualité des examens et des évaluations à grande échelle</vt:lpstr>
      <vt:lpstr>Dimension 2A : Qualité des examens et des évaluations à grande échelle</vt:lpstr>
      <vt:lpstr>Dimension 2B :  Qualité des évaluations en classe</vt:lpstr>
      <vt:lpstr>Dimension 2B :  Qualité des évaluations en classe</vt:lpstr>
      <vt:lpstr>Dimension 3 : Cohérence du système d’évaluation</vt:lpstr>
      <vt:lpstr>Des questions ?</vt:lpstr>
      <vt:lpstr>Processus ANLAS  et outils de l’ANLAS</vt:lpstr>
      <vt:lpstr>Comment mettre en œuvre l'ANLAS ?</vt:lpstr>
      <vt:lpstr>Manuel et outils de l'ANLAS</vt:lpstr>
      <vt:lpstr>Les trois grandes phases de l'ANLAS</vt:lpstr>
      <vt:lpstr>Il est temps de s'accorder une pause !</vt:lpstr>
      <vt:lpstr>Présentation PowerPoint</vt:lpstr>
      <vt:lpstr>ANLAS dans le processus plus large de planification sectorielle de l’éducation</vt:lpstr>
      <vt:lpstr>Comité de pilotage de l'ANLAS </vt:lpstr>
      <vt:lpstr>Finalité du comité de pilotage</vt:lpstr>
      <vt:lpstr>Approbation préalable du budget</vt:lpstr>
      <vt:lpstr>Activités de planification</vt:lpstr>
      <vt:lpstr>Séances d'information à destination des parties prenantes</vt:lpstr>
      <vt:lpstr>Activité :  Outils d'initiation, de formation et de planification</vt:lpstr>
      <vt:lpstr>Présentation PowerPoint</vt:lpstr>
      <vt:lpstr>Décrire chaque dimension de l'ANLAS</vt:lpstr>
      <vt:lpstr>Mener les consultations des parties prenantes (1)</vt:lpstr>
      <vt:lpstr>Mener les consultations des parties prenantes (2)</vt:lpstr>
      <vt:lpstr>Mener les consultations des parties prenantes (3)</vt:lpstr>
      <vt:lpstr>Fusionner les informations issues des diverses consultations avec les parties prenantes (1)</vt:lpstr>
      <vt:lpstr>Fusionner les informations issues des diverses consultations avec les parties prenantes (2)</vt:lpstr>
      <vt:lpstr>Synthèse</vt:lpstr>
      <vt:lpstr>Tableaux analytiques : principales parties</vt:lpstr>
      <vt:lpstr>Tableaux analytiques : principales parties</vt:lpstr>
      <vt:lpstr>Liste des références bibliographiques des documents</vt:lpstr>
      <vt:lpstr>Liste de références pour les consultations des parties prenantes (1)</vt:lpstr>
      <vt:lpstr>Liste de références pour les consultations des parties prenantes (2)</vt:lpstr>
      <vt:lpstr>Enregistrement et mention des sources</vt:lpstr>
      <vt:lpstr>Tableaux analytiques : description</vt:lpstr>
      <vt:lpstr>Tableaux analytiques : évaluation</vt:lpstr>
      <vt:lpstr>Tableaux analytiques : évaluation consolidée</vt:lpstr>
      <vt:lpstr>Aspects importants</vt:lpstr>
      <vt:lpstr>Dimension 2A : « Qualité des examens et des évaluations à grande échelle »</vt:lpstr>
      <vt:lpstr>Dimension 2B : « Qualité des évaluations en classe »</vt:lpstr>
      <vt:lpstr>Dimension 3 : « Cohérence du système d’évaluation »</vt:lpstr>
      <vt:lpstr>Il est temps de s'accorder une pause !</vt:lpstr>
      <vt:lpstr>Activité 1 : tableaux analytiques</vt:lpstr>
      <vt:lpstr>Activité 2 : tableaux de synthèse</vt:lpstr>
      <vt:lpstr>Il est temps de s'accorder une pause !</vt:lpstr>
      <vt:lpstr>Activités de planification (1)</vt:lpstr>
      <vt:lpstr>AP 1 : Identification des programmes d'évaluation à intégrer dans l'analyse (1)</vt:lpstr>
      <vt:lpstr>AP 1 : Identification des programmes d'évaluation à intégrer dans l'analyse (2)</vt:lpstr>
      <vt:lpstr>AP 1 : Identification des programmes d'évaluation à intégrer dans l'analyse (3)</vt:lpstr>
      <vt:lpstr>Commentaires sur le jour 1 Attentes pour le jour 2</vt:lpstr>
      <vt:lpstr>Présentation PowerPoint</vt:lpstr>
      <vt:lpstr>Au programme du jour 2</vt:lpstr>
      <vt:lpstr>Présentation PowerPoint</vt:lpstr>
      <vt:lpstr>Production de rapports sur les conclusions de l'ANLAS</vt:lpstr>
      <vt:lpstr>Validation et révision (1)</vt:lpstr>
      <vt:lpstr>Validation et révision (2)</vt:lpstr>
      <vt:lpstr>Diffuser les résultats de l'ANLAS (1)</vt:lpstr>
      <vt:lpstr>Stratégie de diffusion (1)</vt:lpstr>
      <vt:lpstr>Stratégie de diffusion (2)</vt:lpstr>
      <vt:lpstr>Activité : Outils de production de rapports et de diffusion</vt:lpstr>
      <vt:lpstr>Il est temps de s'accorder une pause !</vt:lpstr>
      <vt:lpstr>Activités de planification (2)</vt:lpstr>
      <vt:lpstr>AP 2 : Recensement des parties prenantes et des documents (1) </vt:lpstr>
      <vt:lpstr>AP 2 : Recensement des parties prenantes et des documents (2) </vt:lpstr>
      <vt:lpstr>AP 2 : Recensement des parties prenantes et des documents (3)</vt:lpstr>
      <vt:lpstr>AP 2 : Recensement des parties prenantes et des documents (4)</vt:lpstr>
      <vt:lpstr>Il est temps de s'accorder une pause !</vt:lpstr>
      <vt:lpstr>Préparation de l'AP 3 : Délais indicatifs pour l'ANLAS (1)</vt:lpstr>
      <vt:lpstr>Délais indicatifs pour l'ANLAS (2)</vt:lpstr>
      <vt:lpstr>Délais indicatifs pour l'ANLAS (3)</vt:lpstr>
      <vt:lpstr>Délais indicatifs pour l'ANLAS (4)</vt:lpstr>
      <vt:lpstr>Présentation PowerPoint</vt:lpstr>
      <vt:lpstr>AP 3 : Finalisation du plan de mise en œuvre (2)</vt:lpstr>
      <vt:lpstr>AP 3 : Compléter le plan de mise en œuvre (3)</vt:lpstr>
      <vt:lpstr>Il est temps de s'accorder une pause !</vt:lpstr>
      <vt:lpstr>AP 4 : Identification des stratégies d’évaluation et de réduction des risques (1)</vt:lpstr>
      <vt:lpstr>AP 4 : Identification des stratégies d’évaluation et de réduction des risques (2)</vt:lpstr>
      <vt:lpstr>AP 4 : Identification des stratégies d’évaluation et de réduction des risques (3)</vt:lpstr>
      <vt:lpstr>Il est temps de s'accorder une pause !</vt:lpstr>
      <vt:lpstr>AP 5 : Élaboration d'un budget détaillé (1)</vt:lpstr>
      <vt:lpstr>AP 5 : Élaboration d'un budget détaillé (2)</vt:lpstr>
      <vt:lpstr>AP 5 : Élaboration d'un budget détaillé (3)</vt:lpstr>
      <vt:lpstr>Commentaires sur le jour 2  Réflexions sur la réalisation des  activités de planification</vt:lpstr>
      <vt:lpstr>Références bibliographiques</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Denahy, Amy</dc:creator>
  <cp:lastModifiedBy>Tianheng Li</cp:lastModifiedBy>
  <cp:revision>660</cp:revision>
  <cp:lastPrinted>2019-10-15T07:20:52Z</cp:lastPrinted>
  <dcterms:created xsi:type="dcterms:W3CDTF">2018-07-11T05:15:13Z</dcterms:created>
  <dcterms:modified xsi:type="dcterms:W3CDTF">2020-11-27T21:41:36Z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0x010100E377EF96F20A7F4EA6ABB1B3759EC605</vt:lpwstr>
  </property>
</Properties>
</file>