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4"/>
  </p:sldMasterIdLst>
  <p:notesMasterIdLst>
    <p:notesMasterId r:id="rId56"/>
  </p:notesMasterIdLst>
  <p:sldIdLst>
    <p:sldId id="256" r:id="rId5"/>
    <p:sldId id="261" r:id="rId6"/>
    <p:sldId id="259" r:id="rId7"/>
    <p:sldId id="270" r:id="rId8"/>
    <p:sldId id="378" r:id="rId9"/>
    <p:sldId id="379" r:id="rId10"/>
    <p:sldId id="413" r:id="rId11"/>
    <p:sldId id="390" r:id="rId12"/>
    <p:sldId id="399" r:id="rId13"/>
    <p:sldId id="408" r:id="rId14"/>
    <p:sldId id="380" r:id="rId15"/>
    <p:sldId id="381" r:id="rId16"/>
    <p:sldId id="382" r:id="rId17"/>
    <p:sldId id="383" r:id="rId18"/>
    <p:sldId id="397" r:id="rId19"/>
    <p:sldId id="391" r:id="rId20"/>
    <p:sldId id="398" r:id="rId21"/>
    <p:sldId id="401" r:id="rId22"/>
    <p:sldId id="405" r:id="rId23"/>
    <p:sldId id="406" r:id="rId24"/>
    <p:sldId id="409" r:id="rId25"/>
    <p:sldId id="410" r:id="rId26"/>
    <p:sldId id="403" r:id="rId27"/>
    <p:sldId id="404" r:id="rId28"/>
    <p:sldId id="402" r:id="rId29"/>
    <p:sldId id="407" r:id="rId30"/>
    <p:sldId id="392" r:id="rId31"/>
    <p:sldId id="396" r:id="rId32"/>
    <p:sldId id="424" r:id="rId33"/>
    <p:sldId id="385" r:id="rId34"/>
    <p:sldId id="384" r:id="rId35"/>
    <p:sldId id="442" r:id="rId36"/>
    <p:sldId id="367" r:id="rId37"/>
    <p:sldId id="414" r:id="rId38"/>
    <p:sldId id="415" r:id="rId39"/>
    <p:sldId id="422" r:id="rId40"/>
    <p:sldId id="423" r:id="rId41"/>
    <p:sldId id="443" r:id="rId42"/>
    <p:sldId id="445" r:id="rId43"/>
    <p:sldId id="434" r:id="rId44"/>
    <p:sldId id="444" r:id="rId45"/>
    <p:sldId id="435" r:id="rId46"/>
    <p:sldId id="436" r:id="rId47"/>
    <p:sldId id="438" r:id="rId48"/>
    <p:sldId id="427" r:id="rId49"/>
    <p:sldId id="446" r:id="rId50"/>
    <p:sldId id="421" r:id="rId51"/>
    <p:sldId id="412" r:id="rId52"/>
    <p:sldId id="269" r:id="rId53"/>
    <p:sldId id="357" r:id="rId54"/>
    <p:sldId id="389"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ertson, Sally" initials="RS" lastIdx="1" clrIdx="0">
    <p:extLst>
      <p:ext uri="{19B8F6BF-5375-455C-9EA6-DF929625EA0E}">
        <p15:presenceInfo xmlns:p15="http://schemas.microsoft.com/office/powerpoint/2012/main" userId="S-1-5-21-289890051-1308978032-336231458-15521" providerId="AD"/>
      </p:ext>
    </p:extLst>
  </p:cmAuthor>
  <p:cmAuthor id="2" name="Schwantner, Ursula" initials="SU" lastIdx="15" clrIdx="1">
    <p:extLst>
      <p:ext uri="{19B8F6BF-5375-455C-9EA6-DF929625EA0E}">
        <p15:presenceInfo xmlns:p15="http://schemas.microsoft.com/office/powerpoint/2012/main" userId="Schwantner, Ursula" providerId="None"/>
      </p:ext>
    </p:extLst>
  </p:cmAuthor>
  <p:cmAuthor id="3" name="Robertson, Sally" initials="SR" lastIdx="11" clrIdx="2">
    <p:extLst>
      <p:ext uri="{19B8F6BF-5375-455C-9EA6-DF929625EA0E}">
        <p15:presenceInfo xmlns:p15="http://schemas.microsoft.com/office/powerpoint/2012/main" userId="Robertson, Sally" providerId="None"/>
      </p:ext>
    </p:extLst>
  </p:cmAuthor>
  <p:cmAuthor id="4" name="Ramya Vivekanandan" initials="RV" lastIdx="3" clrIdx="3">
    <p:extLst>
      <p:ext uri="{19B8F6BF-5375-455C-9EA6-DF929625EA0E}">
        <p15:presenceInfo xmlns:p15="http://schemas.microsoft.com/office/powerpoint/2012/main" userId="S-1-5-21-88094858-919529-1617787245-689551" providerId="AD"/>
      </p:ext>
    </p:extLst>
  </p:cmAuthor>
  <p:cmAuthor id="5" name="Schwantner, Ursula" initials="SU [2]" lastIdx="2" clrIdx="4">
    <p:extLst>
      <p:ext uri="{19B8F6BF-5375-455C-9EA6-DF929625EA0E}">
        <p15:presenceInfo xmlns:p15="http://schemas.microsoft.com/office/powerpoint/2012/main" userId="S-1-5-21-289890051-1308978032-336231458-11606" providerId="AD"/>
      </p:ext>
    </p:extLst>
  </p:cmAuthor>
  <p:cmAuthor id="6" name="Bramich, Meredith" initials="BM" lastIdx="9" clrIdx="5">
    <p:extLst>
      <p:ext uri="{19B8F6BF-5375-455C-9EA6-DF929625EA0E}">
        <p15:presenceInfo xmlns:p15="http://schemas.microsoft.com/office/powerpoint/2012/main" userId="S-1-5-21-289890051-1308978032-336231458-799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66FF"/>
    <a:srgbClr val="FFFFFF"/>
    <a:srgbClr val="B4408F"/>
    <a:srgbClr val="F9A416"/>
    <a:srgbClr val="784194"/>
    <a:srgbClr val="B03492"/>
    <a:srgbClr val="F13D59"/>
    <a:srgbClr val="F03E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222" autoAdjust="0"/>
    <p:restoredTop sz="51641" autoAdjust="0"/>
  </p:normalViewPr>
  <p:slideViewPr>
    <p:cSldViewPr snapToGrid="0">
      <p:cViewPr varScale="1">
        <p:scale>
          <a:sx n="41" d="100"/>
          <a:sy n="41" d="100"/>
        </p:scale>
        <p:origin x="1316" y="36"/>
      </p:cViewPr>
      <p:guideLst/>
    </p:cSldViewPr>
  </p:slideViewPr>
  <p:outlineViewPr>
    <p:cViewPr>
      <p:scale>
        <a:sx n="33" d="100"/>
        <a:sy n="33" d="100"/>
      </p:scale>
      <p:origin x="0" y="-18528"/>
    </p:cViewPr>
  </p:outlineViewPr>
  <p:notesTextViewPr>
    <p:cViewPr>
      <p:scale>
        <a:sx n="3" d="2"/>
        <a:sy n="3" d="2"/>
      </p:scale>
      <p:origin x="0" y="0"/>
    </p:cViewPr>
  </p:notesTextViewPr>
  <p:notesViewPr>
    <p:cSldViewPr snapToGrid="0">
      <p:cViewPr>
        <p:scale>
          <a:sx n="90" d="100"/>
          <a:sy n="90" d="100"/>
        </p:scale>
        <p:origin x="2256" y="-54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commentAuthors" Target="commentAuthor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mya Vivekanandan" userId="01fe35cb-43af-4aa8-8f39-78c15ea8a046" providerId="ADAL" clId="{60C6BF1C-642E-464E-9899-B351EA101395}"/>
  </pc:docChgLst>
  <pc:docChgLst>
    <pc:chgData name="Ramya Vivekanandan" userId="01fe35cb-43af-4aa8-8f39-78c15ea8a046" providerId="ADAL" clId="{037C627C-3237-42C3-B1BD-DB9FD1CF2E56}"/>
    <pc:docChg chg="modSld">
      <pc:chgData name="Ramya Vivekanandan" userId="01fe35cb-43af-4aa8-8f39-78c15ea8a046" providerId="ADAL" clId="{037C627C-3237-42C3-B1BD-DB9FD1CF2E56}" dt="2019-10-24T17:57:47.570" v="12" actId="20577"/>
      <pc:docMkLst>
        <pc:docMk/>
      </pc:docMkLst>
      <pc:sldChg chg="modSp">
        <pc:chgData name="Ramya Vivekanandan" userId="01fe35cb-43af-4aa8-8f39-78c15ea8a046" providerId="ADAL" clId="{037C627C-3237-42C3-B1BD-DB9FD1CF2E56}" dt="2019-10-24T17:57:47.570" v="12" actId="20577"/>
        <pc:sldMkLst>
          <pc:docMk/>
          <pc:sldMk cId="3157066697" sldId="367"/>
        </pc:sldMkLst>
        <pc:spChg chg="mod">
          <ac:chgData name="Ramya Vivekanandan" userId="01fe35cb-43af-4aa8-8f39-78c15ea8a046" providerId="ADAL" clId="{037C627C-3237-42C3-B1BD-DB9FD1CF2E56}" dt="2019-10-24T17:57:47.570" v="12" actId="20577"/>
          <ac:spMkLst>
            <pc:docMk/>
            <pc:sldMk cId="3157066697" sldId="367"/>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61D88A-14F1-4821-88AB-7CB44F82512A}" type="datetimeFigureOut">
              <a:rPr lang="en-AU" smtClean="0"/>
              <a:t>24/10/2019</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E4A8C5-FE95-48D6-9796-DAE80261D394}" type="slidenum">
              <a:rPr lang="en-AU" smtClean="0"/>
              <a:t>‹#›</a:t>
            </a:fld>
            <a:endParaRPr lang="en-AU" dirty="0"/>
          </a:p>
        </p:txBody>
      </p:sp>
    </p:spTree>
    <p:extLst>
      <p:ext uri="{BB962C8B-B14F-4D97-AF65-F5344CB8AC3E}">
        <p14:creationId xmlns:p14="http://schemas.microsoft.com/office/powerpoint/2010/main" val="2309710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i="1" dirty="0">
                <a:solidFill>
                  <a:schemeClr val="bg1">
                    <a:lumMod val="50000"/>
                  </a:schemeClr>
                </a:solidFill>
              </a:rPr>
              <a:t>[You may </a:t>
            </a:r>
            <a:r>
              <a:rPr lang="en-AU" i="1" baseline="0" dirty="0">
                <a:solidFill>
                  <a:schemeClr val="bg1">
                    <a:lumMod val="50000"/>
                  </a:schemeClr>
                </a:solidFill>
              </a:rPr>
              <a:t>add your organization name and/or logo to this first page.]</a:t>
            </a:r>
            <a:endParaRPr lang="en-AU" i="1" dirty="0">
              <a:solidFill>
                <a:schemeClr val="bg1">
                  <a:lumMod val="50000"/>
                </a:schemeClr>
              </a:solidFill>
            </a:endParaRPr>
          </a:p>
        </p:txBody>
      </p:sp>
      <p:sp>
        <p:nvSpPr>
          <p:cNvPr id="4" name="Slide Number Placeholder 3"/>
          <p:cNvSpPr>
            <a:spLocks noGrp="1"/>
          </p:cNvSpPr>
          <p:nvPr>
            <p:ph type="sldNum" sz="quarter" idx="10"/>
          </p:nvPr>
        </p:nvSpPr>
        <p:spPr/>
        <p:txBody>
          <a:bodyPr/>
          <a:lstStyle/>
          <a:p>
            <a:fld id="{24E4A8C5-FE95-48D6-9796-DAE80261D394}" type="slidenum">
              <a:rPr lang="en-AU" smtClean="0"/>
              <a:t>1</a:t>
            </a:fld>
            <a:endParaRPr lang="en-AU" dirty="0"/>
          </a:p>
        </p:txBody>
      </p:sp>
    </p:spTree>
    <p:extLst>
      <p:ext uri="{BB962C8B-B14F-4D97-AF65-F5344CB8AC3E}">
        <p14:creationId xmlns:p14="http://schemas.microsoft.com/office/powerpoint/2010/main" val="8592436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kern="1200" dirty="0">
                <a:solidFill>
                  <a:schemeClr val="tx1"/>
                </a:solidFill>
                <a:effectLst/>
                <a:latin typeface="+mn-lt"/>
                <a:ea typeface="+mn-ea"/>
                <a:cs typeface="+mn-cs"/>
              </a:rPr>
              <a:t>This definition shows clearly that an assessment system consists of much more than solely administering different types of assessment programs.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kern="1200" dirty="0">
                <a:solidFill>
                  <a:schemeClr val="tx1"/>
                </a:solidFill>
                <a:effectLst/>
                <a:latin typeface="+mn-lt"/>
                <a:ea typeface="+mn-ea"/>
                <a:cs typeface="+mn-cs"/>
              </a:rPr>
              <a:t>Instead, the </a:t>
            </a:r>
            <a:r>
              <a:rPr lang="en-US" sz="1200" i="1" u="none" kern="1200" dirty="0">
                <a:solidFill>
                  <a:schemeClr val="tx1"/>
                </a:solidFill>
                <a:effectLst/>
                <a:latin typeface="+mn-lt"/>
                <a:ea typeface="+mn-ea"/>
                <a:cs typeface="+mn-cs"/>
              </a:rPr>
              <a:t>quality of an assessment system</a:t>
            </a:r>
            <a:r>
              <a:rPr lang="en-US" sz="1200" u="none" kern="1200" dirty="0">
                <a:solidFill>
                  <a:schemeClr val="tx1"/>
                </a:solidFill>
                <a:effectLst/>
                <a:latin typeface="+mn-lt"/>
                <a:ea typeface="+mn-ea"/>
                <a:cs typeface="+mn-cs"/>
              </a:rPr>
              <a:t> is determined by the quality of each single element, as well as their combined quality. This includes the linkages and interactions between the different elements of the assessment system, in order to gain and use high quality data for evidence-based decision making in policy and practice</a:t>
            </a:r>
            <a:r>
              <a:rPr lang="en-US" sz="1200" u="none" kern="1200" baseline="0" dirty="0">
                <a:solidFill>
                  <a:schemeClr val="tx1"/>
                </a:solidFill>
                <a:effectLst/>
                <a:latin typeface="+mn-lt"/>
                <a:ea typeface="+mn-ea"/>
                <a:cs typeface="+mn-cs"/>
              </a:rPr>
              <a:t> (</a:t>
            </a:r>
            <a:r>
              <a:rPr lang="en-US" sz="1200" u="none" kern="1200" dirty="0">
                <a:solidFill>
                  <a:schemeClr val="tx1"/>
                </a:solidFill>
                <a:effectLst/>
                <a:latin typeface="+mn-lt"/>
                <a:ea typeface="+mn-ea"/>
                <a:cs typeface="+mn-cs"/>
              </a:rPr>
              <a:t>Clarke 2012).</a:t>
            </a:r>
            <a:endParaRPr lang="en-AU" sz="1200" u="non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2BFC9F1-0093-40DD-8787-3AB2D04AB31E}" type="slidenum">
              <a:rPr lang="en-AU" smtClean="0"/>
              <a:t>10</a:t>
            </a:fld>
            <a:endParaRPr lang="en-AU" dirty="0"/>
          </a:p>
        </p:txBody>
      </p:sp>
    </p:spTree>
    <p:extLst>
      <p:ext uri="{BB962C8B-B14F-4D97-AF65-F5344CB8AC3E}">
        <p14:creationId xmlns:p14="http://schemas.microsoft.com/office/powerpoint/2010/main" val="3496972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i="1" dirty="0"/>
              <a:t>[See chapter</a:t>
            </a:r>
            <a:r>
              <a:rPr lang="en-AU" i="1" baseline="0" dirty="0"/>
              <a:t> 1 of the ANLAS manual for more information.]</a:t>
            </a:r>
            <a:endParaRPr lang="en-AU" i="1" dirty="0"/>
          </a:p>
        </p:txBody>
      </p:sp>
      <p:sp>
        <p:nvSpPr>
          <p:cNvPr id="4" name="Slide Number Placeholder 3"/>
          <p:cNvSpPr>
            <a:spLocks noGrp="1"/>
          </p:cNvSpPr>
          <p:nvPr>
            <p:ph type="sldNum" sz="quarter" idx="10"/>
          </p:nvPr>
        </p:nvSpPr>
        <p:spPr/>
        <p:txBody>
          <a:bodyPr/>
          <a:lstStyle/>
          <a:p>
            <a:fld id="{BB6451F8-7F68-4A62-AC10-DD8B6DEBF8A7}" type="slidenum">
              <a:rPr lang="en-AU" smtClean="0"/>
              <a:t>11</a:t>
            </a:fld>
            <a:endParaRPr lang="en-AU" dirty="0"/>
          </a:p>
        </p:txBody>
      </p:sp>
    </p:spTree>
    <p:extLst>
      <p:ext uri="{BB962C8B-B14F-4D97-AF65-F5344CB8AC3E}">
        <p14:creationId xmlns:p14="http://schemas.microsoft.com/office/powerpoint/2010/main" val="38275805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860948"/>
          </a:xfrm>
        </p:spPr>
        <p:txBody>
          <a:bodyPr/>
          <a:lstStyle/>
          <a:p>
            <a:r>
              <a:rPr lang="en-US" sz="1200" i="0" u="none" kern="1200" dirty="0">
                <a:solidFill>
                  <a:schemeClr val="tx1"/>
                </a:solidFill>
                <a:effectLst/>
                <a:latin typeface="+mn-lt"/>
                <a:ea typeface="+mn-ea"/>
                <a:cs typeface="+mn-cs"/>
              </a:rPr>
              <a:t>This</a:t>
            </a:r>
            <a:r>
              <a:rPr lang="en-US" sz="1200" i="0" u="none" kern="1200" baseline="0" dirty="0">
                <a:solidFill>
                  <a:schemeClr val="tx1"/>
                </a:solidFill>
                <a:effectLst/>
                <a:latin typeface="+mn-lt"/>
                <a:ea typeface="+mn-ea"/>
                <a:cs typeface="+mn-cs"/>
              </a:rPr>
              <a:t> focus </a:t>
            </a:r>
            <a:r>
              <a:rPr lang="en-US" sz="1200" i="0" u="none" kern="1200" dirty="0">
                <a:solidFill>
                  <a:schemeClr val="tx1"/>
                </a:solidFill>
                <a:effectLst/>
                <a:latin typeface="+mn-lt"/>
                <a:ea typeface="+mn-ea"/>
                <a:cs typeface="+mn-cs"/>
              </a:rPr>
              <a:t>is illustrated in the </a:t>
            </a:r>
            <a:r>
              <a:rPr lang="en-US" sz="1200" b="1" i="0" u="none" kern="1200" dirty="0">
                <a:solidFill>
                  <a:schemeClr val="tx1"/>
                </a:solidFill>
                <a:effectLst/>
                <a:latin typeface="+mn-lt"/>
                <a:ea typeface="+mn-ea"/>
                <a:cs typeface="+mn-cs"/>
              </a:rPr>
              <a:t>ANLAS model, </a:t>
            </a:r>
            <a:r>
              <a:rPr lang="en-US" sz="1200" i="0" u="none" kern="1200" dirty="0">
                <a:solidFill>
                  <a:schemeClr val="tx1"/>
                </a:solidFill>
                <a:effectLst/>
                <a:latin typeface="+mn-lt"/>
                <a:ea typeface="+mn-ea"/>
                <a:cs typeface="+mn-cs"/>
              </a:rPr>
              <a:t>w</a:t>
            </a:r>
            <a:r>
              <a:rPr lang="en-US" sz="1200" i="0" u="none" kern="1200" baseline="0" dirty="0">
                <a:solidFill>
                  <a:schemeClr val="tx1"/>
                </a:solidFill>
                <a:effectLst/>
                <a:latin typeface="+mn-lt"/>
                <a:ea typeface="+mn-ea"/>
                <a:cs typeface="+mn-cs"/>
              </a:rPr>
              <a:t>hich </a:t>
            </a:r>
            <a:r>
              <a:rPr lang="en-US" sz="1200" i="0" u="none" kern="1200" dirty="0">
                <a:solidFill>
                  <a:schemeClr val="tx1"/>
                </a:solidFill>
                <a:effectLst/>
                <a:latin typeface="+mn-lt"/>
                <a:ea typeface="+mn-ea"/>
                <a:cs typeface="+mn-cs"/>
              </a:rPr>
              <a:t>provides the framework for the qualitative analysis of national learning assessment systems (ACER 2019).</a:t>
            </a:r>
          </a:p>
          <a:p>
            <a:endParaRPr lang="en-US" sz="1200" i="0" u="non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u="none" kern="1200" dirty="0">
                <a:solidFill>
                  <a:schemeClr val="tx1"/>
                </a:solidFill>
                <a:effectLst/>
                <a:latin typeface="+mn-lt"/>
                <a:ea typeface="+mn-ea"/>
                <a:cs typeface="+mn-cs"/>
              </a:rPr>
              <a:t>The three dimensions – context of the assessment system, quality of assessment programs and coherence of the assessment system – and the cross-dimensional element of application of knowledge and 21</a:t>
            </a:r>
            <a:r>
              <a:rPr lang="en-US" sz="1200" i="0" u="none" kern="1200" baseline="30000" dirty="0">
                <a:solidFill>
                  <a:schemeClr val="tx1"/>
                </a:solidFill>
                <a:effectLst/>
                <a:latin typeface="+mn-lt"/>
                <a:ea typeface="+mn-ea"/>
                <a:cs typeface="+mn-cs"/>
              </a:rPr>
              <a:t>st</a:t>
            </a:r>
            <a:r>
              <a:rPr lang="en-US" sz="1200" i="0" u="none" kern="1200" dirty="0">
                <a:solidFill>
                  <a:schemeClr val="tx1"/>
                </a:solidFill>
                <a:effectLst/>
                <a:latin typeface="+mn-lt"/>
                <a:ea typeface="+mn-ea"/>
                <a:cs typeface="+mn-cs"/>
              </a:rPr>
              <a:t> century skills are integrated to favor the use of assessment data in education policy and practice, with the ultimate aim to improve learning.</a:t>
            </a:r>
            <a:endParaRPr lang="en-AU" sz="1200" i="0" u="none" strike="noStrike" kern="1200" dirty="0">
              <a:solidFill>
                <a:schemeClr val="tx1"/>
              </a:solidFill>
              <a:effectLst>
                <a:glow>
                  <a:srgbClr val="000000"/>
                </a:glow>
                <a:outerShdw sx="0" sy="0">
                  <a:srgbClr val="000000"/>
                </a:outerShdw>
                <a:reflection stA="0" endPos="0" fadeDir="0" sx="0" sy="0"/>
              </a:effectLst>
              <a:latin typeface="+mn-lt"/>
              <a:ea typeface="+mn-ea"/>
              <a:cs typeface="+mn-cs"/>
            </a:endParaRPr>
          </a:p>
          <a:p>
            <a:endParaRPr lang="en-US" sz="1200" kern="1200" dirty="0">
              <a:solidFill>
                <a:schemeClr val="tx1"/>
              </a:solidFill>
              <a:effectLst/>
              <a:latin typeface="+mn-lt"/>
              <a:ea typeface="+mn-ea"/>
              <a:cs typeface="+mn-cs"/>
            </a:endParaRP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AU" baseline="0" dirty="0"/>
              <a:t>The dimension </a:t>
            </a:r>
            <a:r>
              <a:rPr lang="en-US" sz="1200" i="1" u="none" strike="noStrike" kern="1200" dirty="0">
                <a:solidFill>
                  <a:schemeClr val="tx1"/>
                </a:solidFill>
                <a:effectLst>
                  <a:glow>
                    <a:srgbClr val="000000"/>
                  </a:glow>
                  <a:outerShdw sx="0" sy="0">
                    <a:srgbClr val="000000"/>
                  </a:outerShdw>
                  <a:reflection stA="0" endPos="0" fadeDir="0" sx="0" sy="0"/>
                </a:effectLst>
                <a:latin typeface="+mn-lt"/>
                <a:ea typeface="+mn-ea"/>
                <a:cs typeface="+mn-cs"/>
              </a:rPr>
              <a:t>Context of the assessment system</a:t>
            </a:r>
            <a:r>
              <a:rPr lang="en-US" sz="1200" i="0" u="none" strike="noStrike" kern="1200" baseline="0" dirty="0">
                <a:solidFill>
                  <a:schemeClr val="tx1"/>
                </a:solidFill>
                <a:effectLst>
                  <a:glow>
                    <a:srgbClr val="000000"/>
                  </a:glow>
                  <a:outerShdw sx="0" sy="0">
                    <a:srgbClr val="000000"/>
                  </a:outerShdw>
                  <a:reflection stA="0" endPos="0" fadeDir="0" sx="0" sy="0"/>
                </a:effectLst>
                <a:latin typeface="+mn-lt"/>
                <a:ea typeface="+mn-ea"/>
                <a:cs typeface="+mn-cs"/>
              </a:rPr>
              <a:t> </a:t>
            </a:r>
            <a:r>
              <a:rPr lang="en-AU" baseline="0" dirty="0"/>
              <a:t>covers four key areas: </a:t>
            </a:r>
            <a:r>
              <a:rPr lang="en-AU" i="1" baseline="0" dirty="0"/>
              <a:t>[read key areas from slide].</a:t>
            </a:r>
          </a:p>
          <a:p>
            <a:pPr marL="171450" lvl="0" indent="-171450" fontAlgn="base">
              <a:buFont typeface="Arial" panose="020B0604020202020204" pitchFamily="34" charset="0"/>
              <a:buChar char="•"/>
            </a:pPr>
            <a:r>
              <a:rPr lang="en-AU" baseline="0" dirty="0"/>
              <a:t>The dimension </a:t>
            </a:r>
            <a:r>
              <a:rPr lang="en-US" sz="1200" i="1" u="none" strike="noStrike" kern="1200" dirty="0">
                <a:solidFill>
                  <a:schemeClr val="tx1"/>
                </a:solidFill>
                <a:effectLst>
                  <a:glow>
                    <a:srgbClr val="000000"/>
                  </a:glow>
                  <a:outerShdw sx="0" sy="0">
                    <a:srgbClr val="000000"/>
                  </a:outerShdw>
                  <a:reflection stA="0" endPos="0" fadeDir="0" sx="0" sy="0"/>
                </a:effectLst>
                <a:latin typeface="+mn-lt"/>
                <a:ea typeface="+mn-ea"/>
                <a:cs typeface="+mn-cs"/>
              </a:rPr>
              <a:t>Quality of assessment programs</a:t>
            </a:r>
            <a:r>
              <a:rPr lang="en-US" sz="1200" i="1" u="none" strike="noStrike" kern="1200" baseline="0" dirty="0">
                <a:solidFill>
                  <a:schemeClr val="tx1"/>
                </a:solidFill>
                <a:effectLst>
                  <a:glow>
                    <a:srgbClr val="000000"/>
                  </a:glow>
                  <a:outerShdw sx="0" sy="0">
                    <a:srgbClr val="000000"/>
                  </a:outerShdw>
                  <a:reflection stA="0" endPos="0" fadeDir="0" sx="0" sy="0"/>
                </a:effectLst>
                <a:latin typeface="+mn-lt"/>
                <a:ea typeface="+mn-ea"/>
                <a:cs typeface="+mn-cs"/>
              </a:rPr>
              <a:t> </a:t>
            </a:r>
            <a:r>
              <a:rPr lang="en-US" sz="1200" i="0" u="none" strike="noStrike" kern="1200" baseline="0" dirty="0">
                <a:solidFill>
                  <a:schemeClr val="tx1"/>
                </a:solidFill>
                <a:effectLst>
                  <a:glow>
                    <a:srgbClr val="000000"/>
                  </a:glow>
                  <a:outerShdw sx="0" sy="0">
                    <a:srgbClr val="000000"/>
                  </a:outerShdw>
                  <a:reflection stA="0" endPos="0" fadeDir="0" sx="0" sy="0"/>
                </a:effectLst>
                <a:latin typeface="+mn-lt"/>
                <a:ea typeface="+mn-ea"/>
                <a:cs typeface="+mn-cs"/>
              </a:rPr>
              <a:t>covers important quality aspects of </a:t>
            </a:r>
            <a:r>
              <a:rPr lang="en-US" sz="1200" u="none" strike="noStrike" kern="1200" dirty="0">
                <a:solidFill>
                  <a:schemeClr val="tx1"/>
                </a:solidFill>
                <a:effectLst>
                  <a:glow>
                    <a:srgbClr val="000000"/>
                  </a:glow>
                  <a:outerShdw sx="0" sy="0">
                    <a:srgbClr val="000000"/>
                  </a:outerShdw>
                  <a:reflection stA="0" endPos="0" fadeDir="0" sx="0" sy="0"/>
                </a:effectLst>
                <a:latin typeface="+mn-lt"/>
                <a:ea typeface="+mn-ea"/>
                <a:cs typeface="+mn-cs"/>
              </a:rPr>
              <a:t>large-scale assessment</a:t>
            </a:r>
            <a:r>
              <a:rPr lang="en-US" sz="1200" u="none" strike="noStrike" kern="1200" baseline="0" dirty="0">
                <a:solidFill>
                  <a:schemeClr val="tx1"/>
                </a:solidFill>
                <a:effectLst>
                  <a:glow>
                    <a:srgbClr val="000000"/>
                  </a:glow>
                  <a:outerShdw sx="0" sy="0">
                    <a:srgbClr val="000000"/>
                  </a:outerShdw>
                  <a:reflection stA="0" endPos="0" fadeDir="0" sx="0" sy="0"/>
                </a:effectLst>
                <a:latin typeface="+mn-lt"/>
                <a:ea typeface="+mn-ea"/>
                <a:cs typeface="+mn-cs"/>
              </a:rPr>
              <a:t> and</a:t>
            </a:r>
            <a:r>
              <a:rPr lang="en-US" sz="1200" u="none" strike="noStrike" kern="1200" dirty="0">
                <a:solidFill>
                  <a:schemeClr val="tx1"/>
                </a:solidFill>
                <a:effectLst>
                  <a:glow>
                    <a:srgbClr val="000000"/>
                  </a:glow>
                  <a:outerShdw sx="0" sy="0">
                    <a:srgbClr val="000000"/>
                  </a:outerShdw>
                  <a:reflection stA="0" endPos="0" fadeDir="0" sx="0" sy="0"/>
                </a:effectLst>
                <a:latin typeface="+mn-lt"/>
                <a:ea typeface="+mn-ea"/>
                <a:cs typeface="+mn-cs"/>
              </a:rPr>
              <a:t> examinations, and classroom assessment.</a:t>
            </a:r>
            <a:endParaRPr lang="en-AU" sz="1200" u="none" strike="noStrike" kern="1200" dirty="0">
              <a:solidFill>
                <a:schemeClr val="tx1"/>
              </a:solidFill>
              <a:effectLst>
                <a:glow>
                  <a:srgbClr val="000000"/>
                </a:glow>
                <a:outerShdw sx="0" sy="0">
                  <a:srgbClr val="000000"/>
                </a:outerShdw>
                <a:reflection stA="0" endPos="0" fadeDir="0" sx="0" sy="0"/>
              </a:effectLst>
              <a:latin typeface="+mn-lt"/>
              <a:ea typeface="+mn-ea"/>
              <a:cs typeface="+mn-cs"/>
            </a:endParaRPr>
          </a:p>
          <a:p>
            <a:pPr marL="171450" lvl="0" indent="-171450" fontAlgn="base">
              <a:buFont typeface="Arial" panose="020B0604020202020204" pitchFamily="34" charset="0"/>
              <a:buChar char="•"/>
            </a:pPr>
            <a:r>
              <a:rPr lang="en-US" sz="1200" i="0" u="none" strike="noStrike" kern="1200" dirty="0">
                <a:solidFill>
                  <a:schemeClr val="tx1"/>
                </a:solidFill>
                <a:effectLst>
                  <a:glow>
                    <a:srgbClr val="000000"/>
                  </a:glow>
                  <a:outerShdw sx="0" sy="0">
                    <a:srgbClr val="000000"/>
                  </a:outerShdw>
                  <a:reflection stA="0" endPos="0" fadeDir="0" sx="0" sy="0"/>
                </a:effectLst>
                <a:latin typeface="+mn-lt"/>
                <a:ea typeface="+mn-ea"/>
                <a:cs typeface="+mn-cs"/>
              </a:rPr>
              <a:t>The third dimension </a:t>
            </a:r>
            <a:r>
              <a:rPr lang="en-US" sz="1200" i="1" u="none" strike="noStrike" kern="1200" dirty="0">
                <a:solidFill>
                  <a:schemeClr val="tx1"/>
                </a:solidFill>
                <a:effectLst>
                  <a:glow>
                    <a:srgbClr val="000000"/>
                  </a:glow>
                  <a:outerShdw sx="0" sy="0">
                    <a:srgbClr val="000000"/>
                  </a:outerShdw>
                  <a:reflection stA="0" endPos="0" fadeDir="0" sx="0" sy="0"/>
                </a:effectLst>
                <a:latin typeface="+mn-lt"/>
                <a:ea typeface="+mn-ea"/>
                <a:cs typeface="+mn-cs"/>
              </a:rPr>
              <a:t>Coherence of the assessment system </a:t>
            </a:r>
            <a:r>
              <a:rPr lang="en-US" sz="1200" u="none" strike="noStrike" kern="1200" dirty="0">
                <a:solidFill>
                  <a:schemeClr val="tx1"/>
                </a:solidFill>
                <a:effectLst>
                  <a:glow>
                    <a:srgbClr val="000000"/>
                  </a:glow>
                  <a:outerShdw sx="0" sy="0">
                    <a:srgbClr val="000000"/>
                  </a:outerShdw>
                  <a:reflection stA="0" endPos="0" fadeDir="0" sx="0" sy="0"/>
                </a:effectLst>
                <a:latin typeface="+mn-lt"/>
                <a:ea typeface="+mn-ea"/>
                <a:cs typeface="+mn-cs"/>
              </a:rPr>
              <a:t>covers four key</a:t>
            </a:r>
            <a:r>
              <a:rPr lang="en-US" sz="1200" u="none" strike="noStrike" kern="1200" baseline="0" dirty="0">
                <a:solidFill>
                  <a:schemeClr val="tx1"/>
                </a:solidFill>
                <a:effectLst>
                  <a:glow>
                    <a:srgbClr val="000000"/>
                  </a:glow>
                  <a:outerShdw sx="0" sy="0">
                    <a:srgbClr val="000000"/>
                  </a:outerShdw>
                  <a:reflection stA="0" endPos="0" fadeDir="0" sx="0" sy="0"/>
                </a:effectLst>
                <a:latin typeface="+mn-lt"/>
                <a:ea typeface="+mn-ea"/>
                <a:cs typeface="+mn-cs"/>
              </a:rPr>
              <a:t> areas that relate to the </a:t>
            </a:r>
            <a:r>
              <a:rPr lang="en-US" sz="1200" u="none" kern="1200" dirty="0">
                <a:solidFill>
                  <a:schemeClr val="tx1"/>
                </a:solidFill>
                <a:effectLst/>
                <a:latin typeface="+mn-lt"/>
                <a:ea typeface="+mn-ea"/>
                <a:cs typeface="+mn-cs"/>
              </a:rPr>
              <a:t>extent to which the assessment system is consistent with important aspects of the broader education system and within the assessment system:</a:t>
            </a:r>
            <a:r>
              <a:rPr lang="en-US" sz="1200" u="none" kern="1200" baseline="0" dirty="0">
                <a:solidFill>
                  <a:schemeClr val="tx1"/>
                </a:solidFill>
                <a:effectLst/>
                <a:latin typeface="+mn-lt"/>
                <a:ea typeface="+mn-ea"/>
                <a:cs typeface="+mn-cs"/>
              </a:rPr>
              <a:t> </a:t>
            </a:r>
            <a:r>
              <a:rPr lang="en-AU" i="1" baseline="0" dirty="0"/>
              <a:t>[read key areas from slide]</a:t>
            </a:r>
          </a:p>
          <a:p>
            <a:pPr marL="171450" lvl="0" indent="-171450" fontAlgn="base">
              <a:buFont typeface="Arial" panose="020B0604020202020204" pitchFamily="34" charset="0"/>
              <a:buChar char="•"/>
            </a:pPr>
            <a:endParaRPr lang="en-AU" i="1" baseline="0" dirty="0"/>
          </a:p>
          <a:p>
            <a:pPr marL="0" lvl="0" indent="0" fontAlgn="base">
              <a:buFont typeface="Arial" panose="020B0604020202020204" pitchFamily="34" charset="0"/>
              <a:buNone/>
            </a:pPr>
            <a:r>
              <a:rPr lang="en-US" sz="1200" u="none" dirty="0"/>
              <a:t>The</a:t>
            </a:r>
            <a:r>
              <a:rPr lang="en-US" sz="1200" u="none" baseline="0" dirty="0"/>
              <a:t> a</a:t>
            </a:r>
            <a:r>
              <a:rPr lang="en-US" sz="1200" u="none" dirty="0"/>
              <a:t>pplication of knowledge</a:t>
            </a:r>
            <a:r>
              <a:rPr lang="en-US" sz="1200" u="none" baseline="0" dirty="0"/>
              <a:t> and 21</a:t>
            </a:r>
            <a:r>
              <a:rPr lang="en-US" sz="1200" u="none" baseline="30000" dirty="0"/>
              <a:t>st</a:t>
            </a:r>
            <a:r>
              <a:rPr lang="en-US" sz="1200" u="none" baseline="0" dirty="0"/>
              <a:t> century skills is an </a:t>
            </a:r>
            <a:r>
              <a:rPr lang="en-US" sz="1200" b="0" u="none" baseline="0" dirty="0"/>
              <a:t>i</a:t>
            </a:r>
            <a:r>
              <a:rPr lang="en-US" sz="1200" b="0" u="none" dirty="0"/>
              <a:t>mportant cross-dimensional element </a:t>
            </a:r>
            <a:r>
              <a:rPr lang="en-US" sz="1200" u="none" dirty="0"/>
              <a:t>of ANLAS.</a:t>
            </a:r>
            <a:endParaRPr lang="en-AU" u="none" baseline="0" dirty="0"/>
          </a:p>
        </p:txBody>
      </p:sp>
      <p:sp>
        <p:nvSpPr>
          <p:cNvPr id="4" name="Slide Number Placeholder 3"/>
          <p:cNvSpPr>
            <a:spLocks noGrp="1"/>
          </p:cNvSpPr>
          <p:nvPr>
            <p:ph type="sldNum" sz="quarter" idx="10"/>
          </p:nvPr>
        </p:nvSpPr>
        <p:spPr/>
        <p:txBody>
          <a:bodyPr/>
          <a:lstStyle/>
          <a:p>
            <a:fld id="{BB6451F8-7F68-4A62-AC10-DD8B6DEBF8A7}" type="slidenum">
              <a:rPr lang="en-AU" smtClean="0"/>
              <a:t>12</a:t>
            </a:fld>
            <a:endParaRPr lang="en-AU" dirty="0"/>
          </a:p>
        </p:txBody>
      </p:sp>
    </p:spTree>
    <p:extLst>
      <p:ext uri="{BB962C8B-B14F-4D97-AF65-F5344CB8AC3E}">
        <p14:creationId xmlns:p14="http://schemas.microsoft.com/office/powerpoint/2010/main" val="30534729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 important element of ANLAS that is relevant to all three dimensions is the application of knowledge and 21</a:t>
            </a:r>
            <a:r>
              <a:rPr lang="en-US" sz="1200" kern="1200" baseline="30000" dirty="0">
                <a:solidFill>
                  <a:schemeClr val="tx1"/>
                </a:solidFill>
                <a:effectLst/>
                <a:latin typeface="+mn-lt"/>
                <a:ea typeface="+mn-ea"/>
                <a:cs typeface="+mn-cs"/>
              </a:rPr>
              <a:t>st </a:t>
            </a:r>
            <a:r>
              <a:rPr lang="en-US" sz="1200" kern="1200" dirty="0">
                <a:solidFill>
                  <a:schemeClr val="tx1"/>
                </a:solidFill>
                <a:effectLst/>
                <a:latin typeface="+mn-lt"/>
                <a:ea typeface="+mn-ea"/>
                <a:cs typeface="+mn-cs"/>
              </a:rPr>
              <a:t>century skills.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R="0" lvl="0" algn="l" defTabSz="914400" rtl="0" eaLnBrk="1" fontAlgn="auto" latinLnBrk="0" hangingPunct="1">
              <a:lnSpc>
                <a:spcPct val="100000"/>
              </a:lnSpc>
              <a:spcBef>
                <a:spcPts val="0"/>
              </a:spcBef>
              <a:spcAft>
                <a:spcPts val="0"/>
              </a:spcAft>
              <a:buClrTx/>
              <a:buSzTx/>
              <a:tabLst/>
              <a:defRPr/>
            </a:pPr>
            <a:r>
              <a:rPr lang="en-US" sz="1200" kern="1200" dirty="0">
                <a:solidFill>
                  <a:schemeClr val="tx1"/>
                </a:solidFill>
                <a:effectLst/>
                <a:latin typeface="+mn-lt"/>
                <a:ea typeface="+mn-ea"/>
                <a:cs typeface="+mn-cs"/>
              </a:rPr>
              <a:t>It is an increasing priority for countries around the world to assess the skills that contribute to the holistic development of learners and that build the foundation for successful participation in life-long learning, occupational careers, society and life in general</a:t>
            </a:r>
            <a:r>
              <a:rPr lang="en-US" sz="1200" kern="1200" baseline="0" dirty="0">
                <a:solidFill>
                  <a:schemeClr val="tx1"/>
                </a:solidFill>
                <a:effectLst/>
                <a:latin typeface="+mn-lt"/>
                <a:ea typeface="+mn-ea"/>
                <a:cs typeface="+mn-cs"/>
              </a:rPr>
              <a:t> (GPE 2018).</a:t>
            </a: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80975" algn="l"/>
              </a:tabLst>
              <a:defRPr/>
            </a:pPr>
            <a:r>
              <a:rPr lang="en-US" sz="1200" kern="1200" dirty="0">
                <a:solidFill>
                  <a:schemeClr val="tx1"/>
                </a:solidFill>
                <a:effectLst/>
                <a:latin typeface="+mn-lt"/>
                <a:ea typeface="+mn-ea"/>
                <a:cs typeface="+mn-cs"/>
              </a:rPr>
              <a:t>A focus has been on skills that are considered particularly important to succeed in today’s </a:t>
            </a:r>
            <a:r>
              <a:rPr lang="en-US" dirty="0"/>
              <a:t>knowledge-based</a:t>
            </a:r>
            <a:r>
              <a:rPr lang="en-US" sz="1200" kern="1200" dirty="0">
                <a:solidFill>
                  <a:schemeClr val="tx1"/>
                </a:solidFill>
                <a:effectLst/>
                <a:latin typeface="+mn-lt"/>
                <a:ea typeface="+mn-ea"/>
                <a:cs typeface="+mn-cs"/>
              </a:rPr>
              <a:t> society in which innovation and technology are predominant. These skills are often referred to as 21</a:t>
            </a:r>
            <a:r>
              <a:rPr lang="en-US" sz="1200" kern="1200" baseline="30000" dirty="0">
                <a:solidFill>
                  <a:schemeClr val="tx1"/>
                </a:solidFill>
                <a:effectLst/>
                <a:latin typeface="+mn-lt"/>
                <a:ea typeface="+mn-ea"/>
                <a:cs typeface="+mn-cs"/>
              </a:rPr>
              <a:t>st</a:t>
            </a:r>
            <a:r>
              <a:rPr lang="en-US" sz="1200" kern="1200" dirty="0">
                <a:solidFill>
                  <a:schemeClr val="tx1"/>
                </a:solidFill>
                <a:effectLst/>
                <a:latin typeface="+mn-lt"/>
                <a:ea typeface="+mn-ea"/>
                <a:cs typeface="+mn-cs"/>
              </a:rPr>
              <a:t> century skills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Care &amp; Luo 2016).</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Other terminology commonly used to describe this set of skills includes general capabilities, transversal competencies or cross-curricular competencies.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Prominent examples of such skills are problem solving, critical thinking, creativity, communication, collaboration, and social-emotional skills (for example, intrapersonal, interpersonal, empathy)</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Scoular &amp; Care 2017).</a:t>
            </a:r>
            <a:endParaRPr lang="en-AU" dirty="0"/>
          </a:p>
        </p:txBody>
      </p:sp>
      <p:sp>
        <p:nvSpPr>
          <p:cNvPr id="4" name="Slide Number Placeholder 3"/>
          <p:cNvSpPr>
            <a:spLocks noGrp="1"/>
          </p:cNvSpPr>
          <p:nvPr>
            <p:ph type="sldNum" sz="quarter" idx="10"/>
          </p:nvPr>
        </p:nvSpPr>
        <p:spPr/>
        <p:txBody>
          <a:bodyPr/>
          <a:lstStyle/>
          <a:p>
            <a:fld id="{B2BFC9F1-0093-40DD-8787-3AB2D04AB31E}" type="slidenum">
              <a:rPr lang="en-AU" smtClean="0"/>
              <a:t>13</a:t>
            </a:fld>
            <a:endParaRPr lang="en-AU" dirty="0"/>
          </a:p>
        </p:txBody>
      </p:sp>
    </p:spTree>
    <p:extLst>
      <p:ext uri="{BB962C8B-B14F-4D97-AF65-F5344CB8AC3E}">
        <p14:creationId xmlns:p14="http://schemas.microsoft.com/office/powerpoint/2010/main" val="11298039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Assessing the application of knowledge and skills contrasts to approaches that </a:t>
            </a:r>
            <a:r>
              <a:rPr lang="en-US" i="1" dirty="0"/>
              <a:t>solely</a:t>
            </a:r>
            <a:r>
              <a:rPr lang="en-US" dirty="0"/>
              <a:t> focus on the demonstration of factual knowledge and routine procedures (Turner 2014).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ANLAS allows to examine the extent to which learning assessment focuses on the application of knowledge and demonstration of skills, 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extent to which 21</a:t>
            </a:r>
            <a:r>
              <a:rPr lang="en-US" baseline="30000" dirty="0"/>
              <a:t>st</a:t>
            </a:r>
            <a:r>
              <a:rPr lang="en-US" dirty="0"/>
              <a:t> century skills are an integral part of </a:t>
            </a:r>
            <a:r>
              <a:rPr lang="en-US" dirty="0">
                <a:solidFill>
                  <a:srgbClr val="FF0000"/>
                </a:solidFill>
              </a:rPr>
              <a:t>the</a:t>
            </a:r>
            <a:r>
              <a:rPr lang="en-US" dirty="0"/>
              <a:t> assessment system.</a:t>
            </a:r>
            <a:endParaRPr lang="en-AU" dirty="0"/>
          </a:p>
        </p:txBody>
      </p:sp>
      <p:sp>
        <p:nvSpPr>
          <p:cNvPr id="4" name="Slide Number Placeholder 3"/>
          <p:cNvSpPr>
            <a:spLocks noGrp="1"/>
          </p:cNvSpPr>
          <p:nvPr>
            <p:ph type="sldNum" sz="quarter" idx="10"/>
          </p:nvPr>
        </p:nvSpPr>
        <p:spPr/>
        <p:txBody>
          <a:bodyPr/>
          <a:lstStyle/>
          <a:p>
            <a:fld id="{BB6451F8-7F68-4A62-AC10-DD8B6DEBF8A7}" type="slidenum">
              <a:rPr lang="en-AU" smtClean="0"/>
              <a:t>14</a:t>
            </a:fld>
            <a:endParaRPr lang="en-AU" dirty="0"/>
          </a:p>
        </p:txBody>
      </p:sp>
    </p:spTree>
    <p:extLst>
      <p:ext uri="{BB962C8B-B14F-4D97-AF65-F5344CB8AC3E}">
        <p14:creationId xmlns:p14="http://schemas.microsoft.com/office/powerpoint/2010/main" val="35468162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4E4A8C5-FE95-48D6-9796-DAE80261D394}" type="slidenum">
              <a:rPr lang="en-AU" smtClean="0"/>
              <a:t>15</a:t>
            </a:fld>
            <a:endParaRPr lang="en-AU" dirty="0"/>
          </a:p>
        </p:txBody>
      </p:sp>
    </p:spTree>
    <p:extLst>
      <p:ext uri="{BB962C8B-B14F-4D97-AF65-F5344CB8AC3E}">
        <p14:creationId xmlns:p14="http://schemas.microsoft.com/office/powerpoint/2010/main" val="1583816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u="none" kern="1200" dirty="0">
                <a:solidFill>
                  <a:schemeClr val="tx1"/>
                </a:solidFill>
                <a:effectLst/>
                <a:latin typeface="+mn-lt"/>
                <a:ea typeface="+mn-ea"/>
                <a:cs typeface="+mn-cs"/>
              </a:rPr>
              <a:t>This slide</a:t>
            </a:r>
            <a:r>
              <a:rPr lang="en-US" sz="1200" b="1" u="none" kern="1200" baseline="0" dirty="0">
                <a:solidFill>
                  <a:schemeClr val="tx1"/>
                </a:solidFill>
                <a:effectLst/>
                <a:latin typeface="+mn-lt"/>
                <a:ea typeface="+mn-ea"/>
                <a:cs typeface="+mn-cs"/>
              </a:rPr>
              <a:t> shows the four key areas and quality objectives for dimension 1: Context of the assessment system.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kern="1200" dirty="0">
                <a:solidFill>
                  <a:schemeClr val="tx1"/>
                </a:solidFill>
                <a:effectLst/>
                <a:latin typeface="+mn-lt"/>
                <a:ea typeface="+mn-ea"/>
                <a:cs typeface="+mn-cs"/>
              </a:rPr>
              <a:t>These</a:t>
            </a:r>
            <a:r>
              <a:rPr lang="en-US" sz="1200" u="none" kern="1200" baseline="0" dirty="0">
                <a:solidFill>
                  <a:schemeClr val="tx1"/>
                </a:solidFill>
                <a:effectLst/>
                <a:latin typeface="+mn-lt"/>
                <a:ea typeface="+mn-ea"/>
                <a:cs typeface="+mn-cs"/>
              </a:rPr>
              <a:t> f</a:t>
            </a:r>
            <a:r>
              <a:rPr lang="en-US" sz="1200" u="none" kern="1200" dirty="0">
                <a:solidFill>
                  <a:schemeClr val="tx1"/>
                </a:solidFill>
                <a:effectLst/>
                <a:latin typeface="+mn-lt"/>
                <a:ea typeface="+mn-ea"/>
                <a:cs typeface="+mn-cs"/>
              </a:rPr>
              <a:t>our key areas are considered important for</a:t>
            </a:r>
            <a:r>
              <a:rPr lang="en-US" sz="1200" u="none" kern="1200" baseline="0" dirty="0">
                <a:solidFill>
                  <a:schemeClr val="tx1"/>
                </a:solidFill>
                <a:effectLst/>
                <a:latin typeface="+mn-lt"/>
                <a:ea typeface="+mn-ea"/>
                <a:cs typeface="+mn-cs"/>
              </a:rPr>
              <a:t> </a:t>
            </a:r>
            <a:r>
              <a:rPr lang="en-US" sz="1200" u="none" kern="1200" dirty="0">
                <a:solidFill>
                  <a:schemeClr val="tx1"/>
                </a:solidFill>
                <a:effectLst/>
                <a:latin typeface="+mn-lt"/>
                <a:ea typeface="+mn-ea"/>
                <a:cs typeface="+mn-cs"/>
              </a:rPr>
              <a:t>creating a sustainable environment for quality learning assessments to take place </a:t>
            </a:r>
            <a:r>
              <a:rPr lang="en-US" sz="1200" u="none" kern="1200" baseline="0" dirty="0">
                <a:solidFill>
                  <a:schemeClr val="tx1"/>
                </a:solidFill>
                <a:effectLst/>
                <a:latin typeface="+mn-lt"/>
                <a:ea typeface="+mn-ea"/>
                <a:cs typeface="+mn-cs"/>
              </a:rPr>
              <a:t>(ACER 2019):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u="none"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i="1" u="none" kern="1200" baseline="0" dirty="0">
                <a:solidFill>
                  <a:schemeClr val="tx1"/>
                </a:solidFill>
                <a:effectLst/>
                <a:latin typeface="+mn-lt"/>
                <a:ea typeface="+mn-ea"/>
                <a:cs typeface="+mn-cs"/>
              </a:rPr>
              <a:t>[Explain the key areas and their corresponding quality objective based on the ANLAS manual, section 3.1.]</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i="1" u="none" kern="1200" baseline="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arenR"/>
              <a:tabLst/>
              <a:defRPr/>
            </a:pPr>
            <a:r>
              <a:rPr lang="en-US" sz="1200" b="1" u="none" kern="1200" baseline="0" dirty="0">
                <a:solidFill>
                  <a:schemeClr val="tx1"/>
                </a:solidFill>
                <a:effectLst/>
                <a:latin typeface="+mn-lt"/>
                <a:ea typeface="+mn-ea"/>
                <a:cs typeface="+mn-cs"/>
              </a:rPr>
              <a:t>Legislation or policy: </a:t>
            </a:r>
            <a:r>
              <a:rPr lang="en-US" sz="1200" b="0" u="none" kern="1200" baseline="0" dirty="0">
                <a:solidFill>
                  <a:schemeClr val="tx1"/>
                </a:solidFill>
                <a:effectLst/>
                <a:latin typeface="+mn-lt"/>
                <a:ea typeface="+mn-ea"/>
                <a:cs typeface="+mn-cs"/>
              </a:rPr>
              <a:t>To gain meaningful evidence, l</a:t>
            </a:r>
            <a:r>
              <a:rPr lang="en-US" sz="1200" b="0" u="none" kern="1200" dirty="0">
                <a:solidFill>
                  <a:schemeClr val="tx1"/>
                </a:solidFill>
                <a:effectLst/>
                <a:latin typeface="+mn-lt"/>
                <a:ea typeface="+mn-ea"/>
                <a:cs typeface="+mn-cs"/>
              </a:rPr>
              <a:t>earning </a:t>
            </a:r>
            <a:r>
              <a:rPr lang="en-US" sz="1200" u="none" kern="1200" dirty="0">
                <a:solidFill>
                  <a:schemeClr val="tx1"/>
                </a:solidFill>
                <a:effectLst/>
                <a:latin typeface="+mn-lt"/>
                <a:ea typeface="+mn-ea"/>
                <a:cs typeface="+mn-cs"/>
              </a:rPr>
              <a:t>assessments need to be guided by legislation or policy.</a:t>
            </a:r>
            <a:r>
              <a:rPr lang="en-US" sz="1200" u="none" kern="1200" baseline="0" dirty="0">
                <a:solidFill>
                  <a:schemeClr val="tx1"/>
                </a:solidFill>
                <a:effectLst/>
                <a:latin typeface="+mn-lt"/>
                <a:ea typeface="+mn-ea"/>
                <a:cs typeface="+mn-cs"/>
              </a:rPr>
              <a:t> They</a:t>
            </a:r>
            <a:r>
              <a:rPr lang="en-US" sz="1200" u="none" kern="1200" dirty="0">
                <a:solidFill>
                  <a:schemeClr val="tx1"/>
                </a:solidFill>
                <a:effectLst/>
                <a:latin typeface="+mn-lt"/>
                <a:ea typeface="+mn-ea"/>
                <a:cs typeface="+mn-cs"/>
              </a:rPr>
              <a:t> need to be purposefully designed</a:t>
            </a:r>
            <a:r>
              <a:rPr lang="en-US" sz="1200" u="none" kern="1200" baseline="0" dirty="0">
                <a:solidFill>
                  <a:schemeClr val="tx1"/>
                </a:solidFill>
                <a:effectLst/>
                <a:latin typeface="+mn-lt"/>
                <a:ea typeface="+mn-ea"/>
                <a:cs typeface="+mn-cs"/>
              </a:rPr>
              <a:t>, </a:t>
            </a:r>
            <a:r>
              <a:rPr lang="en-US" sz="1200" u="none" kern="1200" dirty="0">
                <a:solidFill>
                  <a:schemeClr val="tx1"/>
                </a:solidFill>
                <a:effectLst/>
                <a:latin typeface="+mn-lt"/>
                <a:ea typeface="+mn-ea"/>
                <a:cs typeface="+mn-cs"/>
              </a:rPr>
              <a:t>implemented</a:t>
            </a:r>
            <a:r>
              <a:rPr lang="en-US" sz="1200" u="none" kern="1200" baseline="0" dirty="0">
                <a:solidFill>
                  <a:schemeClr val="tx1"/>
                </a:solidFill>
                <a:effectLst/>
                <a:latin typeface="+mn-lt"/>
                <a:ea typeface="+mn-ea"/>
                <a:cs typeface="+mn-cs"/>
              </a:rPr>
              <a:t> </a:t>
            </a:r>
            <a:r>
              <a:rPr lang="en-US" sz="1200" u="none" kern="1200" dirty="0">
                <a:solidFill>
                  <a:schemeClr val="tx1"/>
                </a:solidFill>
                <a:effectLst/>
                <a:latin typeface="+mn-lt"/>
                <a:ea typeface="+mn-ea"/>
                <a:cs typeface="+mn-cs"/>
              </a:rPr>
              <a:t>and analyzed to provide evidence for the education policies and practices they aim to inform (</a:t>
            </a:r>
            <a:r>
              <a:rPr lang="fr-FR" sz="1200" kern="1200" dirty="0">
                <a:solidFill>
                  <a:schemeClr val="tx1"/>
                </a:solidFill>
                <a:effectLst/>
                <a:latin typeface="+mn-lt"/>
                <a:ea typeface="+mn-ea"/>
                <a:cs typeface="+mn-cs"/>
              </a:rPr>
              <a:t>ACER &amp; UIS 2016)</a:t>
            </a:r>
            <a:r>
              <a:rPr lang="en-US" sz="1200" u="none" kern="1200" dirty="0">
                <a:solidFill>
                  <a:schemeClr val="tx1"/>
                </a:solidFill>
                <a:effectLst/>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arenR"/>
              <a:tabLst/>
              <a:defRPr/>
            </a:pPr>
            <a:r>
              <a:rPr lang="en-US" sz="1200" b="1" u="none" kern="1200" baseline="0" dirty="0">
                <a:solidFill>
                  <a:schemeClr val="tx1"/>
                </a:solidFill>
                <a:effectLst/>
                <a:latin typeface="+mn-lt"/>
                <a:ea typeface="+mn-ea"/>
                <a:cs typeface="+mn-cs"/>
              </a:rPr>
              <a:t>Institutional arrangements and governance structures:</a:t>
            </a:r>
            <a:r>
              <a:rPr lang="en-US" sz="1200" u="none" kern="1200" baseline="0" dirty="0">
                <a:solidFill>
                  <a:schemeClr val="tx1"/>
                </a:solidFill>
                <a:effectLst/>
                <a:latin typeface="+mn-lt"/>
                <a:ea typeface="+mn-ea"/>
                <a:cs typeface="+mn-cs"/>
              </a:rPr>
              <a:t> </a:t>
            </a:r>
            <a:r>
              <a:rPr lang="en-US" sz="1200" u="none" kern="1200" dirty="0">
                <a:solidFill>
                  <a:schemeClr val="tx1"/>
                </a:solidFill>
                <a:effectLst/>
                <a:latin typeface="+mn-lt"/>
                <a:ea typeface="+mn-ea"/>
                <a:cs typeface="+mn-cs"/>
              </a:rPr>
              <a:t>Clear governance structures, institutional arrangements and accountability mechanisms are required to ensure national policies for learning assessment are implemented effectively.</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arenR"/>
              <a:tabLst/>
              <a:defRPr/>
            </a:pPr>
            <a:r>
              <a:rPr lang="en-US" sz="1200" b="1" u="none" kern="1200" baseline="0" dirty="0">
                <a:solidFill>
                  <a:schemeClr val="tx1"/>
                </a:solidFill>
                <a:effectLst/>
                <a:latin typeface="+mn-lt"/>
                <a:ea typeface="+mn-ea"/>
                <a:cs typeface="+mn-cs"/>
              </a:rPr>
              <a:t>Funding: </a:t>
            </a:r>
            <a:r>
              <a:rPr lang="en-US" sz="1200" u="none" kern="1200" dirty="0">
                <a:solidFill>
                  <a:schemeClr val="tx1"/>
                </a:solidFill>
                <a:effectLst/>
                <a:latin typeface="+mn-lt"/>
                <a:ea typeface="+mn-ea"/>
                <a:cs typeface="+mn-cs"/>
              </a:rPr>
              <a:t>The provision of sufficient and stable funding is essential for establishing a sustainable assessment system.</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arenR"/>
              <a:tabLst/>
              <a:defRPr/>
            </a:pPr>
            <a:r>
              <a:rPr lang="en-US" sz="1200" b="1" u="none" kern="1200" baseline="0" dirty="0">
                <a:solidFill>
                  <a:schemeClr val="tx1"/>
                </a:solidFill>
                <a:effectLst/>
                <a:latin typeface="+mn-lt"/>
                <a:ea typeface="+mn-ea"/>
                <a:cs typeface="+mn-cs"/>
              </a:rPr>
              <a:t>Leadership: </a:t>
            </a:r>
            <a:r>
              <a:rPr lang="en-US" sz="1200" u="none" kern="1200" dirty="0">
                <a:solidFill>
                  <a:schemeClr val="tx1"/>
                </a:solidFill>
                <a:effectLst/>
                <a:latin typeface="+mn-lt"/>
                <a:ea typeface="+mn-ea"/>
                <a:cs typeface="+mn-cs"/>
              </a:rPr>
              <a:t>Leadership is required to achieve broad acceptance of learning assessment among all key stakeholder groups, from national and sub-national government units and external assessment agencies, to education and professional development program providers, school leaders, teachers, students and parents, to development partners and donors, civil society and private sector organizations involved in education.</a:t>
            </a:r>
            <a:r>
              <a:rPr lang="en-US" sz="1200" u="none" kern="1200" baseline="30000" dirty="0">
                <a:solidFill>
                  <a:schemeClr val="tx1"/>
                </a:solidFill>
                <a:effectLst/>
                <a:latin typeface="+mn-lt"/>
                <a:ea typeface="+mn-ea"/>
                <a:cs typeface="+mn-cs"/>
              </a:rPr>
              <a:t> </a:t>
            </a:r>
            <a:r>
              <a:rPr lang="en-US" sz="1200" u="none" kern="1200" dirty="0">
                <a:solidFill>
                  <a:schemeClr val="tx1"/>
                </a:solidFill>
                <a:effectLst/>
                <a:latin typeface="+mn-lt"/>
                <a:ea typeface="+mn-ea"/>
                <a:cs typeface="+mn-cs"/>
              </a:rPr>
              <a:t>The government’s strong support for the assessment system is essential to engage stakeholders effectively in the assessment system, ensuring that contributions are directed towards the improvement of learning</a:t>
            </a:r>
            <a:r>
              <a:rPr lang="en-US" sz="1200" u="none" kern="1200" baseline="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Clarke 2012).</a:t>
            </a: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4E4A8C5-FE95-48D6-9796-DAE80261D394}" type="slidenum">
              <a:rPr lang="en-AU" smtClean="0"/>
              <a:t>16</a:t>
            </a:fld>
            <a:endParaRPr lang="en-AU" dirty="0"/>
          </a:p>
        </p:txBody>
      </p:sp>
    </p:spTree>
    <p:extLst>
      <p:ext uri="{BB962C8B-B14F-4D97-AF65-F5344CB8AC3E}">
        <p14:creationId xmlns:p14="http://schemas.microsoft.com/office/powerpoint/2010/main" val="10480657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u="none" kern="1200" dirty="0">
                <a:solidFill>
                  <a:schemeClr val="tx1"/>
                </a:solidFill>
                <a:effectLst/>
                <a:latin typeface="+mn-lt"/>
                <a:ea typeface="+mn-ea"/>
                <a:cs typeface="+mn-cs"/>
              </a:rPr>
              <a:t>Dimension 2</a:t>
            </a:r>
            <a:r>
              <a:rPr lang="en-US" sz="1200" b="1" u="none" kern="1200" baseline="0" dirty="0">
                <a:solidFill>
                  <a:schemeClr val="tx1"/>
                </a:solidFill>
                <a:effectLst/>
                <a:latin typeface="+mn-lt"/>
                <a:ea typeface="+mn-ea"/>
                <a:cs typeface="+mn-cs"/>
              </a:rPr>
              <a:t> is about the q</a:t>
            </a:r>
            <a:r>
              <a:rPr lang="en-US" sz="1200" b="1" u="none" kern="1200" dirty="0">
                <a:solidFill>
                  <a:schemeClr val="tx1"/>
                </a:solidFill>
                <a:effectLst/>
                <a:latin typeface="+mn-lt"/>
                <a:ea typeface="+mn-ea"/>
                <a:cs typeface="+mn-cs"/>
              </a:rPr>
              <a:t>uality of assessment programs</a:t>
            </a:r>
            <a:r>
              <a:rPr lang="en-US" sz="1200" b="1" u="none" kern="1200" baseline="0" dirty="0">
                <a:solidFill>
                  <a:schemeClr val="tx1"/>
                </a:solidFill>
                <a:effectLst/>
                <a:latin typeface="+mn-lt"/>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kern="1200" baseline="0" dirty="0">
                <a:solidFill>
                  <a:schemeClr val="tx1"/>
                </a:solidFill>
                <a:effectLst/>
                <a:latin typeface="+mn-lt"/>
                <a:ea typeface="+mn-ea"/>
                <a:cs typeface="+mn-cs"/>
              </a:rPr>
              <a:t>ANLAS </a:t>
            </a:r>
            <a:r>
              <a:rPr lang="en-US" sz="1200" u="none" kern="1200" dirty="0">
                <a:solidFill>
                  <a:schemeClr val="tx1"/>
                </a:solidFill>
                <a:effectLst/>
                <a:latin typeface="+mn-lt"/>
                <a:ea typeface="+mn-ea"/>
                <a:cs typeface="+mn-cs"/>
              </a:rPr>
              <a:t>focuses on large-scale assessments, examinations and classroom assessments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kern="1200" dirty="0">
                <a:solidFill>
                  <a:schemeClr val="tx1"/>
                </a:solidFill>
                <a:effectLst/>
                <a:latin typeface="+mn-lt"/>
                <a:ea typeface="+mn-ea"/>
                <a:cs typeface="+mn-cs"/>
              </a:rPr>
              <a:t>that target children and young learners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kern="1200" dirty="0">
                <a:solidFill>
                  <a:schemeClr val="tx1"/>
                </a:solidFill>
                <a:effectLst/>
                <a:latin typeface="+mn-lt"/>
                <a:ea typeface="+mn-ea"/>
                <a:cs typeface="+mn-cs"/>
              </a:rPr>
              <a:t>in primary and secondary education,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kern="1200" dirty="0">
                <a:solidFill>
                  <a:schemeClr val="tx1"/>
                </a:solidFill>
                <a:effectLst/>
                <a:latin typeface="+mn-lt"/>
                <a:ea typeface="+mn-ea"/>
                <a:cs typeface="+mn-cs"/>
              </a:rPr>
              <a:t>in all schools within the system (including public, private and community schools), and out of school.</a:t>
            </a:r>
            <a:endParaRPr lang="en-AU" sz="1200" u="non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4E4A8C5-FE95-48D6-9796-DAE80261D394}" type="slidenum">
              <a:rPr lang="en-AU" smtClean="0"/>
              <a:t>17</a:t>
            </a:fld>
            <a:endParaRPr lang="en-AU" dirty="0"/>
          </a:p>
        </p:txBody>
      </p:sp>
    </p:spTree>
    <p:extLst>
      <p:ext uri="{BB962C8B-B14F-4D97-AF65-F5344CB8AC3E}">
        <p14:creationId xmlns:p14="http://schemas.microsoft.com/office/powerpoint/2010/main" val="41111423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u="none" kern="1200" dirty="0">
                <a:solidFill>
                  <a:schemeClr val="tx1"/>
                </a:solidFill>
                <a:effectLst/>
                <a:latin typeface="+mn-lt"/>
                <a:ea typeface="+mn-ea"/>
                <a:cs typeface="+mn-cs"/>
              </a:rPr>
              <a:t>Large-scale assessments </a:t>
            </a:r>
            <a:r>
              <a:rPr lang="en-US" sz="1200" u="none" kern="1200" dirty="0">
                <a:solidFill>
                  <a:schemeClr val="tx1"/>
                </a:solidFill>
                <a:effectLst/>
                <a:latin typeface="+mn-lt"/>
                <a:ea typeface="+mn-ea"/>
                <a:cs typeface="+mn-cs"/>
              </a:rPr>
              <a:t>include</a:t>
            </a:r>
            <a:r>
              <a:rPr lang="en-US" sz="1200" u="none" kern="1200" baseline="0" dirty="0">
                <a:solidFill>
                  <a:schemeClr val="tx1"/>
                </a:solidFill>
                <a:effectLst/>
                <a:latin typeface="+mn-lt"/>
                <a:ea typeface="+mn-ea"/>
                <a:cs typeface="+mn-cs"/>
              </a:rPr>
              <a:t>:</a:t>
            </a:r>
          </a:p>
          <a:p>
            <a:pPr marL="171450" lvl="0" indent="-171450">
              <a:buFont typeface="Arial" panose="020B0604020202020204" pitchFamily="34" charset="0"/>
              <a:buChar char="•"/>
            </a:pPr>
            <a:r>
              <a:rPr lang="en-US" sz="1200" u="none" kern="1200" baseline="0" dirty="0">
                <a:solidFill>
                  <a:schemeClr val="tx1"/>
                </a:solidFill>
                <a:effectLst/>
                <a:latin typeface="+mn-lt"/>
                <a:ea typeface="+mn-ea"/>
                <a:cs typeface="+mn-cs"/>
              </a:rPr>
              <a:t>S</a:t>
            </a:r>
            <a:r>
              <a:rPr lang="en-US" sz="1200" u="none" kern="1200" dirty="0">
                <a:solidFill>
                  <a:schemeClr val="tx1"/>
                </a:solidFill>
                <a:effectLst/>
                <a:latin typeface="+mn-lt"/>
                <a:ea typeface="+mn-ea"/>
                <a:cs typeface="+mn-cs"/>
              </a:rPr>
              <a:t>chool-based and household-based assessments that are funded or supported by government, donors and civil society organizations.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u="none" kern="1200" dirty="0">
                <a:solidFill>
                  <a:schemeClr val="tx1"/>
                </a:solidFill>
                <a:effectLst/>
                <a:latin typeface="+mn-lt"/>
                <a:ea typeface="+mn-ea"/>
                <a:cs typeface="+mn-cs"/>
              </a:rPr>
              <a:t>National large-scale assessments</a:t>
            </a:r>
            <a:r>
              <a:rPr lang="en-US" sz="1200" u="none" kern="1200" dirty="0">
                <a:solidFill>
                  <a:schemeClr val="tx1"/>
                </a:solidFill>
                <a:effectLst/>
                <a:latin typeface="+mn-lt"/>
                <a:ea typeface="+mn-ea"/>
                <a:cs typeface="+mn-cs"/>
              </a:rPr>
              <a:t> focus on national education priorities.</a:t>
            </a:r>
            <a:r>
              <a:rPr lang="en-US" sz="1200" u="none" kern="1200" baseline="0" dirty="0">
                <a:solidFill>
                  <a:schemeClr val="tx1"/>
                </a:solidFill>
                <a:effectLst/>
                <a:latin typeface="+mn-lt"/>
                <a:ea typeface="+mn-ea"/>
                <a:cs typeface="+mn-cs"/>
              </a:rPr>
              <a:t> They include</a:t>
            </a:r>
            <a:r>
              <a:rPr lang="en-US" sz="1200" u="none" kern="1200" dirty="0">
                <a:solidFill>
                  <a:schemeClr val="tx1"/>
                </a:solidFill>
                <a:effectLst/>
                <a:latin typeface="+mn-lt"/>
                <a:ea typeface="+mn-ea"/>
                <a:cs typeface="+mn-cs"/>
              </a:rPr>
              <a:t> government-supported national assessments, EGRA and EGMA programs and household-based assessments (for example, UNICEF MICS, or citizen-led assessments implemented by members of the PAL Network).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u="none" kern="1200" dirty="0">
                <a:solidFill>
                  <a:schemeClr val="tx1"/>
                </a:solidFill>
                <a:effectLst/>
                <a:latin typeface="+mn-lt"/>
                <a:ea typeface="+mn-ea"/>
                <a:cs typeface="+mn-cs"/>
              </a:rPr>
              <a:t>International/regional large-scale assessments</a:t>
            </a:r>
            <a:r>
              <a:rPr lang="en-US" sz="1200" u="none" kern="1200" dirty="0">
                <a:solidFill>
                  <a:schemeClr val="tx1"/>
                </a:solidFill>
                <a:effectLst/>
                <a:latin typeface="+mn-lt"/>
                <a:ea typeface="+mn-ea"/>
                <a:cs typeface="+mn-cs"/>
              </a:rPr>
              <a:t> allow comparison with other education systems. They include programs such as PISA and PISA-D; PIRLS, TIMSS, ICCS, LLECE, PASEC, SACMEQ, PILNA, and SEA-PLM.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kern="1200" dirty="0">
                <a:solidFill>
                  <a:schemeClr val="tx1"/>
                </a:solidFill>
                <a:effectLst/>
                <a:latin typeface="+mn-lt"/>
                <a:ea typeface="+mn-ea"/>
                <a:cs typeface="+mn-cs"/>
              </a:rPr>
              <a:t>Large-scale assessments can be sample-based or conducted as a census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kern="1200" dirty="0">
                <a:solidFill>
                  <a:schemeClr val="tx1"/>
                </a:solidFill>
                <a:effectLst/>
                <a:latin typeface="+mn-lt"/>
                <a:ea typeface="+mn-ea"/>
                <a:cs typeface="+mn-cs"/>
              </a:rPr>
              <a:t>The main purpose of large-scale assessments is to</a:t>
            </a:r>
            <a:r>
              <a:rPr lang="en-US" dirty="0"/>
              <a:t> gain performance data and contextual data for monitoring education system performance in order to inform education policy and practice (</a:t>
            </a:r>
            <a:r>
              <a:rPr lang="en-US" sz="1200" kern="1200" dirty="0">
                <a:solidFill>
                  <a:schemeClr val="tx1"/>
                </a:solidFill>
                <a:effectLst/>
                <a:latin typeface="+mn-lt"/>
                <a:ea typeface="+mn-ea"/>
                <a:cs typeface="+mn-cs"/>
              </a:rPr>
              <a:t>Clarke 2012; Lietz, et al.</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2017).</a:t>
            </a:r>
            <a:endParaRPr lang="en-AU" dirty="0"/>
          </a:p>
          <a:p>
            <a:r>
              <a:rPr lang="en-AU" i="1" u="none" dirty="0"/>
              <a:t>[For more details see Exhibit 3 in the ANLAS manual.]</a:t>
            </a:r>
          </a:p>
        </p:txBody>
      </p:sp>
      <p:sp>
        <p:nvSpPr>
          <p:cNvPr id="4" name="Slide Number Placeholder 3"/>
          <p:cNvSpPr>
            <a:spLocks noGrp="1"/>
          </p:cNvSpPr>
          <p:nvPr>
            <p:ph type="sldNum" sz="quarter" idx="10"/>
          </p:nvPr>
        </p:nvSpPr>
        <p:spPr/>
        <p:txBody>
          <a:bodyPr/>
          <a:lstStyle/>
          <a:p>
            <a:fld id="{24E4A8C5-FE95-48D6-9796-DAE80261D394}" type="slidenum">
              <a:rPr lang="en-AU" smtClean="0"/>
              <a:t>18</a:t>
            </a:fld>
            <a:endParaRPr lang="en-AU" dirty="0"/>
          </a:p>
        </p:txBody>
      </p:sp>
    </p:spTree>
    <p:extLst>
      <p:ext uri="{BB962C8B-B14F-4D97-AF65-F5344CB8AC3E}">
        <p14:creationId xmlns:p14="http://schemas.microsoft.com/office/powerpoint/2010/main" val="23766694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none" kern="1200" dirty="0">
                <a:solidFill>
                  <a:schemeClr val="tx1"/>
                </a:solidFill>
                <a:effectLst/>
                <a:latin typeface="+mn-lt"/>
                <a:ea typeface="+mn-ea"/>
                <a:cs typeface="+mn-cs"/>
              </a:rPr>
              <a:t>Examinations</a:t>
            </a:r>
            <a:r>
              <a:rPr lang="en-US" sz="1200" u="none" kern="1200" dirty="0">
                <a:solidFill>
                  <a:schemeClr val="tx1"/>
                </a:solidFill>
                <a:effectLst/>
                <a:latin typeface="+mn-lt"/>
                <a:ea typeface="+mn-ea"/>
                <a:cs typeface="+mn-cs"/>
              </a:rPr>
              <a:t> are public examinations of national or sub-national scope.</a:t>
            </a:r>
            <a:endParaRPr lang="en-AU" sz="1200" u="none"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i="1" u="none" kern="1200" dirty="0">
                <a:solidFill>
                  <a:schemeClr val="tx1"/>
                </a:solidFill>
                <a:effectLst/>
                <a:latin typeface="+mn-lt"/>
                <a:ea typeface="+mn-ea"/>
                <a:cs typeface="+mn-cs"/>
              </a:rPr>
              <a:t>National examinations </a:t>
            </a:r>
            <a:r>
              <a:rPr lang="en-US" sz="1200" u="none" kern="1200" dirty="0">
                <a:solidFill>
                  <a:schemeClr val="tx1"/>
                </a:solidFill>
                <a:effectLst/>
                <a:latin typeface="+mn-lt"/>
                <a:ea typeface="+mn-ea"/>
                <a:cs typeface="+mn-cs"/>
              </a:rPr>
              <a:t>include public examinations of national scope.</a:t>
            </a:r>
            <a:endParaRPr lang="en-AU" sz="1200" u="none"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i="1" u="none" kern="1200" dirty="0">
                <a:solidFill>
                  <a:schemeClr val="tx1"/>
                </a:solidFill>
                <a:effectLst/>
                <a:latin typeface="+mn-lt"/>
                <a:ea typeface="+mn-ea"/>
                <a:cs typeface="+mn-cs"/>
              </a:rPr>
              <a:t>Sub-national examinations </a:t>
            </a:r>
            <a:r>
              <a:rPr lang="en-US" sz="1200" u="none" kern="1200" dirty="0">
                <a:solidFill>
                  <a:schemeClr val="tx1"/>
                </a:solidFill>
                <a:effectLst/>
                <a:latin typeface="+mn-lt"/>
                <a:ea typeface="+mn-ea"/>
                <a:cs typeface="+mn-cs"/>
              </a:rPr>
              <a:t>include public examinations that are implemented only in some states/provinces/ districts/ systems.</a:t>
            </a:r>
          </a:p>
          <a:p>
            <a:pPr marL="171450" indent="-171450">
              <a:buFont typeface="Arial" panose="020B0604020202020204" pitchFamily="34" charset="0"/>
              <a:buChar char="•"/>
            </a:pPr>
            <a:r>
              <a:rPr lang="en-US" sz="1200" u="none" kern="1200" dirty="0">
                <a:solidFill>
                  <a:schemeClr val="tx1"/>
                </a:solidFill>
                <a:effectLst/>
                <a:latin typeface="+mn-lt"/>
                <a:ea typeface="+mn-ea"/>
                <a:cs typeface="+mn-cs"/>
              </a:rPr>
              <a:t>Conducted as a census to cover all eligible students</a:t>
            </a:r>
          </a:p>
          <a:p>
            <a:pPr marL="171450" indent="-171450">
              <a:buFont typeface="Arial" panose="020B0604020202020204" pitchFamily="34" charset="0"/>
              <a:buChar char="•"/>
            </a:pPr>
            <a:r>
              <a:rPr lang="en-US" sz="1200" u="none" kern="1200" dirty="0">
                <a:solidFill>
                  <a:schemeClr val="tx1"/>
                </a:solidFill>
                <a:effectLst/>
                <a:latin typeface="+mn-lt"/>
                <a:ea typeface="+mn-ea"/>
                <a:cs typeface="+mn-cs"/>
              </a:rPr>
              <a:t>The main purpose of examinations is to gain performance data to make decisions about individual students’ progress through the education system (for example,</a:t>
            </a:r>
            <a:r>
              <a:rPr lang="en-US" sz="1200" u="none" kern="1200" baseline="0" dirty="0">
                <a:solidFill>
                  <a:schemeClr val="tx1"/>
                </a:solidFill>
                <a:effectLst/>
                <a:latin typeface="+mn-lt"/>
                <a:ea typeface="+mn-ea"/>
                <a:cs typeface="+mn-cs"/>
              </a:rPr>
              <a:t> </a:t>
            </a:r>
            <a:r>
              <a:rPr lang="en-US" sz="1200" u="none" kern="1200" dirty="0">
                <a:solidFill>
                  <a:schemeClr val="tx1"/>
                </a:solidFill>
                <a:effectLst/>
                <a:latin typeface="+mn-lt"/>
                <a:ea typeface="+mn-ea"/>
                <a:cs typeface="+mn-cs"/>
              </a:rPr>
              <a:t>certification, grade progression, selection)</a:t>
            </a:r>
            <a:r>
              <a:rPr lang="en-US" sz="1200" u="none" kern="1200" baseline="30000" dirty="0">
                <a:solidFill>
                  <a:schemeClr val="tx1"/>
                </a:solidFill>
                <a:effectLst/>
                <a:latin typeface="+mn-lt"/>
                <a:ea typeface="+mn-ea"/>
                <a:cs typeface="+mn-cs"/>
              </a:rPr>
              <a:t> </a:t>
            </a:r>
            <a:r>
              <a:rPr lang="en-US" sz="1200" u="none" kern="1200" dirty="0">
                <a:solidFill>
                  <a:schemeClr val="tx1"/>
                </a:solidFill>
                <a:effectLst/>
                <a:latin typeface="+mn-lt"/>
                <a:ea typeface="+mn-ea"/>
                <a:cs typeface="+mn-cs"/>
              </a:rPr>
              <a:t>(Clarke 2012).</a:t>
            </a:r>
          </a:p>
          <a:p>
            <a:pPr marL="171450" indent="-171450">
              <a:buFont typeface="Arial" panose="020B0604020202020204" pitchFamily="34" charset="0"/>
              <a:buChar char="•"/>
            </a:pPr>
            <a:r>
              <a:rPr lang="en-US" dirty="0"/>
              <a:t>Results of standardized examinations can be aggregated at various levels of the education system to provide information on system performance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i="1" u="none" dirty="0"/>
              <a:t>[For more details see Exhibit 3 in the ANLAS manual.]</a:t>
            </a:r>
          </a:p>
          <a:p>
            <a:pPr marL="0" indent="0">
              <a:buFont typeface="Arial" panose="020B0604020202020204" pitchFamily="34" charset="0"/>
              <a:buNone/>
            </a:pPr>
            <a:endParaRPr lang="en-AU" u="none" dirty="0"/>
          </a:p>
        </p:txBody>
      </p:sp>
      <p:sp>
        <p:nvSpPr>
          <p:cNvPr id="4" name="Slide Number Placeholder 3"/>
          <p:cNvSpPr>
            <a:spLocks noGrp="1"/>
          </p:cNvSpPr>
          <p:nvPr>
            <p:ph type="sldNum" sz="quarter" idx="10"/>
          </p:nvPr>
        </p:nvSpPr>
        <p:spPr/>
        <p:txBody>
          <a:bodyPr/>
          <a:lstStyle/>
          <a:p>
            <a:fld id="{24E4A8C5-FE95-48D6-9796-DAE80261D394}" type="slidenum">
              <a:rPr lang="en-AU" smtClean="0"/>
              <a:t>19</a:t>
            </a:fld>
            <a:endParaRPr lang="en-AU" dirty="0"/>
          </a:p>
        </p:txBody>
      </p:sp>
    </p:spTree>
    <p:extLst>
      <p:ext uri="{BB962C8B-B14F-4D97-AF65-F5344CB8AC3E}">
        <p14:creationId xmlns:p14="http://schemas.microsoft.com/office/powerpoint/2010/main" val="2345413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0" dirty="0"/>
          </a:p>
        </p:txBody>
      </p:sp>
      <p:sp>
        <p:nvSpPr>
          <p:cNvPr id="4" name="Slide Number Placeholder 3"/>
          <p:cNvSpPr>
            <a:spLocks noGrp="1"/>
          </p:cNvSpPr>
          <p:nvPr>
            <p:ph type="sldNum" sz="quarter" idx="10"/>
          </p:nvPr>
        </p:nvSpPr>
        <p:spPr/>
        <p:txBody>
          <a:bodyPr/>
          <a:lstStyle/>
          <a:p>
            <a:fld id="{24E4A8C5-FE95-48D6-9796-DAE80261D394}" type="slidenum">
              <a:rPr lang="en-AU" smtClean="0"/>
              <a:t>2</a:t>
            </a:fld>
            <a:endParaRPr lang="en-AU" dirty="0"/>
          </a:p>
        </p:txBody>
      </p:sp>
    </p:spTree>
    <p:extLst>
      <p:ext uri="{BB962C8B-B14F-4D97-AF65-F5344CB8AC3E}">
        <p14:creationId xmlns:p14="http://schemas.microsoft.com/office/powerpoint/2010/main" val="35384282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kern="1200" dirty="0">
                <a:solidFill>
                  <a:schemeClr val="tx1"/>
                </a:solidFill>
                <a:effectLst/>
                <a:latin typeface="+mn-lt"/>
                <a:ea typeface="+mn-ea"/>
                <a:cs typeface="+mn-cs"/>
              </a:rPr>
              <a:t>The main purpose of </a:t>
            </a:r>
            <a:r>
              <a:rPr lang="en-US" sz="1200" b="1" u="none" kern="1200" dirty="0">
                <a:solidFill>
                  <a:schemeClr val="tx1"/>
                </a:solidFill>
                <a:effectLst/>
                <a:latin typeface="+mn-lt"/>
                <a:ea typeface="+mn-ea"/>
                <a:cs typeface="+mn-cs"/>
              </a:rPr>
              <a:t>classroom</a:t>
            </a:r>
            <a:r>
              <a:rPr lang="en-US" sz="1200" b="1" u="none" kern="1200" baseline="0" dirty="0">
                <a:solidFill>
                  <a:schemeClr val="tx1"/>
                </a:solidFill>
                <a:effectLst/>
                <a:latin typeface="+mn-lt"/>
                <a:ea typeface="+mn-ea"/>
                <a:cs typeface="+mn-cs"/>
              </a:rPr>
              <a:t> assessment </a:t>
            </a:r>
            <a:r>
              <a:rPr lang="en-US" sz="1200" u="none" kern="1200" baseline="0" dirty="0">
                <a:solidFill>
                  <a:schemeClr val="tx1"/>
                </a:solidFill>
                <a:effectLst/>
                <a:latin typeface="+mn-lt"/>
                <a:ea typeface="+mn-ea"/>
                <a:cs typeface="+mn-cs"/>
              </a:rPr>
              <a:t>is t</a:t>
            </a:r>
            <a:r>
              <a:rPr lang="en-US" sz="1200" u="none" kern="1200" dirty="0">
                <a:solidFill>
                  <a:schemeClr val="tx1"/>
                </a:solidFill>
                <a:effectLst/>
                <a:latin typeface="+mn-lt"/>
                <a:ea typeface="+mn-ea"/>
                <a:cs typeface="+mn-cs"/>
              </a:rPr>
              <a:t>o gain diagnostic information about individual learners’ state and progress with the aim to inform continuous improvement of learning in individual classrooms through identifying areas of strength and weakness in student performance to guide further action (Clarke 2012; </a:t>
            </a:r>
            <a:r>
              <a:rPr lang="en-US" sz="1200" u="none" kern="1200" dirty="0" err="1">
                <a:solidFill>
                  <a:schemeClr val="tx1"/>
                </a:solidFill>
                <a:effectLst/>
                <a:latin typeface="+mn-lt"/>
                <a:ea typeface="+mn-ea"/>
                <a:cs typeface="+mn-cs"/>
              </a:rPr>
              <a:t>Datnow</a:t>
            </a:r>
            <a:r>
              <a:rPr lang="en-US" sz="1200" u="none" kern="1200" dirty="0">
                <a:solidFill>
                  <a:schemeClr val="tx1"/>
                </a:solidFill>
                <a:effectLst/>
                <a:latin typeface="+mn-lt"/>
                <a:ea typeface="+mn-ea"/>
                <a:cs typeface="+mn-cs"/>
              </a:rPr>
              <a:t>, Park, and </a:t>
            </a:r>
            <a:r>
              <a:rPr lang="en-US" sz="1200" u="none" kern="1200" dirty="0" err="1">
                <a:solidFill>
                  <a:schemeClr val="tx1"/>
                </a:solidFill>
                <a:effectLst/>
                <a:latin typeface="+mn-lt"/>
                <a:ea typeface="+mn-ea"/>
                <a:cs typeface="+mn-cs"/>
              </a:rPr>
              <a:t>Wohlstetter</a:t>
            </a:r>
            <a:r>
              <a:rPr lang="en-US" sz="1200" u="none" kern="1200" dirty="0">
                <a:solidFill>
                  <a:schemeClr val="tx1"/>
                </a:solidFill>
                <a:effectLst/>
                <a:latin typeface="+mn-lt"/>
                <a:ea typeface="+mn-ea"/>
                <a:cs typeface="+mn-cs"/>
              </a:rPr>
              <a:t> 2007).</a:t>
            </a:r>
          </a:p>
          <a:p>
            <a:pPr marL="171450" lvl="0" indent="-171450">
              <a:buFont typeface="Arial" panose="020B0604020202020204" pitchFamily="34" charset="0"/>
              <a:buChar char="•"/>
            </a:pPr>
            <a:r>
              <a:rPr lang="en-US" sz="1200" u="none" kern="1200" dirty="0">
                <a:solidFill>
                  <a:schemeClr val="tx1"/>
                </a:solidFill>
                <a:effectLst/>
                <a:latin typeface="+mn-lt"/>
                <a:ea typeface="+mn-ea"/>
                <a:cs typeface="+mn-cs"/>
              </a:rPr>
              <a:t>They are typically local in scope, assessing all students in a class.</a:t>
            </a:r>
          </a:p>
          <a:p>
            <a:pPr marL="171450" lvl="0" indent="-171450">
              <a:buFont typeface="Arial" panose="020B0604020202020204" pitchFamily="34" charset="0"/>
              <a:buChar char="•"/>
            </a:pPr>
            <a:r>
              <a:rPr lang="en-US" sz="1200" u="none" kern="1200" dirty="0">
                <a:solidFill>
                  <a:schemeClr val="tx1"/>
                </a:solidFill>
                <a:effectLst/>
                <a:latin typeface="+mn-lt"/>
                <a:ea typeface="+mn-ea"/>
                <a:cs typeface="+mn-cs"/>
              </a:rPr>
              <a:t>Data from standardized classroom assessment can be aggregated to provide information on students’ learning at different levels of the education system</a:t>
            </a:r>
            <a:r>
              <a:rPr lang="en-AU" sz="1200" u="none"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i="1" u="none" dirty="0"/>
              <a:t>[For more details see Exhibit 3 in the ANLAS manual.]</a:t>
            </a:r>
          </a:p>
        </p:txBody>
      </p:sp>
      <p:sp>
        <p:nvSpPr>
          <p:cNvPr id="4" name="Slide Number Placeholder 3"/>
          <p:cNvSpPr>
            <a:spLocks noGrp="1"/>
          </p:cNvSpPr>
          <p:nvPr>
            <p:ph type="sldNum" sz="quarter" idx="10"/>
          </p:nvPr>
        </p:nvSpPr>
        <p:spPr/>
        <p:txBody>
          <a:bodyPr/>
          <a:lstStyle/>
          <a:p>
            <a:fld id="{24E4A8C5-FE95-48D6-9796-DAE80261D394}" type="slidenum">
              <a:rPr lang="en-AU" smtClean="0"/>
              <a:t>20</a:t>
            </a:fld>
            <a:endParaRPr lang="en-AU" dirty="0"/>
          </a:p>
        </p:txBody>
      </p:sp>
    </p:spTree>
    <p:extLst>
      <p:ext uri="{BB962C8B-B14F-4D97-AF65-F5344CB8AC3E}">
        <p14:creationId xmlns:p14="http://schemas.microsoft.com/office/powerpoint/2010/main" val="26445740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u="none" kern="1200" dirty="0">
                <a:solidFill>
                  <a:schemeClr val="tx1"/>
                </a:solidFill>
                <a:effectLst/>
                <a:latin typeface="+mn-lt"/>
                <a:ea typeface="+mn-ea"/>
                <a:cs typeface="+mn-cs"/>
              </a:rPr>
              <a:t>There can be a wide range of classroom assessment practices within a country. </a:t>
            </a:r>
            <a:r>
              <a:rPr lang="en-US" sz="1200" kern="1200" dirty="0">
                <a:solidFill>
                  <a:schemeClr val="tx1"/>
                </a:solidFill>
                <a:effectLst/>
                <a:latin typeface="+mn-lt"/>
                <a:ea typeface="+mn-ea"/>
                <a:cs typeface="+mn-cs"/>
              </a:rPr>
              <a:t>Multiple methods are typically used, including standardized or non-standardized tests, teacher-developed tests, and portfolios of work generated by students.</a:t>
            </a:r>
          </a:p>
          <a:p>
            <a:pPr marL="171450" indent="-171450">
              <a:buFont typeface="Arial" panose="020B0604020202020204" pitchFamily="34" charset="0"/>
              <a:buChar char="•"/>
            </a:pPr>
            <a:r>
              <a:rPr lang="en-US" sz="1200" u="none" kern="1200" dirty="0">
                <a:solidFill>
                  <a:schemeClr val="tx1"/>
                </a:solidFill>
                <a:effectLst/>
                <a:latin typeface="+mn-lt"/>
                <a:ea typeface="+mn-ea"/>
                <a:cs typeface="+mn-cs"/>
              </a:rPr>
              <a:t>The purpose of ANLAS is to get a general sense of classroom assessment practices in a country, as guided by national or sub-national level documents for classroom assessment.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i="1" u="none" dirty="0"/>
              <a:t>[For more details see Exhibit 3 in the ANLAS manual.]</a:t>
            </a:r>
          </a:p>
        </p:txBody>
      </p:sp>
      <p:sp>
        <p:nvSpPr>
          <p:cNvPr id="4" name="Slide Number Placeholder 3"/>
          <p:cNvSpPr>
            <a:spLocks noGrp="1"/>
          </p:cNvSpPr>
          <p:nvPr>
            <p:ph type="sldNum" sz="quarter" idx="10"/>
          </p:nvPr>
        </p:nvSpPr>
        <p:spPr/>
        <p:txBody>
          <a:bodyPr/>
          <a:lstStyle/>
          <a:p>
            <a:fld id="{24E4A8C5-FE95-48D6-9796-DAE80261D394}" type="slidenum">
              <a:rPr lang="en-AU" smtClean="0"/>
              <a:t>21</a:t>
            </a:fld>
            <a:endParaRPr lang="en-AU" dirty="0"/>
          </a:p>
        </p:txBody>
      </p:sp>
    </p:spTree>
    <p:extLst>
      <p:ext uri="{BB962C8B-B14F-4D97-AF65-F5344CB8AC3E}">
        <p14:creationId xmlns:p14="http://schemas.microsoft.com/office/powerpoint/2010/main" val="40828721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kern="1200" dirty="0">
                <a:solidFill>
                  <a:schemeClr val="tx1"/>
                </a:solidFill>
                <a:effectLst/>
                <a:latin typeface="+mn-lt"/>
                <a:ea typeface="+mn-ea"/>
                <a:cs typeface="+mn-cs"/>
              </a:rPr>
              <a:t>In relation to the main purposes, scope and main indicators of the assessment programs covered in ANLAS, separate key areas are operationalized for quality of large-scale assessment and examination, and quality of classroom assessment.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u="none"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u="none" kern="1200" dirty="0">
                <a:solidFill>
                  <a:schemeClr val="tx1"/>
                </a:solidFill>
                <a:effectLst/>
                <a:latin typeface="+mn-lt"/>
                <a:ea typeface="+mn-ea"/>
                <a:cs typeface="+mn-cs"/>
              </a:rPr>
              <a:t>The key areas for </a:t>
            </a:r>
            <a:r>
              <a:rPr lang="en-US" sz="1200" b="1" u="sng" kern="1200" dirty="0">
                <a:solidFill>
                  <a:schemeClr val="tx1"/>
                </a:solidFill>
                <a:effectLst/>
                <a:latin typeface="+mn-lt"/>
                <a:ea typeface="+mn-ea"/>
                <a:cs typeface="+mn-cs"/>
              </a:rPr>
              <a:t>dimension 2A</a:t>
            </a:r>
            <a:r>
              <a:rPr lang="en-US" sz="1200" b="1" u="sng" kern="1200" baseline="0" dirty="0">
                <a:solidFill>
                  <a:schemeClr val="tx1"/>
                </a:solidFill>
                <a:effectLst/>
                <a:latin typeface="+mn-lt"/>
                <a:ea typeface="+mn-ea"/>
                <a:cs typeface="+mn-cs"/>
              </a:rPr>
              <a:t> </a:t>
            </a:r>
            <a:r>
              <a:rPr lang="en-US" sz="1200" b="1" u="none" kern="1200" baseline="0" dirty="0">
                <a:solidFill>
                  <a:schemeClr val="tx1"/>
                </a:solidFill>
                <a:effectLst/>
                <a:latin typeface="+mn-lt"/>
                <a:ea typeface="+mn-ea"/>
                <a:cs typeface="+mn-cs"/>
              </a:rPr>
              <a:t>relate to the overarching purpose of large-scale assessment and examination to gain data </a:t>
            </a:r>
            <a:r>
              <a:rPr lang="en-US" sz="1200" b="1" u="none" kern="1200" dirty="0">
                <a:solidFill>
                  <a:schemeClr val="tx1"/>
                </a:solidFill>
                <a:effectLst/>
                <a:latin typeface="+mn-lt"/>
                <a:ea typeface="+mn-ea"/>
                <a:cs typeface="+mn-cs"/>
              </a:rPr>
              <a:t>on education system performance, </a:t>
            </a:r>
            <a:r>
              <a:rPr lang="en-US" sz="1200" u="none" kern="1200" dirty="0">
                <a:solidFill>
                  <a:schemeClr val="tx1"/>
                </a:solidFill>
                <a:effectLst/>
                <a:latin typeface="+mn-lt"/>
                <a:ea typeface="+mn-ea"/>
                <a:cs typeface="+mn-cs"/>
              </a:rPr>
              <a:t>and hence </a:t>
            </a:r>
            <a:r>
              <a:rPr lang="en-US" sz="1200" u="none" kern="1200" baseline="0" dirty="0">
                <a:solidFill>
                  <a:schemeClr val="tx1"/>
                </a:solidFill>
                <a:effectLst/>
                <a:latin typeface="+mn-lt"/>
                <a:ea typeface="+mn-ea"/>
                <a:cs typeface="+mn-cs"/>
              </a:rPr>
              <a:t>apply to both assessment program types. However, each large-scale assessment and examination included in ANLAS is analyzed separately.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u="none" kern="1200" baseline="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u="none" kern="1200" baseline="0" dirty="0">
                <a:solidFill>
                  <a:schemeClr val="tx1"/>
                </a:solidFill>
                <a:effectLst/>
                <a:latin typeface="+mn-lt"/>
                <a:ea typeface="+mn-ea"/>
                <a:cs typeface="+mn-cs"/>
              </a:rPr>
              <a:t>The key areas for </a:t>
            </a:r>
            <a:r>
              <a:rPr lang="en-US" sz="1200" b="1" u="sng" kern="1200" baseline="0" dirty="0">
                <a:solidFill>
                  <a:schemeClr val="tx1"/>
                </a:solidFill>
                <a:effectLst/>
                <a:latin typeface="+mn-lt"/>
                <a:ea typeface="+mn-ea"/>
                <a:cs typeface="+mn-cs"/>
              </a:rPr>
              <a:t>dimension 2B</a:t>
            </a:r>
            <a:r>
              <a:rPr lang="en-US" sz="1200" b="1" u="none" kern="1200" baseline="0" dirty="0">
                <a:solidFill>
                  <a:schemeClr val="tx1"/>
                </a:solidFill>
                <a:effectLst/>
                <a:latin typeface="+mn-lt"/>
                <a:ea typeface="+mn-ea"/>
                <a:cs typeface="+mn-cs"/>
              </a:rPr>
              <a:t> relate </a:t>
            </a:r>
            <a:r>
              <a:rPr lang="en-GB" sz="1200" b="1" kern="1200" dirty="0">
                <a:solidFill>
                  <a:schemeClr val="tx1"/>
                </a:solidFill>
                <a:effectLst/>
                <a:latin typeface="+mn-lt"/>
                <a:ea typeface="+mn-ea"/>
                <a:cs typeface="+mn-cs"/>
              </a:rPr>
              <a:t>to the</a:t>
            </a:r>
            <a:r>
              <a:rPr lang="en-US" sz="1200" b="1" kern="1200" dirty="0">
                <a:solidFill>
                  <a:schemeClr val="tx1"/>
                </a:solidFill>
                <a:effectLst/>
                <a:latin typeface="+mn-lt"/>
                <a:ea typeface="+mn-ea"/>
                <a:cs typeface="+mn-cs"/>
              </a:rPr>
              <a:t> particular purpose </a:t>
            </a:r>
            <a:r>
              <a:rPr lang="en-US" sz="1200" b="1" u="none" kern="1200" dirty="0">
                <a:solidFill>
                  <a:schemeClr val="tx1"/>
                </a:solidFill>
                <a:effectLst/>
                <a:latin typeface="+mn-lt"/>
                <a:ea typeface="+mn-ea"/>
                <a:cs typeface="+mn-cs"/>
              </a:rPr>
              <a:t>of classroom assessment </a:t>
            </a:r>
            <a:r>
              <a:rPr lang="en-US" sz="1200" b="1" kern="1200" dirty="0">
                <a:solidFill>
                  <a:schemeClr val="tx1"/>
                </a:solidFill>
                <a:effectLst/>
                <a:latin typeface="+mn-lt"/>
                <a:ea typeface="+mn-ea"/>
                <a:cs typeface="+mn-cs"/>
              </a:rPr>
              <a:t>to </a:t>
            </a:r>
            <a:r>
              <a:rPr lang="en-GB" sz="1200" b="1" kern="1200" dirty="0">
                <a:solidFill>
                  <a:schemeClr val="tx1"/>
                </a:solidFill>
                <a:effectLst/>
                <a:latin typeface="+mn-lt"/>
                <a:ea typeface="+mn-ea"/>
                <a:cs typeface="+mn-cs"/>
              </a:rPr>
              <a:t>gain diagnostic information about individual learners’ state and progress to inform continuous improvement of learning.</a:t>
            </a:r>
            <a:r>
              <a:rPr lang="en-GB" sz="1200" b="1" kern="1200" baseline="0" dirty="0">
                <a:solidFill>
                  <a:schemeClr val="tx1"/>
                </a:solidFill>
                <a:effectLst/>
                <a:latin typeface="+mn-lt"/>
                <a:ea typeface="+mn-ea"/>
                <a:cs typeface="+mn-cs"/>
              </a:rPr>
              <a:t> </a:t>
            </a:r>
            <a:r>
              <a:rPr lang="en-GB" sz="1200" kern="1200" baseline="0" dirty="0">
                <a:solidFill>
                  <a:schemeClr val="tx1"/>
                </a:solidFill>
                <a:effectLst/>
                <a:latin typeface="+mn-lt"/>
                <a:ea typeface="+mn-ea"/>
                <a:cs typeface="+mn-cs"/>
              </a:rPr>
              <a:t>I</a:t>
            </a:r>
            <a:r>
              <a:rPr lang="en-US" sz="1200" u="none" kern="1200" baseline="0" dirty="0">
                <a:solidFill>
                  <a:schemeClr val="tx1"/>
                </a:solidFill>
                <a:effectLst/>
                <a:latin typeface="+mn-lt"/>
                <a:ea typeface="+mn-ea"/>
                <a:cs typeface="+mn-cs"/>
              </a:rPr>
              <a:t>t is important to </a:t>
            </a:r>
            <a:r>
              <a:rPr lang="en-US" sz="1200" kern="1200" dirty="0">
                <a:solidFill>
                  <a:schemeClr val="tx1"/>
                </a:solidFill>
                <a:effectLst/>
                <a:latin typeface="+mn-lt"/>
                <a:ea typeface="+mn-ea"/>
                <a:cs typeface="+mn-cs"/>
              </a:rPr>
              <a:t>differentiate the relevant levels of school education that may have an impact on analyzing the</a:t>
            </a:r>
            <a:r>
              <a:rPr lang="en-US" sz="1200" kern="1200" baseline="0" dirty="0">
                <a:solidFill>
                  <a:schemeClr val="tx1"/>
                </a:solidFill>
                <a:effectLst/>
                <a:latin typeface="+mn-lt"/>
                <a:ea typeface="+mn-ea"/>
                <a:cs typeface="+mn-cs"/>
              </a:rPr>
              <a:t> quality of classroom assessment </a:t>
            </a:r>
            <a:r>
              <a:rPr lang="en-US" sz="1200" kern="1200" dirty="0">
                <a:solidFill>
                  <a:schemeClr val="tx1"/>
                </a:solidFill>
                <a:effectLst/>
                <a:latin typeface="+mn-lt"/>
                <a:ea typeface="+mn-ea"/>
                <a:cs typeface="+mn-cs"/>
              </a:rPr>
              <a:t>in the national context, for example, primary and secondary education, basic education (primary and lower secondary education), lower secondary education or higher secondary education. These are analyzed separately in ANLAS.</a:t>
            </a:r>
            <a:endParaRPr lang="en-US" sz="1200" u="non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4E4A8C5-FE95-48D6-9796-DAE80261D394}" type="slidenum">
              <a:rPr lang="en-AU" smtClean="0"/>
              <a:t>22</a:t>
            </a:fld>
            <a:endParaRPr lang="en-AU" dirty="0"/>
          </a:p>
        </p:txBody>
      </p:sp>
    </p:spTree>
    <p:extLst>
      <p:ext uri="{BB962C8B-B14F-4D97-AF65-F5344CB8AC3E}">
        <p14:creationId xmlns:p14="http://schemas.microsoft.com/office/powerpoint/2010/main" val="3596914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none" kern="1200" dirty="0">
                <a:solidFill>
                  <a:schemeClr val="tx1"/>
                </a:solidFill>
                <a:effectLst/>
                <a:latin typeface="+mn-lt"/>
                <a:ea typeface="+mn-ea"/>
                <a:cs typeface="+mn-cs"/>
              </a:rPr>
              <a:t>Dimension 2A, quality of large-scale assessment and examination, is operationalized through eight key areas. </a:t>
            </a:r>
            <a:r>
              <a:rPr lang="en-US" sz="1200" u="none" kern="1200" dirty="0">
                <a:solidFill>
                  <a:schemeClr val="tx1"/>
                </a:solidFill>
                <a:effectLst/>
                <a:latin typeface="+mn-lt"/>
                <a:ea typeface="+mn-ea"/>
                <a:cs typeface="+mn-cs"/>
              </a:rPr>
              <a:t>Three key areas are shown on this slide, five on the next slide.</a:t>
            </a:r>
          </a:p>
          <a:p>
            <a:endParaRPr lang="en-US" sz="1200" u="non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kern="1200" dirty="0">
                <a:solidFill>
                  <a:schemeClr val="tx1"/>
                </a:solidFill>
                <a:effectLst/>
                <a:latin typeface="+mn-lt"/>
                <a:ea typeface="+mn-ea"/>
                <a:cs typeface="+mn-cs"/>
              </a:rPr>
              <a:t>To provide meaningful data for education policy and practice, large-scale assessments and examinations must use well-founded methods in each of these key areas. As such, the quality objectives derived for ANLAS focus on the aspects of each key area that are the most essential for achieving technical rigor.</a:t>
            </a:r>
            <a:endParaRPr lang="en-AU" sz="1200" u="none" kern="1200" dirty="0">
              <a:solidFill>
                <a:schemeClr val="tx1"/>
              </a:solidFill>
              <a:effectLst/>
              <a:latin typeface="+mn-lt"/>
              <a:ea typeface="+mn-ea"/>
              <a:cs typeface="+mn-cs"/>
            </a:endParaRPr>
          </a:p>
          <a:p>
            <a:endParaRPr lang="en-US" sz="1200" u="non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u="none" kern="1200" baseline="0" dirty="0">
                <a:solidFill>
                  <a:schemeClr val="tx1"/>
                </a:solidFill>
                <a:effectLst/>
                <a:latin typeface="+mn-lt"/>
                <a:ea typeface="+mn-ea"/>
                <a:cs typeface="+mn-cs"/>
              </a:rPr>
              <a:t>[Explain the key areas and their corresponding quality objective based on the ANLAS manual, section 3.2.1. You may wish to name all eight key areas, but only read two or three quality objectives for illustration purposes.]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u="none"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u="none"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4E4A8C5-FE95-48D6-9796-DAE80261D394}" type="slidenum">
              <a:rPr lang="en-AU" smtClean="0"/>
              <a:t>23</a:t>
            </a:fld>
            <a:endParaRPr lang="en-AU" dirty="0"/>
          </a:p>
        </p:txBody>
      </p:sp>
    </p:spTree>
    <p:extLst>
      <p:ext uri="{BB962C8B-B14F-4D97-AF65-F5344CB8AC3E}">
        <p14:creationId xmlns:p14="http://schemas.microsoft.com/office/powerpoint/2010/main" val="36278510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u="non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4E4A8C5-FE95-48D6-9796-DAE80261D394}" type="slidenum">
              <a:rPr lang="en-AU" smtClean="0"/>
              <a:t>24</a:t>
            </a:fld>
            <a:endParaRPr lang="en-AU" dirty="0"/>
          </a:p>
        </p:txBody>
      </p:sp>
    </p:spTree>
    <p:extLst>
      <p:ext uri="{BB962C8B-B14F-4D97-AF65-F5344CB8AC3E}">
        <p14:creationId xmlns:p14="http://schemas.microsoft.com/office/powerpoint/2010/main" val="3251465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none" kern="1200" dirty="0">
                <a:solidFill>
                  <a:schemeClr val="tx1"/>
                </a:solidFill>
                <a:effectLst/>
                <a:latin typeface="+mn-lt"/>
                <a:ea typeface="+mn-ea"/>
                <a:cs typeface="+mn-cs"/>
              </a:rPr>
              <a:t>Dimension 2B, quality of classroom</a:t>
            </a:r>
            <a:r>
              <a:rPr lang="en-US" sz="1200" b="1" u="none" kern="1200" baseline="0" dirty="0">
                <a:solidFill>
                  <a:schemeClr val="tx1"/>
                </a:solidFill>
                <a:effectLst/>
                <a:latin typeface="+mn-lt"/>
                <a:ea typeface="+mn-ea"/>
                <a:cs typeface="+mn-cs"/>
              </a:rPr>
              <a:t> </a:t>
            </a:r>
            <a:r>
              <a:rPr lang="en-US" sz="1200" b="1" u="none" kern="1200" dirty="0">
                <a:solidFill>
                  <a:schemeClr val="tx1"/>
                </a:solidFill>
                <a:effectLst/>
                <a:latin typeface="+mn-lt"/>
                <a:ea typeface="+mn-ea"/>
                <a:cs typeface="+mn-cs"/>
              </a:rPr>
              <a:t>assessment, is operationalized through six</a:t>
            </a:r>
            <a:r>
              <a:rPr lang="en-US" sz="1200" b="1" u="none" kern="1200" baseline="0" dirty="0">
                <a:solidFill>
                  <a:schemeClr val="tx1"/>
                </a:solidFill>
                <a:effectLst/>
                <a:latin typeface="+mn-lt"/>
                <a:ea typeface="+mn-ea"/>
                <a:cs typeface="+mn-cs"/>
              </a:rPr>
              <a:t> </a:t>
            </a:r>
            <a:r>
              <a:rPr lang="en-US" sz="1200" b="1" u="none" kern="1200" dirty="0">
                <a:solidFill>
                  <a:schemeClr val="tx1"/>
                </a:solidFill>
                <a:effectLst/>
                <a:latin typeface="+mn-lt"/>
                <a:ea typeface="+mn-ea"/>
                <a:cs typeface="+mn-cs"/>
              </a:rPr>
              <a:t>key areas. </a:t>
            </a:r>
            <a:r>
              <a:rPr lang="en-US" sz="1200" u="none" kern="1200" dirty="0">
                <a:solidFill>
                  <a:schemeClr val="tx1"/>
                </a:solidFill>
                <a:effectLst/>
                <a:latin typeface="+mn-lt"/>
                <a:ea typeface="+mn-ea"/>
                <a:cs typeface="+mn-cs"/>
              </a:rPr>
              <a:t>Three key areas are shown on this slide, three</a:t>
            </a:r>
            <a:r>
              <a:rPr lang="en-US" sz="1200" u="none" kern="1200" baseline="0" dirty="0">
                <a:solidFill>
                  <a:schemeClr val="tx1"/>
                </a:solidFill>
                <a:effectLst/>
                <a:latin typeface="+mn-lt"/>
                <a:ea typeface="+mn-ea"/>
                <a:cs typeface="+mn-cs"/>
              </a:rPr>
              <a:t> on the next slide</a:t>
            </a:r>
            <a:r>
              <a:rPr lang="en-US" sz="1200" u="none"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non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kern="1200" dirty="0">
                <a:solidFill>
                  <a:schemeClr val="tx1"/>
                </a:solidFill>
                <a:effectLst/>
                <a:latin typeface="+mn-lt"/>
                <a:ea typeface="+mn-ea"/>
                <a:cs typeface="+mn-cs"/>
              </a:rPr>
              <a:t>The key areas and quality objectives for classroom assessment are informed by general quality principles that relate to policy, capacity, resourcing and practices, including quality assurance of these practices and use of the information gathered to inform teaching </a:t>
            </a:r>
            <a:r>
              <a:rPr lang="en-US" sz="1200" kern="1200" dirty="0">
                <a:solidFill>
                  <a:schemeClr val="tx1"/>
                </a:solidFill>
                <a:effectLst/>
                <a:latin typeface="+mn-lt"/>
                <a:ea typeface="+mn-ea"/>
                <a:cs typeface="+mn-cs"/>
              </a:rPr>
              <a:t>and learning.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non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u="none" kern="1200" baseline="0" dirty="0">
                <a:solidFill>
                  <a:schemeClr val="tx1"/>
                </a:solidFill>
                <a:effectLst/>
                <a:latin typeface="+mn-lt"/>
                <a:ea typeface="+mn-ea"/>
                <a:cs typeface="+mn-cs"/>
              </a:rPr>
              <a:t>[Explain the key areas and their corresponding quality objective based on the ANLAS manual, section 3.2.2. You may wish to name all six key areas, but only read two or three quality objectives for illustration purposes.]</a:t>
            </a:r>
          </a:p>
          <a:p>
            <a:endParaRPr lang="en-AU" dirty="0"/>
          </a:p>
          <a:p>
            <a:pPr marL="0" indent="0">
              <a:buFont typeface="Arial" panose="020B0604020202020204" pitchFamily="34" charset="0"/>
              <a:buNone/>
            </a:pPr>
            <a:r>
              <a:rPr lang="en-US" sz="1200" i="1" kern="1200" dirty="0">
                <a:solidFill>
                  <a:schemeClr val="tx1"/>
                </a:solidFill>
                <a:effectLst/>
                <a:latin typeface="+mn-lt"/>
                <a:ea typeface="+mn-ea"/>
                <a:cs typeface="+mn-cs"/>
              </a:rPr>
              <a:t>[Note:]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kern="1200" dirty="0">
                <a:solidFill>
                  <a:schemeClr val="tx1"/>
                </a:solidFill>
                <a:effectLst/>
                <a:latin typeface="+mn-lt"/>
                <a:ea typeface="+mn-ea"/>
                <a:cs typeface="+mn-cs"/>
              </a:rPr>
              <a:t>As</a:t>
            </a:r>
            <a:r>
              <a:rPr lang="en-US" sz="1200" u="none" kern="1200" baseline="0" dirty="0">
                <a:solidFill>
                  <a:schemeClr val="tx1"/>
                </a:solidFill>
                <a:effectLst/>
                <a:latin typeface="+mn-lt"/>
                <a:ea typeface="+mn-ea"/>
                <a:cs typeface="+mn-cs"/>
              </a:rPr>
              <a:t> indicated before, </a:t>
            </a:r>
            <a:r>
              <a:rPr lang="en-US" sz="1200" u="none" kern="1200" dirty="0">
                <a:solidFill>
                  <a:schemeClr val="tx1"/>
                </a:solidFill>
                <a:effectLst/>
                <a:latin typeface="+mn-lt"/>
                <a:ea typeface="+mn-ea"/>
                <a:cs typeface="+mn-cs"/>
              </a:rPr>
              <a:t>ANLAS provides a resource to</a:t>
            </a:r>
            <a:r>
              <a:rPr lang="en-US" sz="1200" i="1" u="none" kern="1200" dirty="0">
                <a:solidFill>
                  <a:schemeClr val="tx1"/>
                </a:solidFill>
                <a:effectLst/>
                <a:latin typeface="+mn-lt"/>
                <a:ea typeface="+mn-ea"/>
                <a:cs typeface="+mn-cs"/>
              </a:rPr>
              <a:t> </a:t>
            </a:r>
            <a:r>
              <a:rPr lang="en-US" sz="1200" u="none" kern="1200" dirty="0">
                <a:solidFill>
                  <a:schemeClr val="tx1"/>
                </a:solidFill>
                <a:effectLst/>
                <a:latin typeface="+mn-lt"/>
                <a:ea typeface="+mn-ea"/>
                <a:cs typeface="+mn-cs"/>
              </a:rPr>
              <a:t>explore the quality of classroom assessment and how classroom assessment is used at the system, school and classroom level to inform teaching and learning practice and aspects of education policy</a:t>
            </a:r>
            <a:r>
              <a:rPr lang="en-US" sz="1200" i="0" u="none" kern="1200" dirty="0">
                <a:solidFill>
                  <a:schemeClr val="tx1"/>
                </a:solidFill>
                <a:effectLst/>
                <a:latin typeface="+mn-lt"/>
                <a:ea typeface="+mn-ea"/>
                <a:cs typeface="+mn-cs"/>
              </a:rPr>
              <a:t>. It is not intended for ANLAS to provide a representative picture of classroom assessment practices in a country. </a:t>
            </a:r>
            <a:r>
              <a:rPr lang="en-US" sz="1200" u="none" kern="1200" dirty="0">
                <a:solidFill>
                  <a:schemeClr val="tx1"/>
                </a:solidFill>
                <a:effectLst/>
                <a:latin typeface="+mn-lt"/>
                <a:ea typeface="+mn-ea"/>
                <a:cs typeface="+mn-cs"/>
              </a:rPr>
              <a:t>However, a resulting recommendation could be to develop and undertake a representative study of classroom assessment practices to gain further evidence and understanding of classroom assessment practices at the national and sub-national levels. </a:t>
            </a:r>
            <a:endParaRPr lang="en-AU" sz="1200" u="none" kern="1200" dirty="0">
              <a:solidFill>
                <a:schemeClr val="tx1"/>
              </a:solidFill>
              <a:effectLst/>
              <a:latin typeface="+mn-lt"/>
              <a:ea typeface="+mn-ea"/>
              <a:cs typeface="+mn-cs"/>
            </a:endParaRPr>
          </a:p>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10"/>
          </p:nvPr>
        </p:nvSpPr>
        <p:spPr/>
        <p:txBody>
          <a:bodyPr/>
          <a:lstStyle/>
          <a:p>
            <a:fld id="{24E4A8C5-FE95-48D6-9796-DAE80261D394}" type="slidenum">
              <a:rPr lang="en-AU" smtClean="0"/>
              <a:t>25</a:t>
            </a:fld>
            <a:endParaRPr lang="en-AU" dirty="0"/>
          </a:p>
        </p:txBody>
      </p:sp>
    </p:spTree>
    <p:extLst>
      <p:ext uri="{BB962C8B-B14F-4D97-AF65-F5344CB8AC3E}">
        <p14:creationId xmlns:p14="http://schemas.microsoft.com/office/powerpoint/2010/main" val="41268182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4E4A8C5-FE95-48D6-9796-DAE80261D394}" type="slidenum">
              <a:rPr lang="en-AU" smtClean="0"/>
              <a:t>26</a:t>
            </a:fld>
            <a:endParaRPr lang="en-AU" dirty="0"/>
          </a:p>
        </p:txBody>
      </p:sp>
    </p:spTree>
    <p:extLst>
      <p:ext uri="{BB962C8B-B14F-4D97-AF65-F5344CB8AC3E}">
        <p14:creationId xmlns:p14="http://schemas.microsoft.com/office/powerpoint/2010/main" val="21396188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u="none" noProof="0" dirty="0"/>
              <a:t>The third ANLAS</a:t>
            </a:r>
            <a:r>
              <a:rPr lang="en-US" b="1" u="none" baseline="0" noProof="0" dirty="0"/>
              <a:t> dimension, coherence of the assessment system, is operationalized in four key areas, </a:t>
            </a:r>
            <a:r>
              <a:rPr lang="en-US" b="0" u="none" baseline="0" noProof="0" dirty="0"/>
              <a:t>shown on this slide.</a:t>
            </a:r>
          </a:p>
          <a:p>
            <a:pPr marL="171450" indent="-171450">
              <a:buFont typeface="Arial" panose="020B0604020202020204" pitchFamily="34" charset="0"/>
              <a:buChar char="•"/>
            </a:pPr>
            <a:r>
              <a:rPr lang="en-US" sz="1200" u="none" kern="1200" baseline="0" noProof="0" dirty="0">
                <a:solidFill>
                  <a:schemeClr val="tx1"/>
                </a:solidFill>
                <a:effectLst/>
                <a:latin typeface="+mn-lt"/>
                <a:ea typeface="+mn-ea"/>
                <a:cs typeface="+mn-cs"/>
              </a:rPr>
              <a:t>The coherence dimension </a:t>
            </a:r>
            <a:r>
              <a:rPr lang="en-US" sz="1200" u="none" kern="1200" noProof="0" dirty="0">
                <a:solidFill>
                  <a:schemeClr val="tx1"/>
                </a:solidFill>
                <a:effectLst/>
                <a:latin typeface="+mn-lt"/>
                <a:ea typeface="+mn-ea"/>
                <a:cs typeface="+mn-cs"/>
              </a:rPr>
              <a:t>relates to the extent to which the assessment system is consistent with important aspects of the broader education system and other aspects within the assessment system</a:t>
            </a:r>
            <a:r>
              <a:rPr lang="en-US" sz="1200" u="none" kern="1200" baseline="0" noProof="0" dirty="0">
                <a:solidFill>
                  <a:schemeClr val="tx1"/>
                </a:solidFill>
                <a:effectLst/>
                <a:latin typeface="+mn-lt"/>
                <a:ea typeface="+mn-ea"/>
                <a:cs typeface="+mn-cs"/>
              </a:rPr>
              <a:t> </a:t>
            </a:r>
            <a:r>
              <a:rPr lang="en-US" sz="1200" u="none" kern="1200" noProof="0" dirty="0">
                <a:solidFill>
                  <a:schemeClr val="tx1"/>
                </a:solidFill>
                <a:effectLst/>
                <a:latin typeface="+mn-lt"/>
                <a:ea typeface="+mn-ea"/>
                <a:cs typeface="+mn-cs"/>
              </a:rPr>
              <a:t>(Clarke 2012).</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Consistency between </a:t>
            </a:r>
            <a:r>
              <a:rPr lang="en-US" sz="1200" u="none" kern="1200" dirty="0">
                <a:solidFill>
                  <a:schemeClr val="tx1"/>
                </a:solidFill>
                <a:effectLst/>
                <a:latin typeface="+mn-lt"/>
                <a:ea typeface="+mn-ea"/>
                <a:cs typeface="+mn-cs"/>
              </a:rPr>
              <a:t>the assessment system and other elements of the education system is essential in order to ensure the assessment system provide</a:t>
            </a:r>
            <a:r>
              <a:rPr lang="en-US" sz="1200" kern="1200" dirty="0">
                <a:solidFill>
                  <a:schemeClr val="tx1"/>
                </a:solidFill>
                <a:effectLst/>
                <a:latin typeface="+mn-lt"/>
                <a:ea typeface="+mn-ea"/>
                <a:cs typeface="+mn-cs"/>
              </a:rPr>
              <a:t>s the </a:t>
            </a:r>
            <a:r>
              <a:rPr lang="en-US" sz="1200" u="sng" kern="1200" dirty="0">
                <a:solidFill>
                  <a:schemeClr val="tx1"/>
                </a:solidFill>
                <a:effectLst/>
                <a:latin typeface="+mn-lt"/>
                <a:ea typeface="+mn-ea"/>
                <a:cs typeface="+mn-cs"/>
              </a:rPr>
              <a:t>relevant data </a:t>
            </a:r>
            <a:r>
              <a:rPr lang="en-US" sz="1200" kern="1200" dirty="0">
                <a:solidFill>
                  <a:schemeClr val="tx1"/>
                </a:solidFill>
                <a:effectLst/>
                <a:latin typeface="+mn-lt"/>
                <a:ea typeface="+mn-ea"/>
                <a:cs typeface="+mn-cs"/>
              </a:rPr>
              <a:t>to inform teaching and learning practice and to evaluate, monitor and improve the education system in its entirety.</a:t>
            </a:r>
          </a:p>
          <a:p>
            <a:pPr marL="171450" indent="-171450">
              <a:buFont typeface="Arial" panose="020B0604020202020204" pitchFamily="34" charset="0"/>
              <a:buChar char="•"/>
            </a:pPr>
            <a:r>
              <a:rPr lang="en-US" sz="1200" u="sng" kern="1200" dirty="0">
                <a:solidFill>
                  <a:schemeClr val="tx1"/>
                </a:solidFill>
                <a:effectLst/>
                <a:latin typeface="+mn-lt"/>
                <a:ea typeface="+mn-ea"/>
                <a:cs typeface="+mn-cs"/>
              </a:rPr>
              <a:t>Dimension</a:t>
            </a:r>
            <a:r>
              <a:rPr lang="en-US" sz="1200" u="sng" kern="1200" baseline="0" dirty="0">
                <a:solidFill>
                  <a:schemeClr val="tx1"/>
                </a:solidFill>
                <a:effectLst/>
                <a:latin typeface="+mn-lt"/>
                <a:ea typeface="+mn-ea"/>
                <a:cs typeface="+mn-cs"/>
              </a:rPr>
              <a:t> 3 is </a:t>
            </a:r>
            <a:r>
              <a:rPr lang="en-US" sz="1200" u="sng" kern="1200" dirty="0">
                <a:solidFill>
                  <a:schemeClr val="tx1"/>
                </a:solidFill>
                <a:effectLst/>
                <a:latin typeface="+mn-lt"/>
                <a:ea typeface="+mn-ea"/>
                <a:cs typeface="+mn-cs"/>
              </a:rPr>
              <a:t>therefore the most complex dimension of the analysis</a:t>
            </a:r>
            <a:r>
              <a:rPr lang="en-US" sz="1200" kern="1200" dirty="0">
                <a:solidFill>
                  <a:schemeClr val="tx1"/>
                </a:solidFill>
                <a:effectLst/>
                <a:latin typeface="+mn-lt"/>
                <a:ea typeface="+mn-ea"/>
                <a:cs typeface="+mn-cs"/>
              </a:rPr>
              <a:t>, incorporating aspects across all three dimensions.</a:t>
            </a:r>
            <a:endParaRPr lang="en-US" baseline="0" noProof="0" dirty="0"/>
          </a:p>
          <a:p>
            <a:endParaRPr lang="en-US"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u="none" kern="1200" baseline="0" noProof="0" dirty="0">
                <a:solidFill>
                  <a:schemeClr val="tx1"/>
                </a:solidFill>
                <a:effectLst/>
                <a:latin typeface="+mn-lt"/>
                <a:ea typeface="+mn-ea"/>
                <a:cs typeface="+mn-cs"/>
              </a:rPr>
              <a:t>[Explain the key areas and their corresponding quality objective based on the ANLAS manual, section 3.3.]</a:t>
            </a:r>
          </a:p>
          <a:p>
            <a:endParaRPr lang="en-US" noProof="0" dirty="0"/>
          </a:p>
          <a:p>
            <a:pPr marL="228600" indent="-228600">
              <a:buAutoNum type="arabicParenR"/>
            </a:pPr>
            <a:r>
              <a:rPr lang="en-US" b="1" u="none" noProof="0" dirty="0"/>
              <a:t>Learning standards and curriculum: </a:t>
            </a:r>
            <a:r>
              <a:rPr lang="en-US" u="none" noProof="0" dirty="0"/>
              <a:t>This key area </a:t>
            </a:r>
            <a:r>
              <a:rPr lang="en-US" sz="1200" u="none" kern="1200" dirty="0">
                <a:solidFill>
                  <a:schemeClr val="tx1"/>
                </a:solidFill>
                <a:effectLst/>
                <a:latin typeface="+mn-lt"/>
                <a:ea typeface="+mn-ea"/>
                <a:cs typeface="+mn-cs"/>
              </a:rPr>
              <a:t>relates to the key learning domains and how students’ knowledge and skills are assessed in the various programs included in the analysis. The focus of the analysis is on the application of knowledge and demonstration of skills in alignment with official learning standards or curriculum</a:t>
            </a:r>
            <a:r>
              <a:rPr lang="en-US" sz="1200" kern="1200" dirty="0">
                <a:solidFill>
                  <a:schemeClr val="tx1"/>
                </a:solidFill>
                <a:effectLst/>
                <a:latin typeface="+mn-lt"/>
                <a:ea typeface="+mn-ea"/>
                <a:cs typeface="+mn-cs"/>
              </a:rPr>
              <a:t>.</a:t>
            </a:r>
            <a:endParaRPr lang="en-US" noProof="0" dirty="0"/>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b="1" u="none" noProof="0" dirty="0"/>
              <a:t>Education system structure: </a:t>
            </a:r>
            <a:r>
              <a:rPr lang="en-US" b="0" u="none" noProof="0" dirty="0"/>
              <a:t>T</a:t>
            </a:r>
            <a:r>
              <a:rPr lang="en-US" sz="1200" u="none" kern="1200" dirty="0">
                <a:solidFill>
                  <a:schemeClr val="tx1"/>
                </a:solidFill>
                <a:effectLst/>
                <a:latin typeface="+mn-lt"/>
                <a:ea typeface="+mn-ea"/>
                <a:cs typeface="+mn-cs"/>
              </a:rPr>
              <a:t>his</a:t>
            </a:r>
            <a:r>
              <a:rPr lang="en-US" sz="1200" u="none" kern="1200" baseline="0" dirty="0">
                <a:solidFill>
                  <a:schemeClr val="tx1"/>
                </a:solidFill>
                <a:effectLst/>
                <a:latin typeface="+mn-lt"/>
                <a:ea typeface="+mn-ea"/>
                <a:cs typeface="+mn-cs"/>
              </a:rPr>
              <a:t> key area relates to the</a:t>
            </a:r>
            <a:r>
              <a:rPr lang="en-US" sz="1200" u="none" kern="1200" dirty="0">
                <a:solidFill>
                  <a:schemeClr val="tx1"/>
                </a:solidFill>
                <a:effectLst/>
                <a:latin typeface="+mn-lt"/>
                <a:ea typeface="+mn-ea"/>
                <a:cs typeface="+mn-cs"/>
              </a:rPr>
              <a:t> provision of learning data at key stages of primary and secondary school education, and for relevant levels of the education system, from monitoring the state and progress of individual students, aggregated at the classroom or school level, to system-monitoring of learning data at the national or sub-national levels. In addition, international or regional assessments allow comparison with other education systems, and to learn about the relative strengths or weaknesses of the education system. Relevant data concerning the education system structure also include linked performance data that allow</a:t>
            </a:r>
            <a:r>
              <a:rPr lang="en-US" sz="1200" i="1" u="none" kern="1200" dirty="0">
                <a:solidFill>
                  <a:schemeClr val="tx1"/>
                </a:solidFill>
                <a:effectLst/>
                <a:latin typeface="+mn-lt"/>
                <a:ea typeface="+mn-ea"/>
                <a:cs typeface="+mn-cs"/>
              </a:rPr>
              <a:t> </a:t>
            </a:r>
            <a:r>
              <a:rPr lang="en-US" sz="1200" u="none" kern="1200" dirty="0">
                <a:solidFill>
                  <a:schemeClr val="tx1"/>
                </a:solidFill>
                <a:effectLst/>
                <a:latin typeface="+mn-lt"/>
                <a:ea typeface="+mn-ea"/>
                <a:cs typeface="+mn-cs"/>
              </a:rPr>
              <a:t>system-level monitoring of learning progress over time or between grades.</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b="1" u="none" noProof="0" dirty="0"/>
              <a:t>Education priorities: </a:t>
            </a:r>
            <a:r>
              <a:rPr lang="en-US" sz="1200" u="none" kern="1200" dirty="0">
                <a:solidFill>
                  <a:schemeClr val="tx1"/>
                </a:solidFill>
                <a:effectLst/>
                <a:latin typeface="+mn-lt"/>
                <a:ea typeface="+mn-ea"/>
                <a:cs typeface="+mn-cs"/>
              </a:rPr>
              <a:t>Relevant data are required to address priorities in education policy and practice. This </a:t>
            </a:r>
            <a:r>
              <a:rPr lang="en-US" sz="1200" u="none" kern="1200" dirty="0">
                <a:solidFill>
                  <a:srgbClr val="FF0000"/>
                </a:solidFill>
                <a:effectLst/>
                <a:latin typeface="+mn-lt"/>
                <a:ea typeface="+mn-ea"/>
                <a:cs typeface="+mn-cs"/>
              </a:rPr>
              <a:t>key area </a:t>
            </a:r>
            <a:r>
              <a:rPr lang="en-US" sz="1200" u="none" kern="1200" dirty="0">
                <a:solidFill>
                  <a:schemeClr val="tx1"/>
                </a:solidFill>
                <a:effectLst/>
                <a:latin typeface="+mn-lt"/>
                <a:ea typeface="+mn-ea"/>
                <a:cs typeface="+mn-cs"/>
              </a:rPr>
              <a:t>relates back to the policy context and guidance provided at the system-level for learning assessment. Clarity and consistency of purpose are essential in order for learning assessment to provide robust evidence to inform education priorities. Education priorities to be addressed with assessment data include, for example, to improve students’ knowledge and skills in key learning domains; teaching, learning and assessing 21</a:t>
            </a:r>
            <a:r>
              <a:rPr lang="en-US" sz="1200" u="none" kern="1200" baseline="30000" dirty="0">
                <a:solidFill>
                  <a:schemeClr val="tx1"/>
                </a:solidFill>
                <a:effectLst/>
                <a:latin typeface="+mn-lt"/>
                <a:ea typeface="+mn-ea"/>
                <a:cs typeface="+mn-cs"/>
              </a:rPr>
              <a:t>st</a:t>
            </a:r>
            <a:r>
              <a:rPr lang="en-US" sz="1200" u="none" kern="1200" dirty="0">
                <a:solidFill>
                  <a:schemeClr val="tx1"/>
                </a:solidFill>
                <a:effectLst/>
                <a:latin typeface="+mn-lt"/>
                <a:ea typeface="+mn-ea"/>
                <a:cs typeface="+mn-cs"/>
              </a:rPr>
              <a:t> century skills; achieving particular education goals and targets; ensuring equity in education (for example, quality education for all, girls and boys, students with special education needs); improving the quality of educational practice (for example, instructional practice, school leadership and management, school infrastructure and resources); and improving teacher education and professional development (ACER and UIS 2006).</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b="1" noProof="0" dirty="0"/>
              <a:t>System-level data use:</a:t>
            </a:r>
            <a:r>
              <a:rPr lang="en-US" b="1" baseline="0" noProof="0" dirty="0"/>
              <a:t> </a:t>
            </a:r>
            <a:r>
              <a:rPr lang="en-US" b="0" baseline="0" noProof="0" dirty="0"/>
              <a:t>Coherence</a:t>
            </a:r>
            <a:r>
              <a:rPr lang="en-US" sz="1200" kern="1200" dirty="0">
                <a:solidFill>
                  <a:schemeClr val="tx1"/>
                </a:solidFill>
                <a:effectLst/>
                <a:latin typeface="+mn-lt"/>
                <a:ea typeface="+mn-ea"/>
                <a:cs typeface="+mn-cs"/>
              </a:rPr>
              <a:t> is also established through the assessment data and findings being used in education policy and practice, with the ultimate aim to improve learning. Major areas for the use of assessment in evidence-based decision making are: review and development of national policies, education sector planning processes and global education monitoring (ACER and UIS 2006; Wagner, et al. 2012; Best, et al.</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2013; ACER 2017).</a:t>
            </a:r>
            <a:endParaRPr lang="en-AU" sz="1200" kern="1200" dirty="0">
              <a:solidFill>
                <a:schemeClr val="tx1"/>
              </a:solidFill>
              <a:effectLst/>
              <a:latin typeface="+mn-lt"/>
              <a:ea typeface="+mn-ea"/>
              <a:cs typeface="+mn-cs"/>
            </a:endParaRPr>
          </a:p>
          <a:p>
            <a:pPr marL="228600" indent="-228600">
              <a:buAutoNum type="arabicParenR"/>
            </a:pPr>
            <a:endParaRPr lang="en-US" noProof="0" dirty="0"/>
          </a:p>
        </p:txBody>
      </p:sp>
      <p:sp>
        <p:nvSpPr>
          <p:cNvPr id="4" name="Slide Number Placeholder 3"/>
          <p:cNvSpPr>
            <a:spLocks noGrp="1"/>
          </p:cNvSpPr>
          <p:nvPr>
            <p:ph type="sldNum" sz="quarter" idx="10"/>
          </p:nvPr>
        </p:nvSpPr>
        <p:spPr/>
        <p:txBody>
          <a:bodyPr/>
          <a:lstStyle/>
          <a:p>
            <a:fld id="{24E4A8C5-FE95-48D6-9796-DAE80261D394}" type="slidenum">
              <a:rPr lang="en-AU" smtClean="0"/>
              <a:t>27</a:t>
            </a:fld>
            <a:endParaRPr lang="en-AU" dirty="0"/>
          </a:p>
        </p:txBody>
      </p:sp>
    </p:spTree>
    <p:extLst>
      <p:ext uri="{BB962C8B-B14F-4D97-AF65-F5344CB8AC3E}">
        <p14:creationId xmlns:p14="http://schemas.microsoft.com/office/powerpoint/2010/main" val="10624556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u="none" kern="1200" dirty="0">
                <a:solidFill>
                  <a:schemeClr val="tx1"/>
                </a:solidFill>
                <a:effectLst/>
                <a:latin typeface="+mn-lt"/>
                <a:ea typeface="+mn-ea"/>
                <a:cs typeface="+mn-cs"/>
              </a:rPr>
              <a:t>ANLAS is conceptualized as</a:t>
            </a:r>
            <a:r>
              <a:rPr lang="en-US" sz="1200" i="1" u="none" kern="1200" dirty="0">
                <a:solidFill>
                  <a:schemeClr val="tx1"/>
                </a:solidFill>
                <a:effectLst/>
                <a:latin typeface="+mn-lt"/>
                <a:ea typeface="+mn-ea"/>
                <a:cs typeface="+mn-cs"/>
              </a:rPr>
              <a:t> a country-led, participative process </a:t>
            </a:r>
            <a:r>
              <a:rPr lang="en-US" sz="1200" u="none" kern="1200" dirty="0">
                <a:solidFill>
                  <a:schemeClr val="tx1"/>
                </a:solidFill>
                <a:effectLst/>
                <a:latin typeface="+mn-lt"/>
                <a:ea typeface="+mn-ea"/>
                <a:cs typeface="+mn-cs"/>
              </a:rPr>
              <a:t>that is implemented by a national team, led by a team leader, and guided by a steering committee. </a:t>
            </a:r>
          </a:p>
          <a:p>
            <a:pPr marL="171450" lvl="0" indent="-171450">
              <a:buFont typeface="Arial" panose="020B0604020202020204" pitchFamily="34" charset="0"/>
              <a:buChar char="•"/>
            </a:pPr>
            <a:endParaRPr lang="en-US" sz="1200" u="none"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u="none" kern="1200" dirty="0">
                <a:solidFill>
                  <a:schemeClr val="tx1"/>
                </a:solidFill>
                <a:effectLst/>
                <a:latin typeface="+mn-lt"/>
                <a:ea typeface="+mn-ea"/>
                <a:cs typeface="+mn-cs"/>
              </a:rPr>
              <a:t>The two main methods for completing the qualitative analysis are document review and consultations with key stakeholders in the education system and in the assessment system.</a:t>
            </a:r>
          </a:p>
          <a:p>
            <a:pPr marL="171450" lvl="0" indent="-171450">
              <a:buFont typeface="Arial" panose="020B0604020202020204" pitchFamily="34" charset="0"/>
              <a:buChar char="•"/>
            </a:pPr>
            <a:endParaRPr lang="en-US" sz="1200" u="none"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u="none" kern="1200" dirty="0">
                <a:solidFill>
                  <a:schemeClr val="tx1"/>
                </a:solidFill>
                <a:effectLst/>
                <a:latin typeface="+mn-lt"/>
                <a:ea typeface="+mn-ea"/>
                <a:cs typeface="+mn-cs"/>
              </a:rPr>
              <a:t>The participative analysis process enables key stakeholders to collaboratively analyze the learning assessment system, identify where improvements are required and make recommendations on how to strengthen the assessment system.</a:t>
            </a:r>
          </a:p>
        </p:txBody>
      </p:sp>
      <p:sp>
        <p:nvSpPr>
          <p:cNvPr id="4" name="Slide Number Placeholder 3"/>
          <p:cNvSpPr>
            <a:spLocks noGrp="1"/>
          </p:cNvSpPr>
          <p:nvPr>
            <p:ph type="sldNum" sz="quarter" idx="10"/>
          </p:nvPr>
        </p:nvSpPr>
        <p:spPr/>
        <p:txBody>
          <a:bodyPr/>
          <a:lstStyle/>
          <a:p>
            <a:fld id="{BB6451F8-7F68-4A62-AC10-DD8B6DEBF8A7}" type="slidenum">
              <a:rPr lang="en-AU" smtClean="0"/>
              <a:t>29</a:t>
            </a:fld>
            <a:endParaRPr lang="en-AU" dirty="0"/>
          </a:p>
        </p:txBody>
      </p:sp>
    </p:spTree>
    <p:extLst>
      <p:ext uri="{BB962C8B-B14F-4D97-AF65-F5344CB8AC3E}">
        <p14:creationId xmlns:p14="http://schemas.microsoft.com/office/powerpoint/2010/main" val="22826728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a:t>
            </a:r>
            <a:r>
              <a:rPr lang="en-US" sz="1200" i="1" kern="1200" dirty="0">
                <a:solidFill>
                  <a:schemeClr val="tx1"/>
                </a:solidFill>
                <a:effectLst/>
                <a:latin typeface="+mn-lt"/>
                <a:ea typeface="+mn-ea"/>
                <a:cs typeface="+mn-cs"/>
              </a:rPr>
              <a:t> ANLAS manual</a:t>
            </a:r>
            <a:r>
              <a:rPr lang="en-US" sz="1200" kern="1200" dirty="0">
                <a:solidFill>
                  <a:schemeClr val="tx1"/>
                </a:solidFill>
                <a:effectLst/>
                <a:latin typeface="+mn-lt"/>
                <a:ea typeface="+mn-ea"/>
                <a:cs typeface="+mn-cs"/>
              </a:rPr>
              <a:t> and </a:t>
            </a:r>
            <a:r>
              <a:rPr lang="en-US" sz="1200" i="1" kern="1200" dirty="0">
                <a:solidFill>
                  <a:schemeClr val="tx1"/>
                </a:solidFill>
                <a:effectLst/>
                <a:latin typeface="+mn-lt"/>
                <a:ea typeface="+mn-ea"/>
                <a:cs typeface="+mn-cs"/>
              </a:rPr>
              <a:t>a set of tools </a:t>
            </a:r>
            <a:r>
              <a:rPr lang="en-US" sz="1200" kern="1200" dirty="0">
                <a:solidFill>
                  <a:schemeClr val="tx1"/>
                </a:solidFill>
                <a:effectLst/>
                <a:latin typeface="+mn-lt"/>
                <a:ea typeface="+mn-ea"/>
                <a:cs typeface="+mn-cs"/>
              </a:rPr>
              <a:t>(in the form of Microsoft Word (2013) </a:t>
            </a:r>
            <a:r>
              <a:rPr lang="en-US" sz="1200" kern="1200" dirty="0">
                <a:solidFill>
                  <a:srgbClr val="0066FF"/>
                </a:solidFill>
                <a:effectLst/>
                <a:latin typeface="+mn-lt"/>
                <a:ea typeface="+mn-ea"/>
                <a:cs typeface="+mn-cs"/>
              </a:rPr>
              <a:t>and</a:t>
            </a:r>
            <a:r>
              <a:rPr lang="en-US" sz="1200" kern="1200" dirty="0">
                <a:solidFill>
                  <a:schemeClr val="tx1"/>
                </a:solidFill>
                <a:effectLst/>
                <a:latin typeface="+mn-lt"/>
                <a:ea typeface="+mn-ea"/>
                <a:cs typeface="+mn-cs"/>
              </a:rPr>
              <a:t> Microsoft Excel (2013) templates) are provided to support the implementation process and to guide the analysis</a:t>
            </a:r>
            <a:r>
              <a:rPr lang="en-US" sz="1200" i="1" kern="1200" dirty="0">
                <a:solidFill>
                  <a:schemeClr val="tx1"/>
                </a:solidFill>
                <a:effectLst/>
                <a:latin typeface="+mn-lt"/>
                <a:ea typeface="+mn-ea"/>
                <a:cs typeface="+mn-cs"/>
              </a:rPr>
              <a:t>.</a:t>
            </a:r>
          </a:p>
          <a:p>
            <a:pPr marL="171450" lvl="0" indent="-171450">
              <a:buFont typeface="Arial" panose="020B0604020202020204" pitchFamily="34" charset="0"/>
              <a:buChar char="•"/>
            </a:pPr>
            <a:endParaRPr lang="en-US" sz="1200" i="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Countries can adapt the tools to best fit the national context. This contextualization ensures that the identified areas and concrete recommendations for improvement are relevant and appropriate. </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u="sng" kern="1200" dirty="0">
                <a:solidFill>
                  <a:schemeClr val="tx1"/>
                </a:solidFill>
                <a:effectLst/>
                <a:latin typeface="+mn-lt"/>
                <a:ea typeface="+mn-ea"/>
                <a:cs typeface="+mn-cs"/>
              </a:rPr>
              <a:t>The ANLAS manual and tools</a:t>
            </a:r>
            <a:r>
              <a:rPr lang="en-US" sz="1200" b="1" u="none" kern="1200" dirty="0">
                <a:solidFill>
                  <a:schemeClr val="tx1"/>
                </a:solidFill>
                <a:effectLst/>
                <a:latin typeface="+mn-lt"/>
                <a:ea typeface="+mn-ea"/>
                <a:cs typeface="+mn-cs"/>
              </a:rPr>
              <a:t> are</a:t>
            </a:r>
            <a:r>
              <a:rPr lang="en-US" sz="1200" b="1" u="none" kern="1200" baseline="0" dirty="0">
                <a:solidFill>
                  <a:schemeClr val="tx1"/>
                </a:solidFill>
                <a:effectLst/>
                <a:latin typeface="+mn-lt"/>
                <a:ea typeface="+mn-ea"/>
                <a:cs typeface="+mn-cs"/>
              </a:rPr>
              <a:t> available on </a:t>
            </a:r>
            <a:r>
              <a:rPr lang="en-US" sz="1200" b="1" kern="1200" dirty="0">
                <a:solidFill>
                  <a:schemeClr val="tx1"/>
                </a:solidFill>
                <a:effectLst/>
                <a:latin typeface="+mn-lt"/>
                <a:ea typeface="+mn-ea"/>
                <a:cs typeface="+mn-cs"/>
              </a:rPr>
              <a:t>the GPE website. </a:t>
            </a:r>
            <a:endParaRPr lang="en-AU"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6451F8-7F68-4A62-AC10-DD8B6DEBF8A7}" type="slidenum">
              <a:rPr lang="en-AU" smtClean="0"/>
              <a:t>30</a:t>
            </a:fld>
            <a:endParaRPr lang="en-AU" dirty="0"/>
          </a:p>
        </p:txBody>
      </p:sp>
    </p:spTree>
    <p:extLst>
      <p:ext uri="{BB962C8B-B14F-4D97-AF65-F5344CB8AC3E}">
        <p14:creationId xmlns:p14="http://schemas.microsoft.com/office/powerpoint/2010/main" val="217774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i="1" dirty="0"/>
              <a:t>[The aim of the introduction</a:t>
            </a:r>
            <a:r>
              <a:rPr lang="en-AU" i="1" baseline="0" dirty="0"/>
              <a:t> of participants is to facilitate the participative, collaborative analysis process of ANLAS</a:t>
            </a:r>
            <a:r>
              <a:rPr lang="en-AU" sz="1200" i="1" kern="1200" dirty="0">
                <a:solidFill>
                  <a:schemeClr val="tx1"/>
                </a:solidFill>
                <a:effectLst/>
                <a:latin typeface="+mn-lt"/>
                <a:ea typeface="+mn-ea"/>
                <a:cs typeface="+mn-cs"/>
              </a:rPr>
              <a:t>. The stakeholder briefing is a good opportunity to</a:t>
            </a:r>
            <a:r>
              <a:rPr lang="en-AU" sz="1200" i="1" kern="1200" baseline="0" dirty="0">
                <a:solidFill>
                  <a:schemeClr val="tx1"/>
                </a:solidFill>
                <a:effectLst/>
                <a:latin typeface="+mn-lt"/>
                <a:ea typeface="+mn-ea"/>
                <a:cs typeface="+mn-cs"/>
              </a:rPr>
              <a:t> get an understanding of the key stakeholders involved in </a:t>
            </a:r>
            <a:r>
              <a:rPr lang="en-AU" sz="1200" i="1" kern="1200" dirty="0">
                <a:solidFill>
                  <a:schemeClr val="tx1"/>
                </a:solidFill>
                <a:effectLst/>
                <a:latin typeface="+mn-lt"/>
                <a:ea typeface="+mn-ea"/>
                <a:cs typeface="+mn-cs"/>
              </a:rPr>
              <a:t>ANLAS.</a:t>
            </a:r>
            <a:r>
              <a:rPr lang="en-AU" sz="1200" i="1" kern="1200" baseline="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i="1"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i="1" dirty="0"/>
              <a:t>[Adapt the introductions</a:t>
            </a:r>
            <a:r>
              <a:rPr lang="en-AU" i="1" baseline="0" dirty="0"/>
              <a:t> to suit the number of participants. For example, </a:t>
            </a:r>
            <a:r>
              <a:rPr lang="en-AU" sz="1200" i="1" kern="1200" dirty="0">
                <a:solidFill>
                  <a:schemeClr val="tx1"/>
                </a:solidFill>
                <a:effectLst/>
                <a:latin typeface="+mn-lt"/>
                <a:ea typeface="+mn-ea"/>
                <a:cs typeface="+mn-cs"/>
              </a:rPr>
              <a:t>participants could introduce themselves to the plenary, or to their neighbours.]</a:t>
            </a:r>
            <a:endParaRPr lang="en-AU" dirty="0"/>
          </a:p>
        </p:txBody>
      </p:sp>
      <p:sp>
        <p:nvSpPr>
          <p:cNvPr id="4" name="Slide Number Placeholder 3"/>
          <p:cNvSpPr>
            <a:spLocks noGrp="1"/>
          </p:cNvSpPr>
          <p:nvPr>
            <p:ph type="sldNum" sz="quarter" idx="10"/>
          </p:nvPr>
        </p:nvSpPr>
        <p:spPr/>
        <p:txBody>
          <a:bodyPr/>
          <a:lstStyle/>
          <a:p>
            <a:fld id="{24E4A8C5-FE95-48D6-9796-DAE80261D394}" type="slidenum">
              <a:rPr lang="en-AU" smtClean="0"/>
              <a:t>3</a:t>
            </a:fld>
            <a:endParaRPr lang="en-AU" dirty="0"/>
          </a:p>
        </p:txBody>
      </p:sp>
    </p:spTree>
    <p:extLst>
      <p:ext uri="{BB962C8B-B14F-4D97-AF65-F5344CB8AC3E}">
        <p14:creationId xmlns:p14="http://schemas.microsoft.com/office/powerpoint/2010/main" val="18697892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kern="1200" dirty="0">
                <a:solidFill>
                  <a:schemeClr val="tx1"/>
                </a:solidFill>
                <a:effectLst/>
                <a:latin typeface="+mn-lt"/>
                <a:ea typeface="+mn-ea"/>
                <a:cs typeface="+mn-cs"/>
              </a:rPr>
              <a:t>The ANLAS processes are implemented in three main phases:</a:t>
            </a:r>
            <a:endParaRPr lang="en-AU" sz="1200" kern="1200" dirty="0">
              <a:solidFill>
                <a:schemeClr val="tx1"/>
              </a:solidFill>
              <a:effectLst/>
              <a:latin typeface="+mn-lt"/>
              <a:ea typeface="+mn-ea"/>
              <a:cs typeface="+mn-cs"/>
            </a:endParaRPr>
          </a:p>
          <a:p>
            <a:pPr marL="228600" lvl="0" indent="-228600">
              <a:buFont typeface="+mj-lt"/>
              <a:buAutoNum type="arabicPeriod"/>
            </a:pPr>
            <a:r>
              <a:rPr lang="en-GB" sz="1200" kern="1200" dirty="0">
                <a:solidFill>
                  <a:schemeClr val="tx1"/>
                </a:solidFill>
                <a:effectLst/>
                <a:latin typeface="+mn-lt"/>
                <a:ea typeface="+mn-ea"/>
                <a:cs typeface="+mn-cs"/>
              </a:rPr>
              <a:t>Initiation, training and planning phase</a:t>
            </a:r>
            <a:endParaRPr lang="en-AU" sz="1200" kern="1200" dirty="0">
              <a:solidFill>
                <a:schemeClr val="tx1"/>
              </a:solidFill>
              <a:effectLst/>
              <a:latin typeface="+mn-lt"/>
              <a:ea typeface="+mn-ea"/>
              <a:cs typeface="+mn-cs"/>
            </a:endParaRPr>
          </a:p>
          <a:p>
            <a:pPr marL="228600" lvl="0" indent="-228600">
              <a:buFont typeface="+mj-lt"/>
              <a:buAutoNum type="arabicPeriod"/>
            </a:pPr>
            <a:r>
              <a:rPr lang="en-GB" sz="1200" kern="1200" dirty="0">
                <a:solidFill>
                  <a:schemeClr val="tx1"/>
                </a:solidFill>
                <a:effectLst/>
                <a:latin typeface="+mn-lt"/>
                <a:ea typeface="+mn-ea"/>
                <a:cs typeface="+mn-cs"/>
              </a:rPr>
              <a:t>Analysis phase</a:t>
            </a:r>
            <a:endParaRPr lang="en-AU" sz="1200" kern="1200" dirty="0">
              <a:solidFill>
                <a:schemeClr val="tx1"/>
              </a:solidFill>
              <a:effectLst/>
              <a:latin typeface="+mn-lt"/>
              <a:ea typeface="+mn-ea"/>
              <a:cs typeface="+mn-cs"/>
            </a:endParaRPr>
          </a:p>
          <a:p>
            <a:pPr marL="228600" lvl="0" indent="-228600">
              <a:buFont typeface="+mj-lt"/>
              <a:buAutoNum type="arabicPeriod"/>
            </a:pPr>
            <a:r>
              <a:rPr lang="en-GB" sz="1200" kern="1200" dirty="0">
                <a:solidFill>
                  <a:schemeClr val="tx1"/>
                </a:solidFill>
                <a:effectLst/>
                <a:latin typeface="+mn-lt"/>
                <a:ea typeface="+mn-ea"/>
                <a:cs typeface="+mn-cs"/>
              </a:rPr>
              <a:t>Reporting and dissemination phase.</a:t>
            </a:r>
            <a:endParaRPr lang="en-US" sz="1200" u="none"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en-US" sz="1200" u="non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6451F8-7F68-4A62-AC10-DD8B6DEBF8A7}" type="slidenum">
              <a:rPr lang="en-AU" smtClean="0"/>
              <a:t>31</a:t>
            </a:fld>
            <a:endParaRPr lang="en-AU" dirty="0"/>
          </a:p>
        </p:txBody>
      </p:sp>
    </p:spTree>
    <p:extLst>
      <p:ext uri="{BB962C8B-B14F-4D97-AF65-F5344CB8AC3E}">
        <p14:creationId xmlns:p14="http://schemas.microsoft.com/office/powerpoint/2010/main" val="39273352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i="1" kern="1200" baseline="0" dirty="0">
                <a:solidFill>
                  <a:schemeClr val="tx1"/>
                </a:solidFill>
                <a:effectLst/>
                <a:latin typeface="+mn-lt"/>
                <a:ea typeface="+mn-ea"/>
                <a:cs typeface="+mn-cs"/>
              </a:rPr>
              <a:t>[Indicate the processes involved in the initiation, training and planning phase, and the tools provided. Use the slides provided and adapt as needed. Add more detailed information for respective processes as required. For more information see </a:t>
            </a:r>
            <a:r>
              <a:rPr lang="en-US" sz="1200" i="1" u="none" kern="1200" dirty="0">
                <a:solidFill>
                  <a:schemeClr val="tx1"/>
                </a:solidFill>
                <a:effectLst/>
                <a:latin typeface="+mn-lt"/>
                <a:ea typeface="+mn-ea"/>
                <a:cs typeface="+mn-cs"/>
              </a:rPr>
              <a:t>ANLAS manual sections 4.1 and 4.2.]</a:t>
            </a:r>
          </a:p>
        </p:txBody>
      </p:sp>
      <p:sp>
        <p:nvSpPr>
          <p:cNvPr id="4" name="Slide Number Placeholder 3"/>
          <p:cNvSpPr>
            <a:spLocks noGrp="1"/>
          </p:cNvSpPr>
          <p:nvPr>
            <p:ph type="sldNum" sz="quarter" idx="10"/>
          </p:nvPr>
        </p:nvSpPr>
        <p:spPr/>
        <p:txBody>
          <a:bodyPr/>
          <a:lstStyle/>
          <a:p>
            <a:fld id="{BB6451F8-7F68-4A62-AC10-DD8B6DEBF8A7}" type="slidenum">
              <a:rPr lang="en-AU" smtClean="0"/>
              <a:t>32</a:t>
            </a:fld>
            <a:endParaRPr lang="en-AU" dirty="0"/>
          </a:p>
        </p:txBody>
      </p:sp>
    </p:spTree>
    <p:extLst>
      <p:ext uri="{BB962C8B-B14F-4D97-AF65-F5344CB8AC3E}">
        <p14:creationId xmlns:p14="http://schemas.microsoft.com/office/powerpoint/2010/main" val="9760530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[Indicate if</a:t>
            </a:r>
            <a:r>
              <a:rPr lang="en-US" sz="1200" i="1" kern="1200" baseline="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ANLAS will</a:t>
            </a:r>
            <a:r>
              <a:rPr lang="en-US" sz="1200" i="1" kern="1200" baseline="0" dirty="0">
                <a:solidFill>
                  <a:schemeClr val="tx1"/>
                </a:solidFill>
                <a:effectLst/>
                <a:latin typeface="+mn-lt"/>
                <a:ea typeface="+mn-ea"/>
                <a:cs typeface="+mn-cs"/>
              </a:rPr>
              <a:t> be undertaken as part of the broader education sector planning process in the country. Use and adapt this slide to explain how ANLAS will feed into the education sector planning process.]</a:t>
            </a:r>
          </a:p>
          <a:p>
            <a:endParaRPr lang="en-US" sz="1200" i="1"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u="none" kern="1200" dirty="0">
                <a:solidFill>
                  <a:schemeClr val="tx1"/>
                </a:solidFill>
                <a:effectLst/>
                <a:latin typeface="+mn-lt"/>
                <a:ea typeface="+mn-ea"/>
                <a:cs typeface="+mn-cs"/>
              </a:rPr>
              <a:t>It is encouraged that ANLAS is embedded into the broader education sector planning process, for example, at or prior to the point at which a country conducts an education sector analysis, which would facilitate the formulation of strategies to improve the learning assessment system as part of the Education Sector Plan (ESP) and the operationalization of these strategies through the implementation of the ESP. A</a:t>
            </a:r>
            <a:r>
              <a:rPr lang="en-US" sz="1200" u="none" kern="1200" baseline="0" dirty="0">
                <a:solidFill>
                  <a:schemeClr val="tx1"/>
                </a:solidFill>
                <a:effectLst/>
                <a:latin typeface="+mn-lt"/>
                <a:ea typeface="+mn-ea"/>
                <a:cs typeface="+mn-cs"/>
              </a:rPr>
              <a:t> </a:t>
            </a:r>
            <a:r>
              <a:rPr lang="en-US" sz="1200" u="none" kern="1200" dirty="0">
                <a:solidFill>
                  <a:schemeClr val="tx1"/>
                </a:solidFill>
                <a:effectLst/>
                <a:latin typeface="+mn-lt"/>
                <a:ea typeface="+mn-ea"/>
                <a:cs typeface="+mn-cs"/>
              </a:rPr>
              <a:t>country may also choose to conduct ANLAS at another stage of the education sector planning process, such as during the course of ESP monitoring or as part of a sector review.</a:t>
            </a:r>
          </a:p>
          <a:p>
            <a:pPr marL="171450" indent="-171450">
              <a:buFont typeface="Arial" panose="020B0604020202020204" pitchFamily="34" charset="0"/>
              <a:buChar char="•"/>
            </a:pPr>
            <a:r>
              <a:rPr lang="en-US" sz="1200" u="none" kern="1200" dirty="0">
                <a:solidFill>
                  <a:schemeClr val="tx1"/>
                </a:solidFill>
                <a:effectLst/>
                <a:latin typeface="+mn-lt"/>
                <a:ea typeface="+mn-ea"/>
                <a:cs typeface="+mn-cs"/>
              </a:rPr>
              <a:t>Undertaking ANLAS as part of the broader education sector planning process may have implications for the funding of ANLAS </a:t>
            </a:r>
            <a:r>
              <a:rPr lang="en-US" sz="1200" i="1" u="none" kern="1200" dirty="0">
                <a:solidFill>
                  <a:schemeClr val="tx1"/>
                </a:solidFill>
                <a:effectLst/>
                <a:latin typeface="+mn-lt"/>
                <a:ea typeface="+mn-ea"/>
                <a:cs typeface="+mn-cs"/>
              </a:rPr>
              <a:t>[see section 4.1.1d in the ANLAS manual]</a:t>
            </a:r>
            <a:r>
              <a:rPr lang="en-US" sz="1200" u="none" kern="1200" dirty="0">
                <a:solidFill>
                  <a:schemeClr val="tx1"/>
                </a:solidFill>
                <a:effectLst/>
                <a:latin typeface="+mn-lt"/>
                <a:ea typeface="+mn-ea"/>
                <a:cs typeface="+mn-cs"/>
              </a:rPr>
              <a:t>.</a:t>
            </a:r>
          </a:p>
          <a:p>
            <a:pPr marL="171450" indent="-171450">
              <a:buFont typeface="Arial" panose="020B0604020202020204" pitchFamily="34" charset="0"/>
              <a:buChar char="•"/>
            </a:pPr>
            <a:r>
              <a:rPr lang="en-US" sz="1200" u="none" kern="1200" dirty="0">
                <a:solidFill>
                  <a:schemeClr val="tx1"/>
                </a:solidFill>
                <a:effectLst/>
                <a:latin typeface="+mn-lt"/>
                <a:ea typeface="+mn-ea"/>
                <a:cs typeface="+mn-cs"/>
              </a:rPr>
              <a:t>Initiating ANLAS in a country therefore requires discussions at the country level and consensus across partners (through the Local Education Group or equivalent structure) in order to identify the best entry point in the country’s policy cycle, such that the country can make the best use of the findings generated by ANLAS.</a:t>
            </a:r>
            <a:endParaRPr lang="en-AU" sz="1200" u="non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4E4A8C5-FE95-48D6-9796-DAE80261D394}" type="slidenum">
              <a:rPr lang="en-AU" smtClean="0"/>
              <a:t>33</a:t>
            </a:fld>
            <a:endParaRPr lang="en-AU" dirty="0"/>
          </a:p>
        </p:txBody>
      </p:sp>
    </p:spTree>
    <p:extLst>
      <p:ext uri="{BB962C8B-B14F-4D97-AF65-F5344CB8AC3E}">
        <p14:creationId xmlns:p14="http://schemas.microsoft.com/office/powerpoint/2010/main" val="7144214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i="1" dirty="0"/>
              <a:t>[Introduce the ANLAS national</a:t>
            </a:r>
            <a:r>
              <a:rPr lang="en-AU" i="1" baseline="0" dirty="0"/>
              <a:t> team. Indicate the name, organization, role in ANLAS (for example, national team leader) and stakeholder group. For more information about nominating a national team leader and establishing a national team see the ANLAS manual sections 4.1.1a and 4.1.1b.]</a:t>
            </a:r>
          </a:p>
        </p:txBody>
      </p:sp>
      <p:sp>
        <p:nvSpPr>
          <p:cNvPr id="4" name="Slide Number Placeholder 3"/>
          <p:cNvSpPr>
            <a:spLocks noGrp="1"/>
          </p:cNvSpPr>
          <p:nvPr>
            <p:ph type="sldNum" sz="quarter" idx="10"/>
          </p:nvPr>
        </p:nvSpPr>
        <p:spPr/>
        <p:txBody>
          <a:bodyPr/>
          <a:lstStyle/>
          <a:p>
            <a:fld id="{BB6451F8-7F68-4A62-AC10-DD8B6DEBF8A7}" type="slidenum">
              <a:rPr lang="en-AU" smtClean="0"/>
              <a:t>34</a:t>
            </a:fld>
            <a:endParaRPr lang="en-AU" dirty="0"/>
          </a:p>
        </p:txBody>
      </p:sp>
    </p:spTree>
    <p:extLst>
      <p:ext uri="{BB962C8B-B14F-4D97-AF65-F5344CB8AC3E}">
        <p14:creationId xmlns:p14="http://schemas.microsoft.com/office/powerpoint/2010/main" val="9229737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i="1" dirty="0"/>
              <a:t>[Introduce the ANLAS steering</a:t>
            </a:r>
            <a:r>
              <a:rPr lang="en-AU" i="1" baseline="0" dirty="0"/>
              <a:t> committee. Indicate the name, organization and stakeholder group. For more information about establishing a steering committee see the ANLAS manual section 4.1.1c.]</a:t>
            </a:r>
          </a:p>
        </p:txBody>
      </p:sp>
      <p:sp>
        <p:nvSpPr>
          <p:cNvPr id="4" name="Slide Number Placeholder 3"/>
          <p:cNvSpPr>
            <a:spLocks noGrp="1"/>
          </p:cNvSpPr>
          <p:nvPr>
            <p:ph type="sldNum" sz="quarter" idx="10"/>
          </p:nvPr>
        </p:nvSpPr>
        <p:spPr/>
        <p:txBody>
          <a:bodyPr/>
          <a:lstStyle/>
          <a:p>
            <a:fld id="{BB6451F8-7F68-4A62-AC10-DD8B6DEBF8A7}" type="slidenum">
              <a:rPr lang="en-AU" smtClean="0"/>
              <a:t>35</a:t>
            </a:fld>
            <a:endParaRPr lang="en-AU" dirty="0"/>
          </a:p>
        </p:txBody>
      </p:sp>
    </p:spTree>
    <p:extLst>
      <p:ext uri="{BB962C8B-B14F-4D97-AF65-F5344CB8AC3E}">
        <p14:creationId xmlns:p14="http://schemas.microsoft.com/office/powerpoint/2010/main" val="16512330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i="1" dirty="0"/>
              <a:t>[Provide a brief</a:t>
            </a:r>
            <a:r>
              <a:rPr lang="en-AU" i="1" baseline="0" dirty="0"/>
              <a:t> description of the assessment programs to be included in the analysis. For more information about identifying the assessment programs to be included in the analysis see the ANLAS manual section 4.1.3a.]</a:t>
            </a:r>
            <a:endParaRPr lang="en-AU" i="1" dirty="0"/>
          </a:p>
        </p:txBody>
      </p:sp>
      <p:sp>
        <p:nvSpPr>
          <p:cNvPr id="4" name="Slide Number Placeholder 3"/>
          <p:cNvSpPr>
            <a:spLocks noGrp="1"/>
          </p:cNvSpPr>
          <p:nvPr>
            <p:ph type="sldNum" sz="quarter" idx="10"/>
          </p:nvPr>
        </p:nvSpPr>
        <p:spPr/>
        <p:txBody>
          <a:bodyPr/>
          <a:lstStyle/>
          <a:p>
            <a:fld id="{BB6451F8-7F68-4A62-AC10-DD8B6DEBF8A7}" type="slidenum">
              <a:rPr lang="en-AU" smtClean="0"/>
              <a:t>36</a:t>
            </a:fld>
            <a:endParaRPr lang="en-AU" dirty="0"/>
          </a:p>
        </p:txBody>
      </p:sp>
    </p:spTree>
    <p:extLst>
      <p:ext uri="{BB962C8B-B14F-4D97-AF65-F5344CB8AC3E}">
        <p14:creationId xmlns:p14="http://schemas.microsoft.com/office/powerpoint/2010/main" val="31173419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i="1" dirty="0"/>
              <a:t>[Provide a brief</a:t>
            </a:r>
            <a:r>
              <a:rPr lang="en-AU" i="1" baseline="0" dirty="0"/>
              <a:t> description of the key stakeholder groups that will be consulted during the analysis phase. Indicate the ANLAS dimension, level (system level or program level) and the key stakeholder groups that were identified based on the stakeholder mapping table (see section 4.2.4 of the ANLAS manual). For example, provide a screenshot of the completed stakeholder mapping table. For more information about the stakeholder mapping see the ANLAS manual section 4.1.3b.]</a:t>
            </a:r>
            <a:endParaRPr lang="en-AU" i="1" dirty="0"/>
          </a:p>
        </p:txBody>
      </p:sp>
      <p:sp>
        <p:nvSpPr>
          <p:cNvPr id="4" name="Slide Number Placeholder 3"/>
          <p:cNvSpPr>
            <a:spLocks noGrp="1"/>
          </p:cNvSpPr>
          <p:nvPr>
            <p:ph type="sldNum" sz="quarter" idx="10"/>
          </p:nvPr>
        </p:nvSpPr>
        <p:spPr/>
        <p:txBody>
          <a:bodyPr/>
          <a:lstStyle/>
          <a:p>
            <a:fld id="{24E4A8C5-FE95-48D6-9796-DAE80261D394}" type="slidenum">
              <a:rPr lang="en-AU" smtClean="0"/>
              <a:t>37</a:t>
            </a:fld>
            <a:endParaRPr lang="en-AU" dirty="0"/>
          </a:p>
        </p:txBody>
      </p:sp>
    </p:spTree>
    <p:extLst>
      <p:ext uri="{BB962C8B-B14F-4D97-AF65-F5344CB8AC3E}">
        <p14:creationId xmlns:p14="http://schemas.microsoft.com/office/powerpoint/2010/main" val="6045174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1" kern="1200" baseline="0" dirty="0">
                <a:solidFill>
                  <a:schemeClr val="tx1"/>
                </a:solidFill>
                <a:effectLst/>
                <a:latin typeface="+mn-lt"/>
                <a:ea typeface="+mn-ea"/>
                <a:cs typeface="+mn-cs"/>
              </a:rPr>
              <a:t>[Indicate the processes involved in the analysis phase, and the tools provided. </a:t>
            </a:r>
            <a:r>
              <a:rPr lang="en-US" sz="1200" i="1" kern="1200" baseline="0" dirty="0">
                <a:solidFill>
                  <a:schemeClr val="tx1"/>
                </a:solidFill>
                <a:effectLst/>
                <a:latin typeface="+mn-lt"/>
                <a:ea typeface="+mn-ea"/>
                <a:cs typeface="+mn-cs"/>
              </a:rPr>
              <a:t>Use the slides provided and adapt as needed. Add more detailed information for respective processes as required. For more information see the </a:t>
            </a:r>
            <a:r>
              <a:rPr lang="en-US" sz="1200" i="1" u="none" kern="1200" dirty="0">
                <a:solidFill>
                  <a:schemeClr val="tx1"/>
                </a:solidFill>
                <a:effectLst/>
                <a:latin typeface="+mn-lt"/>
                <a:ea typeface="+mn-ea"/>
                <a:cs typeface="+mn-cs"/>
              </a:rPr>
              <a:t>ANLAS manual sections 4.3 and 4.4.]</a:t>
            </a:r>
          </a:p>
        </p:txBody>
      </p:sp>
      <p:sp>
        <p:nvSpPr>
          <p:cNvPr id="4" name="Slide Number Placeholder 3"/>
          <p:cNvSpPr>
            <a:spLocks noGrp="1"/>
          </p:cNvSpPr>
          <p:nvPr>
            <p:ph type="sldNum" sz="quarter" idx="10"/>
          </p:nvPr>
        </p:nvSpPr>
        <p:spPr/>
        <p:txBody>
          <a:bodyPr/>
          <a:lstStyle/>
          <a:p>
            <a:fld id="{BB6451F8-7F68-4A62-AC10-DD8B6DEBF8A7}" type="slidenum">
              <a:rPr lang="en-AU" smtClean="0"/>
              <a:t>38</a:t>
            </a:fld>
            <a:endParaRPr lang="en-AU" dirty="0"/>
          </a:p>
        </p:txBody>
      </p:sp>
    </p:spTree>
    <p:extLst>
      <p:ext uri="{BB962C8B-B14F-4D97-AF65-F5344CB8AC3E}">
        <p14:creationId xmlns:p14="http://schemas.microsoft.com/office/powerpoint/2010/main" val="27435627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kern="1200" dirty="0">
                <a:solidFill>
                  <a:schemeClr val="tx1"/>
                </a:solidFill>
                <a:effectLst/>
                <a:latin typeface="+mn-lt"/>
                <a:ea typeface="+mn-ea"/>
                <a:cs typeface="+mn-cs"/>
              </a:rPr>
              <a:t>Each large-scale assessment and examination that is included in the analysis has to be analyzed separately.</a:t>
            </a:r>
            <a:endParaRPr lang="en-AU" sz="1200" u="none"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quality of </a:t>
            </a:r>
            <a:r>
              <a:rPr lang="en-US" sz="1200" u="none" kern="1200" dirty="0">
                <a:solidFill>
                  <a:schemeClr val="tx1"/>
                </a:solidFill>
                <a:effectLst/>
                <a:latin typeface="+mn-lt"/>
                <a:ea typeface="+mn-ea"/>
                <a:cs typeface="+mn-cs"/>
              </a:rPr>
              <a:t>classroom assessment </a:t>
            </a:r>
            <a:r>
              <a:rPr lang="en-US" sz="1200" kern="1200" dirty="0">
                <a:solidFill>
                  <a:schemeClr val="tx1"/>
                </a:solidFill>
                <a:effectLst/>
                <a:latin typeface="+mn-lt"/>
                <a:ea typeface="+mn-ea"/>
                <a:cs typeface="+mn-cs"/>
              </a:rPr>
              <a:t>should be analyzed separately for each relevant level of school education that needs to be differentiated in the national context. For example:</a:t>
            </a:r>
            <a:endParaRPr lang="en-AU" sz="1200" kern="1200" dirty="0">
              <a:solidFill>
                <a:schemeClr val="tx1"/>
              </a:solidFill>
              <a:effectLst/>
              <a:latin typeface="+mn-lt"/>
              <a:ea typeface="+mn-ea"/>
              <a:cs typeface="+mn-cs"/>
            </a:endParaRPr>
          </a:p>
          <a:p>
            <a:pPr marL="446088" lvl="0" indent="-265113">
              <a:buFont typeface="Calibri" panose="020F0502020204030204" pitchFamily="34" charset="0"/>
              <a:buChar char="−"/>
            </a:pPr>
            <a:r>
              <a:rPr lang="en-US" sz="1200" kern="1200" dirty="0">
                <a:solidFill>
                  <a:schemeClr val="tx1"/>
                </a:solidFill>
                <a:effectLst/>
                <a:latin typeface="+mn-lt"/>
                <a:ea typeface="+mn-ea"/>
                <a:cs typeface="+mn-cs"/>
              </a:rPr>
              <a:t>Primary education</a:t>
            </a:r>
            <a:endParaRPr lang="en-AU" sz="1200" kern="1200" dirty="0">
              <a:solidFill>
                <a:schemeClr val="tx1"/>
              </a:solidFill>
              <a:effectLst/>
              <a:latin typeface="+mn-lt"/>
              <a:ea typeface="+mn-ea"/>
              <a:cs typeface="+mn-cs"/>
            </a:endParaRPr>
          </a:p>
          <a:p>
            <a:pPr marL="446088" lvl="0" indent="-265113">
              <a:buFont typeface="Calibri" panose="020F0502020204030204" pitchFamily="34" charset="0"/>
              <a:buChar char="−"/>
            </a:pPr>
            <a:r>
              <a:rPr lang="en-US" sz="1200" kern="1200" dirty="0">
                <a:solidFill>
                  <a:schemeClr val="tx1"/>
                </a:solidFill>
                <a:effectLst/>
                <a:latin typeface="+mn-lt"/>
                <a:ea typeface="+mn-ea"/>
                <a:cs typeface="+mn-cs"/>
              </a:rPr>
              <a:t>Secondary education </a:t>
            </a:r>
            <a:endParaRPr lang="en-AU" sz="1200" kern="1200" dirty="0">
              <a:solidFill>
                <a:schemeClr val="tx1"/>
              </a:solidFill>
              <a:effectLst/>
              <a:latin typeface="+mn-lt"/>
              <a:ea typeface="+mn-ea"/>
              <a:cs typeface="+mn-cs"/>
            </a:endParaRPr>
          </a:p>
          <a:p>
            <a:pPr marL="446088" lvl="0" indent="-265113">
              <a:buFont typeface="Calibri" panose="020F0502020204030204" pitchFamily="34" charset="0"/>
              <a:buChar char="−"/>
            </a:pPr>
            <a:r>
              <a:rPr lang="en-US" sz="1200" kern="1200" dirty="0">
                <a:solidFill>
                  <a:schemeClr val="tx1"/>
                </a:solidFill>
                <a:effectLst/>
                <a:latin typeface="+mn-lt"/>
                <a:ea typeface="+mn-ea"/>
                <a:cs typeface="+mn-cs"/>
              </a:rPr>
              <a:t>Basic education (primary and lower secondary education)</a:t>
            </a:r>
            <a:endParaRPr lang="en-AU" sz="1200" kern="1200" dirty="0">
              <a:solidFill>
                <a:schemeClr val="tx1"/>
              </a:solidFill>
              <a:effectLst/>
              <a:latin typeface="+mn-lt"/>
              <a:ea typeface="+mn-ea"/>
              <a:cs typeface="+mn-cs"/>
            </a:endParaRPr>
          </a:p>
          <a:p>
            <a:pPr marL="446088" lvl="0" indent="-265113">
              <a:buFont typeface="Calibri" panose="020F0502020204030204" pitchFamily="34" charset="0"/>
              <a:buChar char="−"/>
            </a:pPr>
            <a:r>
              <a:rPr lang="en-US" sz="1200" kern="1200" dirty="0">
                <a:solidFill>
                  <a:schemeClr val="tx1"/>
                </a:solidFill>
                <a:effectLst/>
                <a:latin typeface="+mn-lt"/>
                <a:ea typeface="+mn-ea"/>
                <a:cs typeface="+mn-cs"/>
              </a:rPr>
              <a:t>Lower secondary education</a:t>
            </a:r>
            <a:endParaRPr lang="en-AU" sz="1200" kern="1200" dirty="0">
              <a:solidFill>
                <a:schemeClr val="tx1"/>
              </a:solidFill>
              <a:effectLst/>
              <a:latin typeface="+mn-lt"/>
              <a:ea typeface="+mn-ea"/>
              <a:cs typeface="+mn-cs"/>
            </a:endParaRPr>
          </a:p>
          <a:p>
            <a:pPr marL="446088" lvl="0" indent="-265113">
              <a:buFont typeface="Calibri" panose="020F0502020204030204" pitchFamily="34" charset="0"/>
              <a:buChar char="−"/>
            </a:pPr>
            <a:r>
              <a:rPr lang="en-US" sz="1200" kern="1200" dirty="0">
                <a:solidFill>
                  <a:schemeClr val="tx1"/>
                </a:solidFill>
                <a:effectLst/>
                <a:latin typeface="+mn-lt"/>
                <a:ea typeface="+mn-ea"/>
                <a:cs typeface="+mn-cs"/>
              </a:rPr>
              <a:t>Higher secondary education</a:t>
            </a:r>
            <a:endParaRPr lang="en-AU" sz="120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24E4A8C5-FE95-48D6-9796-DAE80261D394}" type="slidenum">
              <a:rPr lang="en-AU" smtClean="0"/>
              <a:t>39</a:t>
            </a:fld>
            <a:endParaRPr lang="en-AU" dirty="0"/>
          </a:p>
        </p:txBody>
      </p:sp>
    </p:spTree>
    <p:extLst>
      <p:ext uri="{BB962C8B-B14F-4D97-AF65-F5344CB8AC3E}">
        <p14:creationId xmlns:p14="http://schemas.microsoft.com/office/powerpoint/2010/main" val="22065840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To describe each ANLAS dimension it is recommended that the national team provides a basic description of each ANLAS dimension, based on the guiding questions in the analytical tables. This description forms the basis for the discussion with key stakeholders in the next step.</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To develop a description of each ANLAS dimension, the national team reviews the relevant documents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documents are identified during the planning stage using the document mapping table</a:t>
            </a:r>
            <a:r>
              <a:rPr lang="en-US" sz="1200" kern="1200" dirty="0">
                <a:solidFill>
                  <a:schemeClr val="tx1"/>
                </a:solidFill>
                <a:effectLst/>
                <a:latin typeface="+mn-lt"/>
                <a:ea typeface="+mn-ea"/>
                <a:cs typeface="+mn-cs"/>
              </a:rPr>
              <a:t>.</a:t>
            </a:r>
            <a:r>
              <a:rPr lang="en-US" sz="1200" kern="1200" baseline="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i="1" dirty="0"/>
              <a:t>[For</a:t>
            </a:r>
            <a:r>
              <a:rPr lang="en-AU" i="1" baseline="0" dirty="0"/>
              <a:t> more information s</a:t>
            </a:r>
            <a:r>
              <a:rPr lang="en-AU" i="1" dirty="0"/>
              <a:t>ee</a:t>
            </a:r>
            <a:r>
              <a:rPr lang="en-AU" i="1" baseline="0" dirty="0"/>
              <a:t> </a:t>
            </a:r>
            <a:r>
              <a:rPr lang="en-AU" i="1" dirty="0"/>
              <a:t>section 4.3.1 in the ANLAS manual.]</a:t>
            </a:r>
          </a:p>
          <a:p>
            <a:pPr marL="0" indent="0">
              <a:buFont typeface="Arial" panose="020B0604020202020204" pitchFamily="34" charset="0"/>
              <a:buNone/>
            </a:pP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4E4A8C5-FE95-48D6-9796-DAE80261D394}" type="slidenum">
              <a:rPr lang="en-AU" smtClean="0"/>
              <a:t>40</a:t>
            </a:fld>
            <a:endParaRPr lang="en-AU" dirty="0"/>
          </a:p>
        </p:txBody>
      </p:sp>
    </p:spTree>
    <p:extLst>
      <p:ext uri="{BB962C8B-B14F-4D97-AF65-F5344CB8AC3E}">
        <p14:creationId xmlns:p14="http://schemas.microsoft.com/office/powerpoint/2010/main" val="1058824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i="1" dirty="0"/>
              <a:t>[Adapt these introductions as required.]</a:t>
            </a:r>
          </a:p>
        </p:txBody>
      </p:sp>
      <p:sp>
        <p:nvSpPr>
          <p:cNvPr id="4" name="Slide Number Placeholder 3"/>
          <p:cNvSpPr>
            <a:spLocks noGrp="1"/>
          </p:cNvSpPr>
          <p:nvPr>
            <p:ph type="sldNum" sz="quarter" idx="10"/>
          </p:nvPr>
        </p:nvSpPr>
        <p:spPr/>
        <p:txBody>
          <a:bodyPr/>
          <a:lstStyle/>
          <a:p>
            <a:fld id="{24E4A8C5-FE95-48D6-9796-DAE80261D394}" type="slidenum">
              <a:rPr lang="en-AU" smtClean="0"/>
              <a:t>4</a:t>
            </a:fld>
            <a:endParaRPr lang="en-AU" dirty="0"/>
          </a:p>
        </p:txBody>
      </p:sp>
    </p:spTree>
    <p:extLst>
      <p:ext uri="{BB962C8B-B14F-4D97-AF65-F5344CB8AC3E}">
        <p14:creationId xmlns:p14="http://schemas.microsoft.com/office/powerpoint/2010/main" val="17831443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Let’s have a look at an example analytical table: Each analytical table provides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 description table for each key area. </a:t>
            </a:r>
            <a:r>
              <a:rPr lang="en-US" sz="1200" i="0" kern="1200" dirty="0">
                <a:solidFill>
                  <a:schemeClr val="tx1"/>
                </a:solidFill>
                <a:effectLst/>
                <a:latin typeface="+mn-lt"/>
                <a:ea typeface="+mn-ea"/>
                <a:cs typeface="+mn-cs"/>
              </a:rPr>
              <a:t>This</a:t>
            </a:r>
            <a:r>
              <a:rPr lang="en-US" sz="1200" i="0" kern="1200" baseline="0" dirty="0">
                <a:solidFill>
                  <a:schemeClr val="tx1"/>
                </a:solidFill>
                <a:effectLst/>
                <a:latin typeface="+mn-lt"/>
                <a:ea typeface="+mn-ea"/>
                <a:cs typeface="+mn-cs"/>
              </a:rPr>
              <a:t> example is taken from analytical table dimension 1 Context of the assessment system. It shows: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kern="1200" baseline="0" dirty="0">
                <a:solidFill>
                  <a:schemeClr val="tx1"/>
                </a:solidFill>
                <a:effectLst/>
                <a:latin typeface="+mn-lt"/>
                <a:ea typeface="+mn-ea"/>
                <a:cs typeface="+mn-cs"/>
              </a:rPr>
              <a:t>Key area 3 – Funding, and the related q</a:t>
            </a:r>
            <a:r>
              <a:rPr lang="en-US" sz="1200" kern="1200" dirty="0">
                <a:solidFill>
                  <a:schemeClr val="tx1"/>
                </a:solidFill>
                <a:effectLst/>
                <a:latin typeface="+mn-lt"/>
                <a:ea typeface="+mn-ea"/>
                <a:cs typeface="+mn-cs"/>
              </a:rPr>
              <a:t>uality objective </a:t>
            </a:r>
            <a:r>
              <a:rPr lang="en-US" sz="1200" i="1" kern="1200" dirty="0">
                <a:solidFill>
                  <a:schemeClr val="tx1"/>
                </a:solidFill>
                <a:effectLst/>
                <a:latin typeface="+mn-lt"/>
                <a:ea typeface="+mn-ea"/>
                <a:cs typeface="+mn-cs"/>
              </a:rPr>
              <a:t>[Click</a:t>
            </a:r>
            <a:r>
              <a:rPr lang="en-US" sz="1200" i="1" kern="1200" baseline="0" dirty="0">
                <a:solidFill>
                  <a:schemeClr val="tx1"/>
                </a:solidFill>
                <a:effectLst/>
                <a:latin typeface="+mn-lt"/>
                <a:ea typeface="+mn-ea"/>
                <a:cs typeface="+mn-cs"/>
              </a:rPr>
              <a:t> for animation</a:t>
            </a:r>
            <a:r>
              <a:rPr lang="en-US" sz="1200" i="1" kern="1200" dirty="0">
                <a:solidFill>
                  <a:schemeClr val="tx1"/>
                </a:solidFill>
                <a:effectLst/>
                <a:latin typeface="+mn-lt"/>
                <a:ea typeface="+mn-ea"/>
                <a:cs typeface="+mn-cs"/>
              </a:rPr>
              <a:t>.]</a:t>
            </a:r>
            <a:endParaRPr lang="en-AU"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Some</a:t>
            </a:r>
            <a:r>
              <a:rPr lang="en-US" sz="1200" kern="1200" baseline="0" dirty="0">
                <a:solidFill>
                  <a:schemeClr val="tx1"/>
                </a:solidFill>
                <a:effectLst/>
                <a:latin typeface="+mn-lt"/>
                <a:ea typeface="+mn-ea"/>
                <a:cs typeface="+mn-cs"/>
              </a:rPr>
              <a:t> of the </a:t>
            </a:r>
            <a:r>
              <a:rPr lang="en-US" sz="1200" kern="1200" dirty="0">
                <a:solidFill>
                  <a:schemeClr val="tx1"/>
                </a:solidFill>
                <a:effectLst/>
                <a:latin typeface="+mn-lt"/>
                <a:ea typeface="+mn-ea"/>
                <a:cs typeface="+mn-cs"/>
              </a:rPr>
              <a:t>guiding questions for this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key area </a:t>
            </a:r>
            <a:r>
              <a:rPr lang="en-US" sz="1200" i="1" kern="1200" dirty="0">
                <a:solidFill>
                  <a:schemeClr val="tx1"/>
                </a:solidFill>
                <a:effectLst/>
                <a:latin typeface="+mn-lt"/>
                <a:ea typeface="+mn-ea"/>
                <a:cs typeface="+mn-cs"/>
              </a:rPr>
              <a:t>[Click</a:t>
            </a:r>
            <a:r>
              <a:rPr lang="en-US" sz="1200" i="1" kern="1200" baseline="0" dirty="0">
                <a:solidFill>
                  <a:schemeClr val="tx1"/>
                </a:solidFill>
                <a:effectLst/>
                <a:latin typeface="+mn-lt"/>
                <a:ea typeface="+mn-ea"/>
                <a:cs typeface="+mn-cs"/>
              </a:rPr>
              <a:t> for animation</a:t>
            </a:r>
            <a:r>
              <a:rPr lang="en-US" sz="1200" i="1" kern="1200" dirty="0">
                <a:solidFill>
                  <a:schemeClr val="tx1"/>
                </a:solidFill>
                <a:effectLst/>
                <a:latin typeface="+mn-lt"/>
                <a:ea typeface="+mn-ea"/>
                <a:cs typeface="+mn-cs"/>
              </a:rPr>
              <a:t>.]</a:t>
            </a:r>
            <a:endParaRPr lang="en-AU"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space to document the description of the key area,</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based on the document review, and the data sources. </a:t>
            </a:r>
            <a:r>
              <a:rPr lang="en-US" sz="1200" i="1" kern="1200" dirty="0">
                <a:solidFill>
                  <a:schemeClr val="tx1"/>
                </a:solidFill>
                <a:effectLst/>
                <a:latin typeface="+mn-lt"/>
                <a:ea typeface="+mn-ea"/>
                <a:cs typeface="+mn-cs"/>
              </a:rPr>
              <a:t>[Click</a:t>
            </a:r>
            <a:r>
              <a:rPr lang="en-US" sz="1200" i="1" kern="1200" baseline="0" dirty="0">
                <a:solidFill>
                  <a:schemeClr val="tx1"/>
                </a:solidFill>
                <a:effectLst/>
                <a:latin typeface="+mn-lt"/>
                <a:ea typeface="+mn-ea"/>
                <a:cs typeface="+mn-cs"/>
              </a:rPr>
              <a:t> for animation</a:t>
            </a:r>
            <a:r>
              <a:rPr lang="en-US" sz="1200" i="1" kern="1200" dirty="0">
                <a:solidFill>
                  <a:schemeClr val="tx1"/>
                </a:solidFill>
                <a:effectLst/>
                <a:latin typeface="+mn-lt"/>
                <a:ea typeface="+mn-ea"/>
                <a:cs typeface="+mn-cs"/>
              </a:rPr>
              <a:t>.]</a:t>
            </a: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4E4A8C5-FE95-48D6-9796-DAE80261D394}" type="slidenum">
              <a:rPr lang="en-AU" smtClean="0"/>
              <a:t>41</a:t>
            </a:fld>
            <a:endParaRPr lang="en-AU" dirty="0"/>
          </a:p>
        </p:txBody>
      </p:sp>
    </p:spTree>
    <p:extLst>
      <p:ext uri="{BB962C8B-B14F-4D97-AF65-F5344CB8AC3E}">
        <p14:creationId xmlns:p14="http://schemas.microsoft.com/office/powerpoint/2010/main" val="41499402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a:t>Stakeholder consultations are conducted </a:t>
            </a:r>
            <a:r>
              <a:rPr lang="en-US" dirty="0"/>
              <a:t>to discuss the description</a:t>
            </a:r>
            <a:r>
              <a:rPr lang="en-US" baseline="0" dirty="0"/>
              <a:t> of each key area</a:t>
            </a:r>
            <a:r>
              <a:rPr lang="en-US" dirty="0"/>
              <a:t>, evaluate each key area, and identify aspects and recommendations for improvement for each dimension</a:t>
            </a:r>
            <a:r>
              <a:rPr lang="en-AU" dirty="0"/>
              <a:t>.</a:t>
            </a:r>
            <a:endParaRPr lang="en-AU"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stakeholders to be consulted are identified during the planning stage using the stakeholder mapping table.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Consultations may be conducted with one or multiple stakeholder groups. It is likely that a mix of formats will be used depending on the availability of stakeholders and depending on the dimension. Group consultations can be in the form of a moderated, focused discussion, consist of small-group discussions and plenary sessions, or be conducted in the form of a workshop.</a:t>
            </a: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i="1" dirty="0"/>
              <a:t>[For more information see section 4.3.2 in the ANLAS manual.]</a:t>
            </a:r>
          </a:p>
          <a:p>
            <a:endParaRPr lang="en-AU" dirty="0"/>
          </a:p>
        </p:txBody>
      </p:sp>
      <p:sp>
        <p:nvSpPr>
          <p:cNvPr id="4" name="Slide Number Placeholder 3"/>
          <p:cNvSpPr>
            <a:spLocks noGrp="1"/>
          </p:cNvSpPr>
          <p:nvPr>
            <p:ph type="sldNum" sz="quarter" idx="10"/>
          </p:nvPr>
        </p:nvSpPr>
        <p:spPr/>
        <p:txBody>
          <a:bodyPr/>
          <a:lstStyle/>
          <a:p>
            <a:fld id="{24E4A8C5-FE95-48D6-9796-DAE80261D394}" type="slidenum">
              <a:rPr lang="en-AU" smtClean="0"/>
              <a:t>42</a:t>
            </a:fld>
            <a:endParaRPr lang="en-AU" dirty="0"/>
          </a:p>
        </p:txBody>
      </p:sp>
    </p:spTree>
    <p:extLst>
      <p:ext uri="{BB962C8B-B14F-4D97-AF65-F5344CB8AC3E}">
        <p14:creationId xmlns:p14="http://schemas.microsoft.com/office/powerpoint/2010/main" val="42128718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kern="1200" dirty="0">
                <a:solidFill>
                  <a:schemeClr val="tx1"/>
                </a:solidFill>
                <a:effectLst/>
                <a:latin typeface="+mn-lt"/>
                <a:ea typeface="+mn-ea"/>
                <a:cs typeface="+mn-cs"/>
              </a:rPr>
              <a:t>Three evaluation categories are defined to evaluate each key area against the defined quality objective (the</a:t>
            </a:r>
            <a:r>
              <a:rPr lang="en-US" sz="1200" i="0" kern="1200" baseline="0" dirty="0">
                <a:solidFill>
                  <a:schemeClr val="tx1"/>
                </a:solidFill>
                <a:effectLst/>
                <a:latin typeface="+mn-lt"/>
                <a:ea typeface="+mn-ea"/>
                <a:cs typeface="+mn-cs"/>
              </a:rPr>
              <a:t> quality objective was shown in the example analytical table before).</a:t>
            </a:r>
            <a:endParaRPr lang="en-US" sz="120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Following the evaluation, for each key area categorized as </a:t>
            </a:r>
            <a:r>
              <a:rPr lang="en-US" sz="1200" i="1" kern="1200" dirty="0">
                <a:solidFill>
                  <a:schemeClr val="tx1"/>
                </a:solidFill>
                <a:effectLst/>
                <a:latin typeface="+mn-lt"/>
                <a:ea typeface="+mn-ea"/>
                <a:cs typeface="+mn-cs"/>
              </a:rPr>
              <a:t>partly achieved</a:t>
            </a:r>
            <a:r>
              <a:rPr lang="en-US" sz="1200" kern="1200" dirty="0">
                <a:solidFill>
                  <a:schemeClr val="tx1"/>
                </a:solidFill>
                <a:effectLst/>
                <a:latin typeface="+mn-lt"/>
                <a:ea typeface="+mn-ea"/>
                <a:cs typeface="+mn-cs"/>
              </a:rPr>
              <a:t> (category 2) or not achieved (category 3), the</a:t>
            </a:r>
            <a:r>
              <a:rPr lang="en-US" sz="1200" kern="1200" baseline="0" dirty="0">
                <a:solidFill>
                  <a:schemeClr val="tx1"/>
                </a:solidFill>
                <a:effectLst/>
                <a:latin typeface="+mn-lt"/>
                <a:ea typeface="+mn-ea"/>
                <a:cs typeface="+mn-cs"/>
              </a:rPr>
              <a:t> stakeholder consultations are used to discuss </a:t>
            </a:r>
            <a:r>
              <a:rPr lang="en-US" sz="1200" kern="1200" dirty="0">
                <a:solidFill>
                  <a:schemeClr val="tx1"/>
                </a:solidFill>
                <a:effectLst/>
                <a:latin typeface="+mn-lt"/>
                <a:ea typeface="+mn-ea"/>
                <a:cs typeface="+mn-cs"/>
              </a:rPr>
              <a:t>which aspects need to be improved, and recommendations</a:t>
            </a:r>
            <a:r>
              <a:rPr lang="en-US" sz="1200" kern="1200" baseline="0" dirty="0">
                <a:solidFill>
                  <a:schemeClr val="tx1"/>
                </a:solidFill>
                <a:effectLst/>
                <a:latin typeface="+mn-lt"/>
                <a:ea typeface="+mn-ea"/>
                <a:cs typeface="+mn-cs"/>
              </a:rPr>
              <a:t> are made on how these aspects can be improved</a:t>
            </a:r>
            <a:r>
              <a:rPr lang="en-US" sz="1200" kern="1200" dirty="0">
                <a:solidFill>
                  <a:schemeClr val="tx1"/>
                </a:solidFill>
                <a:effectLst/>
                <a:latin typeface="+mn-lt"/>
                <a:ea typeface="+mn-ea"/>
                <a:cs typeface="+mn-cs"/>
              </a:rPr>
              <a:t>.</a:t>
            </a:r>
            <a:r>
              <a:rPr lang="en-US" sz="1200" kern="1200" baseline="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0" indent="0">
              <a:buFont typeface="Arial" panose="020B0604020202020204" pitchFamily="34" charset="0"/>
              <a:buNone/>
            </a:pPr>
            <a:r>
              <a:rPr lang="en-AU" i="1" dirty="0"/>
              <a:t>[For more information see section 4.3.2 in the ANLAS manual.]</a:t>
            </a:r>
          </a:p>
        </p:txBody>
      </p:sp>
      <p:sp>
        <p:nvSpPr>
          <p:cNvPr id="4" name="Slide Number Placeholder 3"/>
          <p:cNvSpPr>
            <a:spLocks noGrp="1"/>
          </p:cNvSpPr>
          <p:nvPr>
            <p:ph type="sldNum" sz="quarter" idx="10"/>
          </p:nvPr>
        </p:nvSpPr>
        <p:spPr/>
        <p:txBody>
          <a:bodyPr/>
          <a:lstStyle/>
          <a:p>
            <a:fld id="{24E4A8C5-FE95-48D6-9796-DAE80261D394}" type="slidenum">
              <a:rPr lang="en-AU" smtClean="0"/>
              <a:t>43</a:t>
            </a:fld>
            <a:endParaRPr lang="en-AU" dirty="0"/>
          </a:p>
        </p:txBody>
      </p:sp>
    </p:spTree>
    <p:extLst>
      <p:ext uri="{BB962C8B-B14F-4D97-AF65-F5344CB8AC3E}">
        <p14:creationId xmlns:p14="http://schemas.microsoft.com/office/powerpoint/2010/main" val="31426661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It is most likely that multiple stakeholder consultations are held for each dimension. To consolidate the information from multiple stakeholder consultations, the national team should meet and undertake the following steps:</a:t>
            </a: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Review and discuss the notes from the stakeholder consultations for each key area, in particular the evaluation categories, identified aspects and recommendations for improvement.</a:t>
            </a: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Decide on the most appropriate evaluation category to reflect the evaluation of each key area against the quality objective. Ideally, formal documentation and evidence is used to support the decision, for example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evidence that is available from the documents reviewed.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It is also recommended that the ANLAS steering committee is involved in this process. This can be in the form of participation in the discussion and consolidation, or to review the consolidated findings.</a:t>
            </a: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i="1" dirty="0"/>
              <a:t>[For more information see section 4.3.3 in the ANLAS manual.]</a:t>
            </a:r>
          </a:p>
          <a:p>
            <a:pPr marL="0" lvl="0" indent="0">
              <a:buFont typeface="Arial" panose="020B0604020202020204" pitchFamily="34" charset="0"/>
              <a:buNone/>
            </a:pP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4E4A8C5-FE95-48D6-9796-DAE80261D394}" type="slidenum">
              <a:rPr lang="en-AU" smtClean="0"/>
              <a:t>44</a:t>
            </a:fld>
            <a:endParaRPr lang="en-AU" dirty="0"/>
          </a:p>
        </p:txBody>
      </p:sp>
    </p:spTree>
    <p:extLst>
      <p:ext uri="{BB962C8B-B14F-4D97-AF65-F5344CB8AC3E}">
        <p14:creationId xmlns:p14="http://schemas.microsoft.com/office/powerpoint/2010/main" val="121596641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Two synthesis tables are provided to present the findings for all ANLAS dimensions.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During the synthesis process, the national team synthesizes the consolidated ANLAS findings. The synthesis aims to present the essence of the findings in a succinct and organized manner, in order to make the findings accessible to key stakeholders.</a:t>
            </a:r>
          </a:p>
          <a:p>
            <a:pPr marL="171450" indent="-171450">
              <a:buFont typeface="Arial" panose="020B0604020202020204" pitchFamily="34" charset="0"/>
              <a:buChar char="•"/>
            </a:pPr>
            <a:endParaRPr lang="en-AU"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synthesis requires mainly extracting and organizing the information from the consolidated evaluation tables from all key areas and dimensions: the consolidated evaluation category, the aspects that require improvement and the recommendations for improvement. </a:t>
            </a: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4E4A8C5-FE95-48D6-9796-DAE80261D394}" type="slidenum">
              <a:rPr lang="en-AU" smtClean="0"/>
              <a:t>45</a:t>
            </a:fld>
            <a:endParaRPr lang="en-AU" dirty="0"/>
          </a:p>
        </p:txBody>
      </p:sp>
    </p:spTree>
    <p:extLst>
      <p:ext uri="{BB962C8B-B14F-4D97-AF65-F5344CB8AC3E}">
        <p14:creationId xmlns:p14="http://schemas.microsoft.com/office/powerpoint/2010/main" val="30911256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kern="1200" dirty="0">
                <a:solidFill>
                  <a:schemeClr val="tx1"/>
                </a:solidFill>
                <a:effectLst/>
                <a:latin typeface="+mn-lt"/>
                <a:ea typeface="+mn-ea"/>
                <a:cs typeface="+mn-cs"/>
              </a:rPr>
              <a:t>The participative analysis process enables key stakeholders to collaboratively analyze the learning assessment system, identify where improvements are required and make recommendations on how to strengthen the assessment system.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u="none"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Involving key stakeholders in the analysis process is beneficial for the uptake of the recommendations to feed into the wider education sector planning process.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consultations with key stakeholders are also an important quality assurance mechanism in order to triangulate the information gathered and for reaching a consensus about the evaluation categories and recommendations for improvement.</a:t>
            </a:r>
          </a:p>
          <a:p>
            <a:endParaRPr lang="en-AU" dirty="0"/>
          </a:p>
        </p:txBody>
      </p:sp>
      <p:sp>
        <p:nvSpPr>
          <p:cNvPr id="4" name="Slide Number Placeholder 3"/>
          <p:cNvSpPr>
            <a:spLocks noGrp="1"/>
          </p:cNvSpPr>
          <p:nvPr>
            <p:ph type="sldNum" sz="quarter" idx="10"/>
          </p:nvPr>
        </p:nvSpPr>
        <p:spPr/>
        <p:txBody>
          <a:bodyPr/>
          <a:lstStyle/>
          <a:p>
            <a:fld id="{24E4A8C5-FE95-48D6-9796-DAE80261D394}" type="slidenum">
              <a:rPr lang="en-AU" smtClean="0"/>
              <a:t>46</a:t>
            </a:fld>
            <a:endParaRPr lang="en-AU" dirty="0"/>
          </a:p>
        </p:txBody>
      </p:sp>
    </p:spTree>
    <p:extLst>
      <p:ext uri="{BB962C8B-B14F-4D97-AF65-F5344CB8AC3E}">
        <p14:creationId xmlns:p14="http://schemas.microsoft.com/office/powerpoint/2010/main" val="323359795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3882213"/>
          </a:xfrm>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i="1" kern="1200" baseline="0" dirty="0">
                <a:solidFill>
                  <a:schemeClr val="tx1"/>
                </a:solidFill>
                <a:effectLst/>
                <a:latin typeface="+mn-lt"/>
                <a:ea typeface="+mn-ea"/>
                <a:cs typeface="+mn-cs"/>
              </a:rPr>
              <a:t>[Indicate the processes </a:t>
            </a:r>
            <a:r>
              <a:rPr lang="en-US" sz="1200" b="0" i="1" kern="1200" baseline="0" dirty="0">
                <a:solidFill>
                  <a:schemeClr val="tx1"/>
                </a:solidFill>
                <a:effectLst/>
                <a:latin typeface="+mn-lt"/>
                <a:ea typeface="+mn-ea"/>
                <a:cs typeface="+mn-cs"/>
              </a:rPr>
              <a:t>involved in the </a:t>
            </a:r>
            <a:r>
              <a:rPr lang="en-US" sz="1200" i="1" kern="1200" baseline="0" dirty="0">
                <a:solidFill>
                  <a:schemeClr val="tx1"/>
                </a:solidFill>
                <a:effectLst/>
                <a:latin typeface="+mn-lt"/>
                <a:ea typeface="+mn-ea"/>
                <a:cs typeface="+mn-cs"/>
              </a:rPr>
              <a:t>reporting and dissemination phase, and the tools provided. Use the slide provided and adapt as needed. Add more detailed information for respective processes as required. For example, explain how the findings will be used in the education sector planning process. For more information see the </a:t>
            </a:r>
            <a:r>
              <a:rPr lang="en-US" sz="1200" i="1" u="none" kern="1200" dirty="0">
                <a:solidFill>
                  <a:schemeClr val="tx1"/>
                </a:solidFill>
                <a:effectLst/>
                <a:latin typeface="+mn-lt"/>
                <a:ea typeface="+mn-ea"/>
                <a:cs typeface="+mn-cs"/>
              </a:rPr>
              <a:t>ANLAS manual section 4.5.]</a:t>
            </a:r>
            <a:endParaRPr lang="en-US" dirty="0"/>
          </a:p>
          <a:p>
            <a:pPr marL="0" lvl="0" indent="0">
              <a:buFont typeface="Arial" panose="020B0604020202020204" pitchFamily="34" charset="0"/>
              <a:buNone/>
            </a:pPr>
            <a:endParaRPr lang="en-US" sz="1200" u="none"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kern="1200" dirty="0">
                <a:solidFill>
                  <a:schemeClr val="tx1"/>
                </a:solidFill>
                <a:effectLst/>
                <a:latin typeface="+mn-lt"/>
                <a:ea typeface="+mn-ea"/>
                <a:cs typeface="+mn-cs"/>
              </a:rPr>
              <a:t>Reporting and disseminating the findings of the comprehensive analysis is an important</a:t>
            </a:r>
            <a:r>
              <a:rPr lang="en-US" sz="1200" u="none" kern="1200" baseline="0" dirty="0">
                <a:solidFill>
                  <a:schemeClr val="tx1"/>
                </a:solidFill>
                <a:effectLst/>
                <a:latin typeface="+mn-lt"/>
                <a:ea typeface="+mn-ea"/>
                <a:cs typeface="+mn-cs"/>
              </a:rPr>
              <a:t> </a:t>
            </a:r>
            <a:r>
              <a:rPr lang="en-US" sz="1200" u="none" kern="1200" dirty="0">
                <a:solidFill>
                  <a:schemeClr val="tx1"/>
                </a:solidFill>
                <a:effectLst/>
                <a:latin typeface="+mn-lt"/>
                <a:ea typeface="+mn-ea"/>
                <a:cs typeface="+mn-cs"/>
              </a:rPr>
              <a:t>part of ANLAS.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u="none" kern="1200" dirty="0">
                <a:solidFill>
                  <a:schemeClr val="tx1"/>
                </a:solidFill>
                <a:effectLst/>
                <a:latin typeface="+mn-lt"/>
                <a:ea typeface="+mn-ea"/>
                <a:cs typeface="+mn-cs"/>
              </a:rPr>
              <a:t>Three</a:t>
            </a:r>
            <a:r>
              <a:rPr lang="en-GB" sz="1200" u="none" kern="1200" baseline="0" dirty="0">
                <a:solidFill>
                  <a:schemeClr val="tx1"/>
                </a:solidFill>
                <a:effectLst/>
                <a:latin typeface="+mn-lt"/>
                <a:ea typeface="+mn-ea"/>
                <a:cs typeface="+mn-cs"/>
              </a:rPr>
              <a:t> main </a:t>
            </a:r>
            <a:r>
              <a:rPr lang="en-GB" sz="1200" u="none" kern="1200" dirty="0">
                <a:solidFill>
                  <a:schemeClr val="tx1"/>
                </a:solidFill>
                <a:effectLst/>
                <a:latin typeface="+mn-lt"/>
                <a:ea typeface="+mn-ea"/>
                <a:cs typeface="+mn-cs"/>
              </a:rPr>
              <a:t>products will</a:t>
            </a:r>
            <a:r>
              <a:rPr lang="en-GB" sz="1200" u="none" kern="1200" baseline="0" dirty="0">
                <a:solidFill>
                  <a:schemeClr val="tx1"/>
                </a:solidFill>
                <a:effectLst/>
                <a:latin typeface="+mn-lt"/>
                <a:ea typeface="+mn-ea"/>
                <a:cs typeface="+mn-cs"/>
              </a:rPr>
              <a:t> be prepared:</a:t>
            </a:r>
          </a:p>
          <a:p>
            <a:pPr marL="539750" marR="0" lvl="0" indent="-179388"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en-GB" sz="1200" b="1" u="none" kern="1200" baseline="0" dirty="0">
                <a:solidFill>
                  <a:schemeClr val="tx1"/>
                </a:solidFill>
                <a:effectLst/>
                <a:latin typeface="+mn-lt"/>
                <a:ea typeface="+mn-ea"/>
                <a:cs typeface="+mn-cs"/>
              </a:rPr>
              <a:t>The ANLAS report: </a:t>
            </a:r>
            <a:r>
              <a:rPr lang="en-GB" sz="1200" u="none" kern="1200" baseline="0" dirty="0">
                <a:solidFill>
                  <a:schemeClr val="tx1"/>
                </a:solidFill>
                <a:effectLst/>
                <a:latin typeface="+mn-lt"/>
                <a:ea typeface="+mn-ea"/>
                <a:cs typeface="+mn-cs"/>
              </a:rPr>
              <a:t>to document the ANLAS processes and findings in detail</a:t>
            </a:r>
          </a:p>
          <a:p>
            <a:pPr marL="539750" marR="0" lvl="0" indent="-179388"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en-US" b="1" dirty="0"/>
              <a:t>A key findings document: </a:t>
            </a:r>
            <a:r>
              <a:rPr lang="en-US" sz="1200" kern="1200" dirty="0">
                <a:solidFill>
                  <a:schemeClr val="tx1"/>
                </a:solidFill>
                <a:effectLst/>
                <a:latin typeface="+mn-lt"/>
                <a:ea typeface="+mn-ea"/>
                <a:cs typeface="+mn-cs"/>
              </a:rPr>
              <a:t>based on the ANLAS report, this document focuses on the key findings and recommendations of ANLAS</a:t>
            </a:r>
            <a:endParaRPr lang="en-AU" dirty="0"/>
          </a:p>
          <a:p>
            <a:pPr marL="539750" indent="-179388">
              <a:buFont typeface="Calibri" panose="020F0502020204030204" pitchFamily="34" charset="0"/>
              <a:buChar char="−"/>
            </a:pPr>
            <a:r>
              <a:rPr lang="en-US" b="1" dirty="0"/>
              <a:t>A key findings presentation: </a:t>
            </a:r>
            <a:r>
              <a:rPr lang="en-US" dirty="0"/>
              <a:t>that can be used</a:t>
            </a:r>
            <a:r>
              <a:rPr lang="en-US" baseline="0" dirty="0"/>
              <a:t> for a range of dissemination activities to inform about </a:t>
            </a:r>
            <a:r>
              <a:rPr lang="en-US" sz="1200" kern="1200" dirty="0">
                <a:solidFill>
                  <a:schemeClr val="tx1"/>
                </a:solidFill>
                <a:effectLst/>
                <a:latin typeface="+mn-lt"/>
                <a:ea typeface="+mn-ea"/>
                <a:cs typeface="+mn-cs"/>
              </a:rPr>
              <a:t>the key findings and recommendations of ANLAS</a:t>
            </a:r>
          </a:p>
          <a:p>
            <a:pPr marL="179388" indent="-179388">
              <a:buFont typeface="Arial" panose="020B0604020202020204" pitchFamily="34" charset="0"/>
              <a:buChar char="•"/>
            </a:pPr>
            <a:r>
              <a:rPr lang="en-GB" sz="1200" u="none" kern="1200" dirty="0">
                <a:solidFill>
                  <a:schemeClr val="tx1"/>
                </a:solidFill>
                <a:effectLst/>
                <a:latin typeface="+mn-lt"/>
                <a:ea typeface="+mn-ea"/>
                <a:cs typeface="+mn-cs"/>
              </a:rPr>
              <a:t>To </a:t>
            </a:r>
            <a:r>
              <a:rPr lang="en-US" sz="1200" u="none" kern="1200" dirty="0">
                <a:solidFill>
                  <a:schemeClr val="tx1"/>
                </a:solidFill>
                <a:effectLst/>
                <a:latin typeface="+mn-lt"/>
                <a:ea typeface="+mn-ea"/>
                <a:cs typeface="+mn-cs"/>
              </a:rPr>
              <a:t>support debate and in particular the use of the </a:t>
            </a:r>
            <a:r>
              <a:rPr lang="en-GB" sz="1200" u="none" kern="1200" dirty="0">
                <a:solidFill>
                  <a:schemeClr val="tx1"/>
                </a:solidFill>
                <a:effectLst/>
                <a:latin typeface="+mn-lt"/>
                <a:ea typeface="+mn-ea"/>
                <a:cs typeface="+mn-cs"/>
              </a:rPr>
              <a:t>key findings</a:t>
            </a:r>
            <a:r>
              <a:rPr lang="en-US" sz="1200" u="none" kern="1200" dirty="0">
                <a:solidFill>
                  <a:schemeClr val="tx1"/>
                </a:solidFill>
                <a:effectLst/>
                <a:latin typeface="+mn-lt"/>
                <a:ea typeface="+mn-ea"/>
                <a:cs typeface="+mn-cs"/>
              </a:rPr>
              <a:t> and recommendations made,</a:t>
            </a:r>
            <a:r>
              <a:rPr lang="en-US" sz="1200" u="none" kern="1200" baseline="0" dirty="0">
                <a:solidFill>
                  <a:schemeClr val="tx1"/>
                </a:solidFill>
                <a:effectLst/>
                <a:latin typeface="+mn-lt"/>
                <a:ea typeface="+mn-ea"/>
                <a:cs typeface="+mn-cs"/>
              </a:rPr>
              <a:t> a </a:t>
            </a:r>
            <a:r>
              <a:rPr lang="en-US" sz="1200" b="1" u="none" kern="1200" baseline="0" dirty="0">
                <a:solidFill>
                  <a:schemeClr val="tx1"/>
                </a:solidFill>
                <a:effectLst/>
                <a:latin typeface="+mn-lt"/>
                <a:ea typeface="+mn-ea"/>
                <a:cs typeface="+mn-cs"/>
              </a:rPr>
              <a:t>dissemination strategy </a:t>
            </a:r>
            <a:r>
              <a:rPr lang="en-US" sz="1200" u="none" kern="1200" baseline="0" dirty="0">
                <a:solidFill>
                  <a:schemeClr val="tx1"/>
                </a:solidFill>
                <a:effectLst/>
                <a:latin typeface="+mn-lt"/>
                <a:ea typeface="+mn-ea"/>
                <a:cs typeface="+mn-cs"/>
              </a:rPr>
              <a:t>will be developed.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kern="1200" dirty="0">
                <a:solidFill>
                  <a:schemeClr val="tx1"/>
                </a:solidFill>
                <a:effectLst/>
                <a:latin typeface="+mn-lt"/>
                <a:ea typeface="+mn-ea"/>
                <a:cs typeface="+mn-cs"/>
              </a:rPr>
              <a:t>The</a:t>
            </a:r>
            <a:r>
              <a:rPr lang="en-US" sz="1200" u="none" kern="1200" baseline="0" dirty="0">
                <a:solidFill>
                  <a:schemeClr val="tx1"/>
                </a:solidFill>
                <a:effectLst/>
                <a:latin typeface="+mn-lt"/>
                <a:ea typeface="+mn-ea"/>
                <a:cs typeface="+mn-cs"/>
              </a:rPr>
              <a:t> </a:t>
            </a:r>
            <a:r>
              <a:rPr lang="en-US" sz="1200" u="none" kern="1200" dirty="0">
                <a:solidFill>
                  <a:schemeClr val="tx1"/>
                </a:solidFill>
                <a:effectLst/>
                <a:latin typeface="+mn-lt"/>
                <a:ea typeface="+mn-ea"/>
                <a:cs typeface="+mn-cs"/>
              </a:rPr>
              <a:t>dissemination products and activities aim to support the use of the findings and recommendations to develop detailed strategies that can be implemented</a:t>
            </a:r>
            <a:r>
              <a:rPr lang="en-GB" sz="1200" u="none" kern="1200" dirty="0">
                <a:solidFill>
                  <a:schemeClr val="tx1"/>
                </a:solidFill>
                <a:effectLst/>
                <a:latin typeface="+mn-lt"/>
                <a:ea typeface="+mn-ea"/>
                <a:cs typeface="+mn-cs"/>
              </a:rPr>
              <a:t> through the country’s education sector planning process, or other policy processes. </a:t>
            </a:r>
            <a:endParaRPr lang="en-AU" sz="1200" u="non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6451F8-7F68-4A62-AC10-DD8B6DEBF8A7}" type="slidenum">
              <a:rPr lang="en-AU" smtClean="0"/>
              <a:t>47</a:t>
            </a:fld>
            <a:endParaRPr lang="en-AU" dirty="0"/>
          </a:p>
        </p:txBody>
      </p:sp>
    </p:spTree>
    <p:extLst>
      <p:ext uri="{BB962C8B-B14F-4D97-AF65-F5344CB8AC3E}">
        <p14:creationId xmlns:p14="http://schemas.microsoft.com/office/powerpoint/2010/main" val="91887470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baseline="0" dirty="0">
                <a:solidFill>
                  <a:schemeClr val="tx1"/>
                </a:solidFill>
                <a:effectLst/>
                <a:latin typeface="+mn-lt"/>
                <a:ea typeface="+mn-ea"/>
                <a:cs typeface="+mn-cs"/>
              </a:rPr>
              <a:t>[Explain the timeframe for the implementation of ANLAS in the country based on the implementation plan developed (see section 4.1.3c in the ANLAS manual). For example, use and adapt Exhibit 7 in the ANLAS manual to provide an overview of the national implementation process.</a:t>
            </a:r>
            <a:r>
              <a:rPr lang="en-US" sz="1200" i="1" u="none"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24E4A8C5-FE95-48D6-9796-DAE80261D394}" type="slidenum">
              <a:rPr lang="en-AU" smtClean="0"/>
              <a:t>48</a:t>
            </a:fld>
            <a:endParaRPr lang="en-AU" dirty="0"/>
          </a:p>
        </p:txBody>
      </p:sp>
    </p:spTree>
    <p:extLst>
      <p:ext uri="{BB962C8B-B14F-4D97-AF65-F5344CB8AC3E}">
        <p14:creationId xmlns:p14="http://schemas.microsoft.com/office/powerpoint/2010/main" val="56329330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i="1" dirty="0"/>
              <a:t>[Facilitate a discussion to support </a:t>
            </a:r>
            <a:r>
              <a:rPr lang="en-US" i="1" dirty="0"/>
              <a:t>broad stakeholder involvement in the ANLAS implementation. </a:t>
            </a:r>
            <a:r>
              <a:rPr lang="en-AU" i="1" dirty="0"/>
              <a:t>For example, provide some guiding questions for the discussion.]</a:t>
            </a:r>
          </a:p>
        </p:txBody>
      </p:sp>
      <p:sp>
        <p:nvSpPr>
          <p:cNvPr id="4" name="Slide Number Placeholder 3"/>
          <p:cNvSpPr>
            <a:spLocks noGrp="1"/>
          </p:cNvSpPr>
          <p:nvPr>
            <p:ph type="sldNum" sz="quarter" idx="10"/>
          </p:nvPr>
        </p:nvSpPr>
        <p:spPr/>
        <p:txBody>
          <a:bodyPr/>
          <a:lstStyle/>
          <a:p>
            <a:fld id="{24E4A8C5-FE95-48D6-9796-DAE80261D394}" type="slidenum">
              <a:rPr lang="en-AU" smtClean="0"/>
              <a:t>49</a:t>
            </a:fld>
            <a:endParaRPr lang="en-AU" dirty="0"/>
          </a:p>
        </p:txBody>
      </p:sp>
    </p:spTree>
    <p:extLst>
      <p:ext uri="{BB962C8B-B14F-4D97-AF65-F5344CB8AC3E}">
        <p14:creationId xmlns:p14="http://schemas.microsoft.com/office/powerpoint/2010/main" val="64062692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i="1" dirty="0"/>
              <a:t>[Add contact details as required, for</a:t>
            </a:r>
            <a:r>
              <a:rPr lang="en-AU" i="1" baseline="0" dirty="0"/>
              <a:t> example for the national team leader or the chair of the steering committee</a:t>
            </a:r>
            <a:r>
              <a:rPr lang="en-AU" i="1" dirty="0"/>
              <a:t>.]</a:t>
            </a:r>
          </a:p>
        </p:txBody>
      </p:sp>
      <p:sp>
        <p:nvSpPr>
          <p:cNvPr id="4" name="Slide Number Placeholder 3"/>
          <p:cNvSpPr>
            <a:spLocks noGrp="1"/>
          </p:cNvSpPr>
          <p:nvPr>
            <p:ph type="sldNum" sz="quarter" idx="10"/>
          </p:nvPr>
        </p:nvSpPr>
        <p:spPr/>
        <p:txBody>
          <a:bodyPr/>
          <a:lstStyle/>
          <a:p>
            <a:fld id="{24E4A8C5-FE95-48D6-9796-DAE80261D394}" type="slidenum">
              <a:rPr lang="en-AU" smtClean="0"/>
              <a:t>50</a:t>
            </a:fld>
            <a:endParaRPr lang="en-AU" dirty="0"/>
          </a:p>
        </p:txBody>
      </p:sp>
    </p:spTree>
    <p:extLst>
      <p:ext uri="{BB962C8B-B14F-4D97-AF65-F5344CB8AC3E}">
        <p14:creationId xmlns:p14="http://schemas.microsoft.com/office/powerpoint/2010/main" val="2421626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4E4A8C5-FE95-48D6-9796-DAE80261D394}" type="slidenum">
              <a:rPr lang="en-AU" smtClean="0"/>
              <a:t>5</a:t>
            </a:fld>
            <a:endParaRPr lang="en-AU" dirty="0"/>
          </a:p>
        </p:txBody>
      </p:sp>
    </p:spTree>
    <p:extLst>
      <p:ext uri="{BB962C8B-B14F-4D97-AF65-F5344CB8AC3E}">
        <p14:creationId xmlns:p14="http://schemas.microsoft.com/office/powerpoint/2010/main" val="89078343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[Add any references used in the presentation</a:t>
            </a:r>
            <a:r>
              <a:rPr lang="en-US" sz="1200" i="1" kern="1200" baseline="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using Chicago style referencing (see section 4.6.2 in the ANLAS manual for more information).]</a:t>
            </a:r>
            <a:endParaRPr lang="en-AU" i="1" dirty="0"/>
          </a:p>
        </p:txBody>
      </p:sp>
      <p:sp>
        <p:nvSpPr>
          <p:cNvPr id="4" name="Slide Number Placeholder 3"/>
          <p:cNvSpPr>
            <a:spLocks noGrp="1"/>
          </p:cNvSpPr>
          <p:nvPr>
            <p:ph type="sldNum" sz="quarter" idx="10"/>
          </p:nvPr>
        </p:nvSpPr>
        <p:spPr/>
        <p:txBody>
          <a:bodyPr/>
          <a:lstStyle/>
          <a:p>
            <a:fld id="{24E4A8C5-FE95-48D6-9796-DAE80261D394}" type="slidenum">
              <a:rPr lang="en-AU" smtClean="0"/>
              <a:t>51</a:t>
            </a:fld>
            <a:endParaRPr lang="en-AU" dirty="0"/>
          </a:p>
        </p:txBody>
      </p:sp>
    </p:spTree>
    <p:extLst>
      <p:ext uri="{BB962C8B-B14F-4D97-AF65-F5344CB8AC3E}">
        <p14:creationId xmlns:p14="http://schemas.microsoft.com/office/powerpoint/2010/main" val="21158955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i="1" dirty="0"/>
              <a:t>[</a:t>
            </a:r>
            <a:r>
              <a:rPr lang="en-AU" i="1" baseline="0" dirty="0"/>
              <a:t>For more information s</a:t>
            </a:r>
            <a:r>
              <a:rPr lang="en-AU" i="1" dirty="0"/>
              <a:t>ee chapter</a:t>
            </a:r>
            <a:r>
              <a:rPr lang="en-AU" i="1" baseline="0" dirty="0"/>
              <a:t> 1 of the ANLAS manual.]</a:t>
            </a:r>
            <a:endParaRPr lang="en-AU" i="1" dirty="0"/>
          </a:p>
        </p:txBody>
      </p:sp>
      <p:sp>
        <p:nvSpPr>
          <p:cNvPr id="4" name="Slide Number Placeholder 3"/>
          <p:cNvSpPr>
            <a:spLocks noGrp="1"/>
          </p:cNvSpPr>
          <p:nvPr>
            <p:ph type="sldNum" sz="quarter" idx="10"/>
          </p:nvPr>
        </p:nvSpPr>
        <p:spPr/>
        <p:txBody>
          <a:bodyPr/>
          <a:lstStyle/>
          <a:p>
            <a:fld id="{BB6451F8-7F68-4A62-AC10-DD8B6DEBF8A7}" type="slidenum">
              <a:rPr lang="en-AU" smtClean="0"/>
              <a:t>6</a:t>
            </a:fld>
            <a:endParaRPr lang="en-AU" dirty="0"/>
          </a:p>
        </p:txBody>
      </p:sp>
    </p:spTree>
    <p:extLst>
      <p:ext uri="{BB962C8B-B14F-4D97-AF65-F5344CB8AC3E}">
        <p14:creationId xmlns:p14="http://schemas.microsoft.com/office/powerpoint/2010/main" val="4032866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[Indicate</a:t>
            </a:r>
            <a:r>
              <a:rPr lang="en-US" sz="1200" i="1" kern="1200" baseline="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the specific purpose and motivation for undertaking ANLAS in the country. Refer to </a:t>
            </a:r>
            <a:r>
              <a:rPr lang="en-AU" i="1" dirty="0"/>
              <a:t>chapter</a:t>
            </a:r>
            <a:r>
              <a:rPr lang="en-AU" i="1" baseline="0" dirty="0"/>
              <a:t> 1 of the ANLAS manual as required.</a:t>
            </a:r>
            <a:r>
              <a:rPr lang="en-US" sz="1200" i="1" kern="1200" dirty="0">
                <a:solidFill>
                  <a:schemeClr val="tx1"/>
                </a:solidFill>
                <a:effectLst/>
                <a:latin typeface="+mn-lt"/>
                <a:ea typeface="+mn-ea"/>
                <a:cs typeface="+mn-cs"/>
              </a:rPr>
              <a:t>]</a:t>
            </a:r>
            <a:endParaRPr lang="en-AU" dirty="0"/>
          </a:p>
        </p:txBody>
      </p:sp>
      <p:sp>
        <p:nvSpPr>
          <p:cNvPr id="4" name="Slide Number Placeholder 3"/>
          <p:cNvSpPr>
            <a:spLocks noGrp="1"/>
          </p:cNvSpPr>
          <p:nvPr>
            <p:ph type="sldNum" sz="quarter" idx="10"/>
          </p:nvPr>
        </p:nvSpPr>
        <p:spPr/>
        <p:txBody>
          <a:bodyPr/>
          <a:lstStyle/>
          <a:p>
            <a:fld id="{BB6451F8-7F68-4A62-AC10-DD8B6DEBF8A7}" type="slidenum">
              <a:rPr lang="en-AU" smtClean="0"/>
              <a:t>7</a:t>
            </a:fld>
            <a:endParaRPr lang="en-AU" dirty="0"/>
          </a:p>
        </p:txBody>
      </p:sp>
    </p:spTree>
    <p:extLst>
      <p:ext uri="{BB962C8B-B14F-4D97-AF65-F5344CB8AC3E}">
        <p14:creationId xmlns:p14="http://schemas.microsoft.com/office/powerpoint/2010/main" val="13043071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4E4A8C5-FE95-48D6-9796-DAE80261D394}" type="slidenum">
              <a:rPr lang="en-AU" smtClean="0"/>
              <a:t>8</a:t>
            </a:fld>
            <a:endParaRPr lang="en-AU" dirty="0"/>
          </a:p>
        </p:txBody>
      </p:sp>
    </p:spTree>
    <p:extLst>
      <p:ext uri="{BB962C8B-B14F-4D97-AF65-F5344CB8AC3E}">
        <p14:creationId xmlns:p14="http://schemas.microsoft.com/office/powerpoint/2010/main" val="6357615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kern="1200" dirty="0">
                <a:solidFill>
                  <a:schemeClr val="tx1"/>
                </a:solidFill>
                <a:effectLst/>
                <a:latin typeface="+mn-lt"/>
                <a:ea typeface="+mn-ea"/>
                <a:cs typeface="+mn-cs"/>
              </a:rPr>
              <a:t>As the name indicates, the focus of ANLAS is on national learning assessment systems.</a:t>
            </a:r>
          </a:p>
          <a:p>
            <a:pPr marL="171450" indent="-171450">
              <a:buFont typeface="Arial" panose="020B0604020202020204" pitchFamily="34" charset="0"/>
              <a:buChar char="•"/>
            </a:pPr>
            <a:r>
              <a:rPr lang="en-US" sz="1200" i="1" u="none" kern="1200" dirty="0">
                <a:solidFill>
                  <a:schemeClr val="tx1"/>
                </a:solidFill>
                <a:effectLst/>
                <a:latin typeface="+mn-lt"/>
                <a:ea typeface="+mn-ea"/>
                <a:cs typeface="+mn-cs"/>
              </a:rPr>
              <a:t>Learning assessment systems </a:t>
            </a:r>
            <a:r>
              <a:rPr lang="en-US" sz="1200" u="none" kern="1200" dirty="0">
                <a:solidFill>
                  <a:schemeClr val="tx1"/>
                </a:solidFill>
                <a:effectLst/>
                <a:latin typeface="+mn-lt"/>
                <a:ea typeface="+mn-ea"/>
                <a:cs typeface="+mn-cs"/>
              </a:rPr>
              <a:t>are broadly defined as a group of policies, practices, structures, organizations and tools for generating sound, high quality data on learning and achievement that provide robust evidence for education policy and practice with the ultimate aim to improve education quality and learning outcomes</a:t>
            </a:r>
            <a:r>
              <a:rPr lang="en-US" sz="1200" u="none" kern="1200" baseline="0" dirty="0">
                <a:solidFill>
                  <a:schemeClr val="tx1"/>
                </a:solidFill>
                <a:effectLst/>
                <a:latin typeface="+mn-lt"/>
                <a:ea typeface="+mn-ea"/>
                <a:cs typeface="+mn-cs"/>
              </a:rPr>
              <a:t> (</a:t>
            </a:r>
            <a:r>
              <a:rPr lang="en-US" sz="1200" u="none" kern="1200" dirty="0">
                <a:solidFill>
                  <a:schemeClr val="tx1"/>
                </a:solidFill>
                <a:effectLst/>
                <a:latin typeface="+mn-lt"/>
                <a:ea typeface="+mn-ea"/>
                <a:cs typeface="+mn-cs"/>
              </a:rPr>
              <a:t>Braun, et al. 2006; Clarke 2012; </a:t>
            </a:r>
            <a:r>
              <a:rPr lang="en-US" sz="1200" u="none" kern="1200" dirty="0" err="1">
                <a:solidFill>
                  <a:schemeClr val="tx1"/>
                </a:solidFill>
                <a:effectLst/>
                <a:latin typeface="+mn-lt"/>
                <a:ea typeface="+mn-ea"/>
                <a:cs typeface="+mn-cs"/>
              </a:rPr>
              <a:t>Ravela</a:t>
            </a:r>
            <a:r>
              <a:rPr lang="en-US" sz="1200" u="none" kern="1200" dirty="0">
                <a:solidFill>
                  <a:schemeClr val="tx1"/>
                </a:solidFill>
                <a:effectLst/>
                <a:latin typeface="+mn-lt"/>
                <a:ea typeface="+mn-ea"/>
                <a:cs typeface="+mn-cs"/>
              </a:rPr>
              <a:t>, et al. 2009).</a:t>
            </a:r>
            <a:endParaRPr lang="en-AU" sz="1200" u="non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2BFC9F1-0093-40DD-8787-3AB2D04AB31E}" type="slidenum">
              <a:rPr lang="en-AU" smtClean="0"/>
              <a:t>9</a:t>
            </a:fld>
            <a:endParaRPr lang="en-AU" dirty="0"/>
          </a:p>
        </p:txBody>
      </p:sp>
    </p:spTree>
    <p:extLst>
      <p:ext uri="{BB962C8B-B14F-4D97-AF65-F5344CB8AC3E}">
        <p14:creationId xmlns:p14="http://schemas.microsoft.com/office/powerpoint/2010/main" val="16217167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5.jpeg"/><Relationship Id="rId4"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24" name="Picture 1023"/>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250895" y="-642363"/>
            <a:ext cx="8275094" cy="8210220"/>
          </a:xfrm>
          <a:prstGeom prst="rect">
            <a:avLst/>
          </a:prstGeom>
        </p:spPr>
      </p:pic>
      <p:sp>
        <p:nvSpPr>
          <p:cNvPr id="2" name="Title 1"/>
          <p:cNvSpPr>
            <a:spLocks noGrp="1"/>
          </p:cNvSpPr>
          <p:nvPr>
            <p:ph type="ctrTitle" hasCustomPrompt="1"/>
          </p:nvPr>
        </p:nvSpPr>
        <p:spPr>
          <a:xfrm>
            <a:off x="3862320" y="1681923"/>
            <a:ext cx="7424382" cy="2387600"/>
          </a:xfrm>
        </p:spPr>
        <p:txBody>
          <a:bodyPr anchor="b">
            <a:normAutofit/>
          </a:bodyPr>
          <a:lstStyle>
            <a:lvl1pPr algn="ctr">
              <a:defRPr sz="4800">
                <a:solidFill>
                  <a:schemeClr val="bg1"/>
                </a:solidFill>
              </a:defRPr>
            </a:lvl1pPr>
          </a:lstStyle>
          <a:p>
            <a:r>
              <a:rPr lang="en-US" dirty="0"/>
              <a:t>Presentation Heading </a:t>
            </a:r>
            <a:endParaRPr lang="en-AU" dirty="0"/>
          </a:p>
        </p:txBody>
      </p:sp>
      <p:sp>
        <p:nvSpPr>
          <p:cNvPr id="3" name="Subtitle 2"/>
          <p:cNvSpPr>
            <a:spLocks noGrp="1"/>
          </p:cNvSpPr>
          <p:nvPr>
            <p:ph type="subTitle" idx="1" hasCustomPrompt="1"/>
          </p:nvPr>
        </p:nvSpPr>
        <p:spPr>
          <a:xfrm>
            <a:off x="3862320" y="4420903"/>
            <a:ext cx="7424382" cy="778893"/>
          </a:xfrm>
        </p:spPr>
        <p:txBody>
          <a:bodyPr/>
          <a:lstStyle>
            <a:lvl1pPr marL="0" indent="0" algn="ctr">
              <a:buNone/>
              <a:defRPr sz="24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Heading </a:t>
            </a:r>
            <a:endParaRPr lang="en-AU" dirty="0"/>
          </a:p>
        </p:txBody>
      </p:sp>
      <p:pic>
        <p:nvPicPr>
          <p:cNvPr id="36" name="Picture 35"/>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358631" y="5950417"/>
            <a:ext cx="928071" cy="374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28367" y="2609668"/>
            <a:ext cx="2099003" cy="14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363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2011669" y="346604"/>
            <a:ext cx="9514586" cy="1325563"/>
          </a:xfrm>
        </p:spPr>
        <p:txBody>
          <a:bodyPr>
            <a:normAutofit/>
          </a:bodyPr>
          <a:lstStyle>
            <a:lvl1pPr>
              <a:defRPr sz="3600"/>
            </a:lvl1pPr>
          </a:lstStyle>
          <a:p>
            <a:r>
              <a:rPr lang="en-US" dirty="0"/>
              <a:t>Click to edit Master title style</a:t>
            </a:r>
            <a:endParaRPr lang="en-AU" dirty="0"/>
          </a:p>
        </p:txBody>
      </p:sp>
      <p:pic>
        <p:nvPicPr>
          <p:cNvPr id="7" name="Picture 6"/>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118704"/>
            <a:ext cx="1273422" cy="1515979"/>
          </a:xfrm>
          <a:prstGeom prst="rect">
            <a:avLst/>
          </a:prstGeom>
        </p:spPr>
      </p:pic>
      <p:pic>
        <p:nvPicPr>
          <p:cNvPr id="8" name="Picture 7"/>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3313" y="418793"/>
            <a:ext cx="821925" cy="978482"/>
          </a:xfrm>
          <a:prstGeom prst="rect">
            <a:avLst/>
          </a:prstGeom>
        </p:spPr>
      </p:pic>
      <p:cxnSp>
        <p:nvCxnSpPr>
          <p:cNvPr id="15" name="Straight Connector 14"/>
          <p:cNvCxnSpPr/>
          <p:nvPr userDrawn="1"/>
        </p:nvCxnSpPr>
        <p:spPr>
          <a:xfrm>
            <a:off x="2011669" y="1672167"/>
            <a:ext cx="10453047" cy="0"/>
          </a:xfrm>
          <a:prstGeom prst="line">
            <a:avLst/>
          </a:prstGeom>
        </p:spPr>
        <p:style>
          <a:lnRef idx="1">
            <a:schemeClr val="dk1"/>
          </a:lnRef>
          <a:fillRef idx="0">
            <a:schemeClr val="dk1"/>
          </a:fillRef>
          <a:effectRef idx="0">
            <a:schemeClr val="dk1"/>
          </a:effectRef>
          <a:fontRef idx="minor">
            <a:schemeClr val="tx1"/>
          </a:fontRef>
        </p:style>
      </p:cxnSp>
      <p:pic>
        <p:nvPicPr>
          <p:cNvPr id="12" name="Picture 11"/>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4455" y="5938735"/>
            <a:ext cx="1189331" cy="782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1136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118704"/>
            <a:ext cx="1273422" cy="1515979"/>
          </a:xfrm>
          <a:prstGeom prst="rect">
            <a:avLst/>
          </a:prstGeom>
        </p:spPr>
      </p:pic>
      <p:pic>
        <p:nvPicPr>
          <p:cNvPr id="6" name="Picture 5"/>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3313" y="418793"/>
            <a:ext cx="821925" cy="978482"/>
          </a:xfrm>
          <a:prstGeom prst="rect">
            <a:avLst/>
          </a:prstGeom>
        </p:spPr>
      </p:pic>
      <p:pic>
        <p:nvPicPr>
          <p:cNvPr id="9" name="Picture 8"/>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4455" y="5938735"/>
            <a:ext cx="1189331" cy="782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12461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14398"/>
            <a:ext cx="3932237" cy="1600200"/>
          </a:xfrm>
        </p:spPr>
        <p:txBody>
          <a:bodyPr anchor="b"/>
          <a:lstStyle>
            <a:lvl1pPr>
              <a:defRPr sz="3200"/>
            </a:lvl1pPr>
          </a:lstStyle>
          <a:p>
            <a:r>
              <a:rPr lang="en-US" dirty="0"/>
              <a:t>Click to edit Master title style</a:t>
            </a:r>
            <a:endParaRPr lang="en-AU" dirty="0"/>
          </a:p>
        </p:txBody>
      </p:sp>
      <p:sp>
        <p:nvSpPr>
          <p:cNvPr id="3" name="Content Placeholder 2"/>
          <p:cNvSpPr>
            <a:spLocks noGrp="1"/>
          </p:cNvSpPr>
          <p:nvPr>
            <p:ph idx="1"/>
          </p:nvPr>
        </p:nvSpPr>
        <p:spPr>
          <a:xfrm>
            <a:off x="5689827" y="1290662"/>
            <a:ext cx="6172200" cy="4873625"/>
          </a:xfrm>
          <a:ln>
            <a:noFill/>
          </a:ln>
        </p:spPr>
        <p:style>
          <a:lnRef idx="2">
            <a:schemeClr val="accent2"/>
          </a:lnRef>
          <a:fillRef idx="1">
            <a:schemeClr val="lt1"/>
          </a:fillRef>
          <a:effectRef idx="0">
            <a:schemeClr val="accent2"/>
          </a:effectRef>
          <a:fontRef idx="none"/>
        </p:style>
        <p:txBody>
          <a:bodyPr/>
          <a:lstStyle>
            <a:lvl1pPr marL="0" indent="0">
              <a:buNone/>
              <a:defRPr sz="2400"/>
            </a:lvl1pPr>
            <a:lvl2pPr>
              <a:defRPr sz="22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Text Placeholder 3"/>
          <p:cNvSpPr>
            <a:spLocks noGrp="1"/>
          </p:cNvSpPr>
          <p:nvPr>
            <p:ph type="body" sz="half" idx="2"/>
          </p:nvPr>
        </p:nvSpPr>
        <p:spPr>
          <a:xfrm>
            <a:off x="839788" y="2731170"/>
            <a:ext cx="3932237"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8" name="Picture 7"/>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118704"/>
            <a:ext cx="1273422" cy="1515979"/>
          </a:xfrm>
          <a:prstGeom prst="rect">
            <a:avLst/>
          </a:prstGeom>
        </p:spPr>
      </p:pic>
      <p:pic>
        <p:nvPicPr>
          <p:cNvPr id="9" name="Picture 8"/>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3313" y="418793"/>
            <a:ext cx="821925" cy="978482"/>
          </a:xfrm>
          <a:prstGeom prst="rect">
            <a:avLst/>
          </a:prstGeom>
        </p:spPr>
      </p:pic>
      <p:cxnSp>
        <p:nvCxnSpPr>
          <p:cNvPr id="10" name="Straight Connector 9"/>
          <p:cNvCxnSpPr/>
          <p:nvPr userDrawn="1"/>
        </p:nvCxnSpPr>
        <p:spPr>
          <a:xfrm>
            <a:off x="-3323414" y="2595478"/>
            <a:ext cx="817345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5197642" y="1488572"/>
            <a:ext cx="0" cy="4155658"/>
          </a:xfrm>
          <a:prstGeom prst="line">
            <a:avLst/>
          </a:prstGeom>
        </p:spPr>
        <p:style>
          <a:lnRef idx="1">
            <a:schemeClr val="dk1"/>
          </a:lnRef>
          <a:fillRef idx="0">
            <a:schemeClr val="dk1"/>
          </a:fillRef>
          <a:effectRef idx="0">
            <a:schemeClr val="dk1"/>
          </a:effectRef>
          <a:fontRef idx="minor">
            <a:schemeClr val="tx1"/>
          </a:fontRef>
        </p:style>
      </p:cxnSp>
      <p:pic>
        <p:nvPicPr>
          <p:cNvPr id="15" name="Picture 14"/>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4455" y="5938735"/>
            <a:ext cx="1189331" cy="782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00526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839788" y="2731168"/>
            <a:ext cx="3932237"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Title 1"/>
          <p:cNvSpPr>
            <a:spLocks noGrp="1"/>
          </p:cNvSpPr>
          <p:nvPr>
            <p:ph type="title"/>
          </p:nvPr>
        </p:nvSpPr>
        <p:spPr>
          <a:xfrm>
            <a:off x="839788" y="914398"/>
            <a:ext cx="3932237" cy="1600200"/>
          </a:xfrm>
        </p:spPr>
        <p:txBody>
          <a:bodyPr anchor="b"/>
          <a:lstStyle>
            <a:lvl1pPr>
              <a:defRPr sz="3200"/>
            </a:lvl1pPr>
          </a:lstStyle>
          <a:p>
            <a:r>
              <a:rPr lang="en-US" dirty="0"/>
              <a:t>Click to edit Master title style</a:t>
            </a:r>
            <a:endParaRPr lang="en-AU" dirty="0"/>
          </a:p>
        </p:txBody>
      </p:sp>
      <p:pic>
        <p:nvPicPr>
          <p:cNvPr id="9" name="Picture 8"/>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118704"/>
            <a:ext cx="1273422" cy="1515979"/>
          </a:xfrm>
          <a:prstGeom prst="rect">
            <a:avLst/>
          </a:prstGeom>
        </p:spPr>
      </p:pic>
      <p:pic>
        <p:nvPicPr>
          <p:cNvPr id="10" name="Picture 9"/>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3313" y="418793"/>
            <a:ext cx="821925" cy="978482"/>
          </a:xfrm>
          <a:prstGeom prst="rect">
            <a:avLst/>
          </a:prstGeom>
        </p:spPr>
      </p:pic>
      <p:cxnSp>
        <p:nvCxnSpPr>
          <p:cNvPr id="11" name="Straight Connector 10"/>
          <p:cNvCxnSpPr/>
          <p:nvPr userDrawn="1"/>
        </p:nvCxnSpPr>
        <p:spPr>
          <a:xfrm>
            <a:off x="-3323414" y="2595478"/>
            <a:ext cx="817345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4455" y="5938735"/>
            <a:ext cx="1189331" cy="782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3234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118704"/>
            <a:ext cx="1273422" cy="1515979"/>
          </a:xfrm>
          <a:prstGeom prst="rect">
            <a:avLst/>
          </a:prstGeom>
        </p:spPr>
      </p:pic>
      <p:pic>
        <p:nvPicPr>
          <p:cNvPr id="6" name="Picture 5"/>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3313" y="418793"/>
            <a:ext cx="821925" cy="978482"/>
          </a:xfrm>
          <a:prstGeom prst="rect">
            <a:avLst/>
          </a:prstGeom>
        </p:spPr>
      </p:pic>
      <p:pic>
        <p:nvPicPr>
          <p:cNvPr id="7" name="Picture 6"/>
          <p:cNvPicPr>
            <a:picLocks noChangeAspect="1"/>
          </p:cNvPicPr>
          <p:nvPr userDrawn="1"/>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85238" y="-664864"/>
            <a:ext cx="8275094" cy="8210220"/>
          </a:xfrm>
          <a:prstGeom prst="rect">
            <a:avLst/>
          </a:prstGeom>
        </p:spPr>
      </p:pic>
      <p:sp>
        <p:nvSpPr>
          <p:cNvPr id="8" name="Title 1"/>
          <p:cNvSpPr>
            <a:spLocks noGrp="1"/>
          </p:cNvSpPr>
          <p:nvPr>
            <p:ph type="ctrTitle" hasCustomPrompt="1"/>
          </p:nvPr>
        </p:nvSpPr>
        <p:spPr>
          <a:xfrm>
            <a:off x="2191599" y="1397275"/>
            <a:ext cx="7424382" cy="2387600"/>
          </a:xfrm>
        </p:spPr>
        <p:txBody>
          <a:bodyPr anchor="b">
            <a:normAutofit/>
          </a:bodyPr>
          <a:lstStyle>
            <a:lvl1pPr algn="ctr">
              <a:defRPr sz="4800">
                <a:solidFill>
                  <a:schemeClr val="bg1"/>
                </a:solidFill>
              </a:defRPr>
            </a:lvl1pPr>
          </a:lstStyle>
          <a:p>
            <a:r>
              <a:rPr lang="en-US" dirty="0"/>
              <a:t>Presentation Finale </a:t>
            </a:r>
            <a:endParaRPr lang="en-AU" dirty="0"/>
          </a:p>
        </p:txBody>
      </p:sp>
      <p:pic>
        <p:nvPicPr>
          <p:cNvPr id="9" name="Picture 8"/>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63883" y="5683180"/>
            <a:ext cx="1420783" cy="92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0682257" y="6146318"/>
            <a:ext cx="816050" cy="268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4538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378870" y="885448"/>
            <a:ext cx="6730916" cy="2852737"/>
          </a:xfrm>
        </p:spPr>
        <p:txBody>
          <a:bodyPr anchor="b">
            <a:normAutofit/>
          </a:bodyPr>
          <a:lstStyle>
            <a:lvl1pPr>
              <a:defRPr sz="5400">
                <a:solidFill>
                  <a:schemeClr val="tx1">
                    <a:lumMod val="95000"/>
                    <a:lumOff val="5000"/>
                  </a:schemeClr>
                </a:solidFill>
              </a:defRPr>
            </a:lvl1pPr>
          </a:lstStyle>
          <a:p>
            <a:r>
              <a:rPr lang="en-US" dirty="0"/>
              <a:t>Click to edit Master title style</a:t>
            </a:r>
            <a:endParaRPr lang="en-AU" dirty="0"/>
          </a:p>
        </p:txBody>
      </p:sp>
      <p:sp>
        <p:nvSpPr>
          <p:cNvPr id="3" name="Text Placeholder 2"/>
          <p:cNvSpPr>
            <a:spLocks noGrp="1"/>
          </p:cNvSpPr>
          <p:nvPr>
            <p:ph type="body" idx="1"/>
          </p:nvPr>
        </p:nvSpPr>
        <p:spPr>
          <a:xfrm>
            <a:off x="4378870" y="4266326"/>
            <a:ext cx="6730916"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cxnSp>
        <p:nvCxnSpPr>
          <p:cNvPr id="23" name="Straight Connector 22"/>
          <p:cNvCxnSpPr/>
          <p:nvPr userDrawn="1"/>
        </p:nvCxnSpPr>
        <p:spPr>
          <a:xfrm>
            <a:off x="3657602" y="4020971"/>
            <a:ext cx="817345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0" name="Picture 29"/>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6580" y="-281862"/>
            <a:ext cx="5505450" cy="6048375"/>
          </a:xfrm>
          <a:prstGeom prst="rect">
            <a:avLst/>
          </a:prstGeom>
        </p:spPr>
      </p:pic>
      <p:pic>
        <p:nvPicPr>
          <p:cNvPr id="8" name="Picture 7"/>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4455" y="5938735"/>
            <a:ext cx="1189331" cy="782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4378074"/>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4_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378870" y="885448"/>
            <a:ext cx="6730916" cy="2852737"/>
          </a:xfrm>
        </p:spPr>
        <p:txBody>
          <a:bodyPr anchor="b">
            <a:normAutofit/>
          </a:bodyPr>
          <a:lstStyle>
            <a:lvl1pPr>
              <a:defRPr sz="5400">
                <a:solidFill>
                  <a:schemeClr val="tx1">
                    <a:lumMod val="95000"/>
                    <a:lumOff val="5000"/>
                  </a:schemeClr>
                </a:solidFill>
              </a:defRPr>
            </a:lvl1pPr>
          </a:lstStyle>
          <a:p>
            <a:r>
              <a:rPr lang="en-US" dirty="0"/>
              <a:t>Click to edit Master title style</a:t>
            </a:r>
            <a:endParaRPr lang="en-AU" dirty="0"/>
          </a:p>
        </p:txBody>
      </p:sp>
      <p:sp>
        <p:nvSpPr>
          <p:cNvPr id="3" name="Text Placeholder 2"/>
          <p:cNvSpPr>
            <a:spLocks noGrp="1"/>
          </p:cNvSpPr>
          <p:nvPr>
            <p:ph type="body" idx="1"/>
          </p:nvPr>
        </p:nvSpPr>
        <p:spPr>
          <a:xfrm>
            <a:off x="4378870" y="4266326"/>
            <a:ext cx="6730916"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4" name="Picture 3"/>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18187" y="-252786"/>
            <a:ext cx="5476875" cy="6067425"/>
          </a:xfrm>
          <a:prstGeom prst="rect">
            <a:avLst/>
          </a:prstGeom>
        </p:spPr>
      </p:pic>
      <p:cxnSp>
        <p:nvCxnSpPr>
          <p:cNvPr id="23" name="Straight Connector 22"/>
          <p:cNvCxnSpPr/>
          <p:nvPr userDrawn="1"/>
        </p:nvCxnSpPr>
        <p:spPr>
          <a:xfrm>
            <a:off x="3657602" y="4020971"/>
            <a:ext cx="817345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4455" y="5938735"/>
            <a:ext cx="1189331" cy="782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6905033"/>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378870" y="885448"/>
            <a:ext cx="6730916" cy="2852737"/>
          </a:xfrm>
        </p:spPr>
        <p:txBody>
          <a:bodyPr anchor="b">
            <a:normAutofit/>
          </a:bodyPr>
          <a:lstStyle>
            <a:lvl1pPr>
              <a:defRPr sz="5400">
                <a:solidFill>
                  <a:schemeClr val="tx1">
                    <a:lumMod val="95000"/>
                    <a:lumOff val="5000"/>
                  </a:schemeClr>
                </a:solidFill>
              </a:defRPr>
            </a:lvl1pPr>
          </a:lstStyle>
          <a:p>
            <a:r>
              <a:rPr lang="en-US" dirty="0"/>
              <a:t>Click to edit Master title style</a:t>
            </a:r>
            <a:endParaRPr lang="en-AU" dirty="0"/>
          </a:p>
        </p:txBody>
      </p:sp>
      <p:sp>
        <p:nvSpPr>
          <p:cNvPr id="3" name="Text Placeholder 2"/>
          <p:cNvSpPr>
            <a:spLocks noGrp="1"/>
          </p:cNvSpPr>
          <p:nvPr>
            <p:ph type="body" idx="1"/>
          </p:nvPr>
        </p:nvSpPr>
        <p:spPr>
          <a:xfrm>
            <a:off x="4378870" y="4266326"/>
            <a:ext cx="6730916"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4" name="Picture 3"/>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74820" y="-303050"/>
            <a:ext cx="5486400" cy="6096000"/>
          </a:xfrm>
          <a:prstGeom prst="rect">
            <a:avLst/>
          </a:prstGeom>
        </p:spPr>
      </p:pic>
      <p:cxnSp>
        <p:nvCxnSpPr>
          <p:cNvPr id="23" name="Straight Connector 22"/>
          <p:cNvCxnSpPr/>
          <p:nvPr userDrawn="1"/>
        </p:nvCxnSpPr>
        <p:spPr>
          <a:xfrm>
            <a:off x="3657602" y="4020971"/>
            <a:ext cx="817345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4455" y="5938735"/>
            <a:ext cx="1189331" cy="782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72212"/>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3_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378870" y="885448"/>
            <a:ext cx="6730916" cy="2852737"/>
          </a:xfrm>
        </p:spPr>
        <p:txBody>
          <a:bodyPr anchor="b">
            <a:normAutofit/>
          </a:bodyPr>
          <a:lstStyle>
            <a:lvl1pPr>
              <a:defRPr sz="5400">
                <a:solidFill>
                  <a:schemeClr val="tx1">
                    <a:lumMod val="95000"/>
                    <a:lumOff val="5000"/>
                  </a:schemeClr>
                </a:solidFill>
              </a:defRPr>
            </a:lvl1pPr>
          </a:lstStyle>
          <a:p>
            <a:r>
              <a:rPr lang="en-US" dirty="0"/>
              <a:t>Click to edit Master title style</a:t>
            </a:r>
            <a:endParaRPr lang="en-AU" dirty="0"/>
          </a:p>
        </p:txBody>
      </p:sp>
      <p:sp>
        <p:nvSpPr>
          <p:cNvPr id="3" name="Text Placeholder 2"/>
          <p:cNvSpPr>
            <a:spLocks noGrp="1"/>
          </p:cNvSpPr>
          <p:nvPr>
            <p:ph type="body" idx="1"/>
          </p:nvPr>
        </p:nvSpPr>
        <p:spPr>
          <a:xfrm>
            <a:off x="4378870" y="4266326"/>
            <a:ext cx="6730916"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5" name="Picture 4"/>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74054" y="-276348"/>
            <a:ext cx="5429250" cy="6115050"/>
          </a:xfrm>
          <a:prstGeom prst="rect">
            <a:avLst/>
          </a:prstGeom>
        </p:spPr>
      </p:pic>
      <p:cxnSp>
        <p:nvCxnSpPr>
          <p:cNvPr id="23" name="Straight Connector 22"/>
          <p:cNvCxnSpPr/>
          <p:nvPr userDrawn="1"/>
        </p:nvCxnSpPr>
        <p:spPr>
          <a:xfrm>
            <a:off x="3657602" y="4020971"/>
            <a:ext cx="817345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4455" y="5938735"/>
            <a:ext cx="1189331" cy="782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3139630"/>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5_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378870" y="885448"/>
            <a:ext cx="6730916" cy="2852737"/>
          </a:xfrm>
        </p:spPr>
        <p:txBody>
          <a:bodyPr anchor="b">
            <a:normAutofit/>
          </a:bodyPr>
          <a:lstStyle>
            <a:lvl1pPr>
              <a:defRPr sz="5400">
                <a:solidFill>
                  <a:schemeClr val="tx1">
                    <a:lumMod val="95000"/>
                    <a:lumOff val="5000"/>
                  </a:schemeClr>
                </a:solidFill>
              </a:defRPr>
            </a:lvl1pPr>
          </a:lstStyle>
          <a:p>
            <a:r>
              <a:rPr lang="en-US" dirty="0"/>
              <a:t>Click to edit Master title style</a:t>
            </a:r>
            <a:endParaRPr lang="en-AU" dirty="0"/>
          </a:p>
        </p:txBody>
      </p:sp>
      <p:sp>
        <p:nvSpPr>
          <p:cNvPr id="3" name="Text Placeholder 2"/>
          <p:cNvSpPr>
            <a:spLocks noGrp="1"/>
          </p:cNvSpPr>
          <p:nvPr>
            <p:ph type="body" idx="1"/>
          </p:nvPr>
        </p:nvSpPr>
        <p:spPr>
          <a:xfrm>
            <a:off x="4378870" y="4266326"/>
            <a:ext cx="6730916"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4" name="Picture 3"/>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31330" y="-300912"/>
            <a:ext cx="5410200" cy="6067425"/>
          </a:xfrm>
          <a:prstGeom prst="rect">
            <a:avLst/>
          </a:prstGeom>
        </p:spPr>
      </p:pic>
      <p:cxnSp>
        <p:nvCxnSpPr>
          <p:cNvPr id="23" name="Straight Connector 22"/>
          <p:cNvCxnSpPr/>
          <p:nvPr userDrawn="1"/>
        </p:nvCxnSpPr>
        <p:spPr>
          <a:xfrm>
            <a:off x="3657602" y="4020971"/>
            <a:ext cx="817345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4455" y="5938735"/>
            <a:ext cx="1189331" cy="782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0939071"/>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2_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378870" y="885448"/>
            <a:ext cx="6730916" cy="2852737"/>
          </a:xfrm>
        </p:spPr>
        <p:txBody>
          <a:bodyPr anchor="b">
            <a:normAutofit/>
          </a:bodyPr>
          <a:lstStyle>
            <a:lvl1pPr>
              <a:defRPr sz="5400">
                <a:solidFill>
                  <a:schemeClr val="tx1">
                    <a:lumMod val="95000"/>
                    <a:lumOff val="5000"/>
                  </a:schemeClr>
                </a:solidFill>
              </a:defRPr>
            </a:lvl1pPr>
          </a:lstStyle>
          <a:p>
            <a:r>
              <a:rPr lang="en-US" dirty="0"/>
              <a:t>Click to edit Master title style</a:t>
            </a:r>
            <a:endParaRPr lang="en-AU" dirty="0"/>
          </a:p>
        </p:txBody>
      </p:sp>
      <p:sp>
        <p:nvSpPr>
          <p:cNvPr id="3" name="Text Placeholder 2"/>
          <p:cNvSpPr>
            <a:spLocks noGrp="1"/>
          </p:cNvSpPr>
          <p:nvPr>
            <p:ph type="body" idx="1"/>
          </p:nvPr>
        </p:nvSpPr>
        <p:spPr>
          <a:xfrm>
            <a:off x="4378870" y="4266326"/>
            <a:ext cx="6730916"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4" name="Picture 3"/>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69430" y="-291387"/>
            <a:ext cx="5448300" cy="6057900"/>
          </a:xfrm>
          <a:prstGeom prst="rect">
            <a:avLst/>
          </a:prstGeom>
        </p:spPr>
      </p:pic>
      <p:cxnSp>
        <p:nvCxnSpPr>
          <p:cNvPr id="23" name="Straight Connector 22"/>
          <p:cNvCxnSpPr/>
          <p:nvPr userDrawn="1"/>
        </p:nvCxnSpPr>
        <p:spPr>
          <a:xfrm>
            <a:off x="3657602" y="4020971"/>
            <a:ext cx="817345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4455" y="5938735"/>
            <a:ext cx="1189331" cy="782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4057000"/>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05263" y="365124"/>
            <a:ext cx="9348537" cy="1325563"/>
          </a:xfrm>
        </p:spPr>
        <p:txBody>
          <a:bodyPr>
            <a:normAutofit/>
          </a:bodyPr>
          <a:lstStyle>
            <a:lvl1pPr>
              <a:defRPr sz="3600"/>
            </a:lvl1pPr>
          </a:lstStyle>
          <a:p>
            <a:r>
              <a:rPr lang="en-US" dirty="0"/>
              <a:t>Click to edit Master title style</a:t>
            </a:r>
            <a:endParaRPr lang="en-AU" dirty="0"/>
          </a:p>
        </p:txBody>
      </p:sp>
      <p:sp>
        <p:nvSpPr>
          <p:cNvPr id="3" name="Content Placeholder 2"/>
          <p:cNvSpPr>
            <a:spLocks noGrp="1"/>
          </p:cNvSpPr>
          <p:nvPr>
            <p:ph idx="1"/>
          </p:nvPr>
        </p:nvSpPr>
        <p:spPr>
          <a:xfrm>
            <a:off x="2005263" y="2213811"/>
            <a:ext cx="9348537" cy="396315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pic>
        <p:nvPicPr>
          <p:cNvPr id="10" name="Picture 9"/>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118704"/>
            <a:ext cx="1273422" cy="1515979"/>
          </a:xfrm>
          <a:prstGeom prst="rect">
            <a:avLst/>
          </a:prstGeom>
        </p:spPr>
      </p:pic>
      <p:pic>
        <p:nvPicPr>
          <p:cNvPr id="11" name="Picture 10"/>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3313" y="418793"/>
            <a:ext cx="821925" cy="978482"/>
          </a:xfrm>
          <a:prstGeom prst="rect">
            <a:avLst/>
          </a:prstGeom>
        </p:spPr>
      </p:pic>
      <p:cxnSp>
        <p:nvCxnSpPr>
          <p:cNvPr id="16" name="Straight Connector 15"/>
          <p:cNvCxnSpPr/>
          <p:nvPr userDrawn="1"/>
        </p:nvCxnSpPr>
        <p:spPr>
          <a:xfrm>
            <a:off x="2011669" y="1672167"/>
            <a:ext cx="10453047" cy="0"/>
          </a:xfrm>
          <a:prstGeom prst="line">
            <a:avLst/>
          </a:prstGeom>
        </p:spPr>
        <p:style>
          <a:lnRef idx="1">
            <a:schemeClr val="dk1"/>
          </a:lnRef>
          <a:fillRef idx="0">
            <a:schemeClr val="dk1"/>
          </a:fillRef>
          <a:effectRef idx="0">
            <a:schemeClr val="dk1"/>
          </a:effectRef>
          <a:fontRef idx="minor">
            <a:schemeClr val="tx1"/>
          </a:fontRef>
        </p:style>
      </p:cxnSp>
      <p:pic>
        <p:nvPicPr>
          <p:cNvPr id="14" name="Picture 13"/>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4455" y="5938735"/>
            <a:ext cx="1189331" cy="782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6250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011669" y="346604"/>
            <a:ext cx="9514586" cy="1325563"/>
          </a:xfrm>
        </p:spPr>
        <p:txBody>
          <a:bodyPr>
            <a:normAutofit/>
          </a:bodyPr>
          <a:lstStyle>
            <a:lvl1pPr>
              <a:defRPr sz="3600"/>
            </a:lvl1pPr>
          </a:lstStyle>
          <a:p>
            <a:r>
              <a:rPr lang="en-US" dirty="0"/>
              <a:t>Click to edit Master title style</a:t>
            </a:r>
            <a:endParaRPr lang="en-AU" dirty="0"/>
          </a:p>
        </p:txBody>
      </p:sp>
      <p:sp>
        <p:nvSpPr>
          <p:cNvPr id="3" name="Content Placeholder 2"/>
          <p:cNvSpPr>
            <a:spLocks noGrp="1"/>
          </p:cNvSpPr>
          <p:nvPr>
            <p:ph sz="half" idx="1"/>
          </p:nvPr>
        </p:nvSpPr>
        <p:spPr>
          <a:xfrm>
            <a:off x="763312" y="1994067"/>
            <a:ext cx="5132161"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6400800" y="1994067"/>
            <a:ext cx="512545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pic>
        <p:nvPicPr>
          <p:cNvPr id="8" name="Picture 7"/>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118704"/>
            <a:ext cx="1273422" cy="1515979"/>
          </a:xfrm>
          <a:prstGeom prst="rect">
            <a:avLst/>
          </a:prstGeom>
        </p:spPr>
      </p:pic>
      <p:pic>
        <p:nvPicPr>
          <p:cNvPr id="9" name="Picture 8"/>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3313" y="418793"/>
            <a:ext cx="821925" cy="978482"/>
          </a:xfrm>
          <a:prstGeom prst="rect">
            <a:avLst/>
          </a:prstGeom>
        </p:spPr>
      </p:pic>
      <p:cxnSp>
        <p:nvCxnSpPr>
          <p:cNvPr id="11" name="Straight Connector 10"/>
          <p:cNvCxnSpPr/>
          <p:nvPr userDrawn="1"/>
        </p:nvCxnSpPr>
        <p:spPr>
          <a:xfrm>
            <a:off x="2011669" y="1672167"/>
            <a:ext cx="10453047" cy="0"/>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p:cNvCxnSpPr/>
          <p:nvPr userDrawn="1"/>
        </p:nvCxnSpPr>
        <p:spPr>
          <a:xfrm>
            <a:off x="6136105" y="2189747"/>
            <a:ext cx="0" cy="4155658"/>
          </a:xfrm>
          <a:prstGeom prst="line">
            <a:avLst/>
          </a:prstGeom>
        </p:spPr>
        <p:style>
          <a:lnRef idx="1">
            <a:schemeClr val="dk1"/>
          </a:lnRef>
          <a:fillRef idx="0">
            <a:schemeClr val="dk1"/>
          </a:fillRef>
          <a:effectRef idx="0">
            <a:schemeClr val="dk1"/>
          </a:effectRef>
          <a:fontRef idx="minor">
            <a:schemeClr val="tx1"/>
          </a:fontRef>
        </p:style>
      </p:cxnSp>
      <p:pic>
        <p:nvPicPr>
          <p:cNvPr id="15" name="Picture 14"/>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4455" y="5938735"/>
            <a:ext cx="1189331" cy="782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4056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DC4A64-6284-44D1-9AF8-03920C75FB4A}" type="datetimeFigureOut">
              <a:rPr lang="en-AU" smtClean="0"/>
              <a:t>24/10/2019</a:t>
            </a:fld>
            <a:endParaRPr lang="en-AU"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3027EF-509A-4761-AEF3-51EE6BB32511}" type="slidenum">
              <a:rPr lang="en-AU" smtClean="0"/>
              <a:t>‹#›</a:t>
            </a:fld>
            <a:endParaRPr lang="en-AU" dirty="0"/>
          </a:p>
        </p:txBody>
      </p:sp>
    </p:spTree>
    <p:extLst>
      <p:ext uri="{BB962C8B-B14F-4D97-AF65-F5344CB8AC3E}">
        <p14:creationId xmlns:p14="http://schemas.microsoft.com/office/powerpoint/2010/main" val="1269518460"/>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3" r:id="rId3"/>
    <p:sldLayoutId id="2147483660" r:id="rId4"/>
    <p:sldLayoutId id="2147483662" r:id="rId5"/>
    <p:sldLayoutId id="2147483664" r:id="rId6"/>
    <p:sldLayoutId id="2147483661" r:id="rId7"/>
    <p:sldLayoutId id="2147483650" r:id="rId8"/>
    <p:sldLayoutId id="2147483652" r:id="rId9"/>
    <p:sldLayoutId id="2147483654" r:id="rId10"/>
    <p:sldLayoutId id="2147483655" r:id="rId11"/>
    <p:sldLayoutId id="2147483656" r:id="rId12"/>
    <p:sldLayoutId id="2147483657" r:id="rId13"/>
    <p:sldLayoutId id="214748366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s://www.globalpartnership.org/" TargetMode="External"/><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3" Type="http://schemas.openxmlformats.org/officeDocument/2006/relationships/hyperlink" Target="https://www.globalpartnership.org/content/how-gpe-works-partner-countries" TargetMode="External"/><Relationship Id="rId2" Type="http://schemas.openxmlformats.org/officeDocument/2006/relationships/notesSlide" Target="../notesSlides/notesSlide50.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ctrTitle"/>
          </p:nvPr>
        </p:nvSpPr>
        <p:spPr>
          <a:xfrm>
            <a:off x="3862320" y="2219937"/>
            <a:ext cx="7424382" cy="2200966"/>
          </a:xfrm>
        </p:spPr>
        <p:txBody>
          <a:bodyPr/>
          <a:lstStyle/>
          <a:p>
            <a:r>
              <a:rPr lang="en-US" dirty="0"/>
              <a:t>Stakeholder briefing</a:t>
            </a:r>
          </a:p>
        </p:txBody>
      </p:sp>
      <p:sp>
        <p:nvSpPr>
          <p:cNvPr id="8" name="Subtitle 2"/>
          <p:cNvSpPr>
            <a:spLocks noGrp="1"/>
          </p:cNvSpPr>
          <p:nvPr>
            <p:ph type="subTitle" idx="1"/>
          </p:nvPr>
        </p:nvSpPr>
        <p:spPr>
          <a:xfrm>
            <a:off x="3862320" y="4738955"/>
            <a:ext cx="7424382" cy="1516759"/>
          </a:xfrm>
        </p:spPr>
        <p:txBody>
          <a:bodyPr>
            <a:normAutofit/>
          </a:bodyPr>
          <a:lstStyle/>
          <a:p>
            <a:r>
              <a:rPr lang="en-US" sz="2800" dirty="0"/>
              <a:t>&lt;Presenter(s)&gt;</a:t>
            </a:r>
          </a:p>
          <a:p>
            <a:r>
              <a:rPr lang="en-US" sz="2800" dirty="0"/>
              <a:t>&lt;Date&gt;</a:t>
            </a:r>
          </a:p>
        </p:txBody>
      </p:sp>
      <p:sp>
        <p:nvSpPr>
          <p:cNvPr id="10" name="TextBox 9"/>
          <p:cNvSpPr txBox="1"/>
          <p:nvPr/>
        </p:nvSpPr>
        <p:spPr>
          <a:xfrm>
            <a:off x="4399722" y="2230376"/>
            <a:ext cx="6546573" cy="1477328"/>
          </a:xfrm>
          <a:prstGeom prst="rect">
            <a:avLst/>
          </a:prstGeom>
          <a:noFill/>
        </p:spPr>
        <p:txBody>
          <a:bodyPr wrap="square" rtlCol="0">
            <a:spAutoFit/>
          </a:bodyPr>
          <a:lstStyle/>
          <a:p>
            <a:pPr algn="ctr"/>
            <a:r>
              <a:rPr lang="en-US" sz="3600" dirty="0">
                <a:solidFill>
                  <a:schemeClr val="bg1"/>
                </a:solidFill>
                <a:latin typeface="+mj-lt"/>
                <a:ea typeface="+mj-ea"/>
                <a:cs typeface="+mj-cs"/>
              </a:rPr>
              <a:t>Analysis of National Learning Assessment Systems [ANLAS]</a:t>
            </a:r>
          </a:p>
          <a:p>
            <a:pPr algn="ctr"/>
            <a:endParaRPr lang="en-US" dirty="0"/>
          </a:p>
        </p:txBody>
      </p:sp>
    </p:spTree>
    <p:extLst>
      <p:ext uri="{BB962C8B-B14F-4D97-AF65-F5344CB8AC3E}">
        <p14:creationId xmlns:p14="http://schemas.microsoft.com/office/powerpoint/2010/main" val="42891824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Quality of an assessment system</a:t>
            </a:r>
          </a:p>
        </p:txBody>
      </p:sp>
      <p:sp>
        <p:nvSpPr>
          <p:cNvPr id="3" name="Content Placeholder 2"/>
          <p:cNvSpPr>
            <a:spLocks noGrp="1"/>
          </p:cNvSpPr>
          <p:nvPr>
            <p:ph idx="1"/>
          </p:nvPr>
        </p:nvSpPr>
        <p:spPr>
          <a:xfrm>
            <a:off x="1573968" y="1988958"/>
            <a:ext cx="9779832" cy="3998887"/>
          </a:xfrm>
        </p:spPr>
        <p:txBody>
          <a:bodyPr>
            <a:noAutofit/>
          </a:bodyPr>
          <a:lstStyle/>
          <a:p>
            <a:pPr marL="0" indent="0">
              <a:spcBef>
                <a:spcPts val="1200"/>
              </a:spcBef>
              <a:buNone/>
            </a:pPr>
            <a:r>
              <a:rPr lang="en-US" dirty="0"/>
              <a:t>Determined by:</a:t>
            </a:r>
          </a:p>
          <a:p>
            <a:pPr lvl="1">
              <a:spcBef>
                <a:spcPts val="1200"/>
              </a:spcBef>
            </a:pPr>
            <a:r>
              <a:rPr lang="en-US" sz="2800" dirty="0"/>
              <a:t>the quality of each single element (e.g., the policies, practices, structures, organizations and tools of the system)</a:t>
            </a:r>
          </a:p>
          <a:p>
            <a:pPr lvl="1">
              <a:spcBef>
                <a:spcPts val="1200"/>
              </a:spcBef>
            </a:pPr>
            <a:r>
              <a:rPr lang="en-US" sz="2800" dirty="0"/>
              <a:t>their combined quality – through the linkages and interactions between them.</a:t>
            </a:r>
          </a:p>
        </p:txBody>
      </p:sp>
      <p:sp>
        <p:nvSpPr>
          <p:cNvPr id="4" name="TextBox 3"/>
          <p:cNvSpPr txBox="1"/>
          <p:nvPr/>
        </p:nvSpPr>
        <p:spPr>
          <a:xfrm>
            <a:off x="4984955" y="6164826"/>
            <a:ext cx="6710516" cy="369332"/>
          </a:xfrm>
          <a:prstGeom prst="rect">
            <a:avLst/>
          </a:prstGeom>
          <a:noFill/>
        </p:spPr>
        <p:txBody>
          <a:bodyPr wrap="square" rtlCol="0">
            <a:spAutoFit/>
          </a:bodyPr>
          <a:lstStyle/>
          <a:p>
            <a:pPr algn="r"/>
            <a:r>
              <a:rPr lang="en-US" dirty="0"/>
              <a:t>Clarke 2012</a:t>
            </a:r>
          </a:p>
        </p:txBody>
      </p:sp>
    </p:spTree>
    <p:extLst>
      <p:ext uri="{BB962C8B-B14F-4D97-AF65-F5344CB8AC3E}">
        <p14:creationId xmlns:p14="http://schemas.microsoft.com/office/powerpoint/2010/main" val="17072380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Focus of ANLAS</a:t>
            </a:r>
          </a:p>
        </p:txBody>
      </p:sp>
      <p:sp>
        <p:nvSpPr>
          <p:cNvPr id="3" name="Content Placeholder 2"/>
          <p:cNvSpPr>
            <a:spLocks noGrp="1"/>
          </p:cNvSpPr>
          <p:nvPr>
            <p:ph idx="1"/>
          </p:nvPr>
        </p:nvSpPr>
        <p:spPr>
          <a:xfrm>
            <a:off x="2005263" y="2076773"/>
            <a:ext cx="9348537" cy="4100190"/>
          </a:xfrm>
        </p:spPr>
        <p:txBody>
          <a:bodyPr>
            <a:noAutofit/>
          </a:bodyPr>
          <a:lstStyle/>
          <a:p>
            <a:pPr lvl="0">
              <a:lnSpc>
                <a:spcPct val="110000"/>
              </a:lnSpc>
              <a:spcBef>
                <a:spcPts val="600"/>
              </a:spcBef>
              <a:spcAft>
                <a:spcPts val="600"/>
              </a:spcAft>
            </a:pPr>
            <a:r>
              <a:rPr lang="en-US" dirty="0"/>
              <a:t>The comprehensive, qualitative analysis focuses on three dimensions:</a:t>
            </a:r>
            <a:endParaRPr lang="en-AU" dirty="0"/>
          </a:p>
          <a:p>
            <a:pPr marL="712788" lvl="0" indent="-449263">
              <a:lnSpc>
                <a:spcPct val="110000"/>
              </a:lnSpc>
              <a:spcBef>
                <a:spcPts val="600"/>
              </a:spcBef>
              <a:spcAft>
                <a:spcPts val="600"/>
              </a:spcAft>
              <a:buFont typeface="+mj-lt"/>
              <a:buAutoNum type="arabicPeriod"/>
            </a:pPr>
            <a:r>
              <a:rPr lang="en-US" dirty="0"/>
              <a:t>Context of the assessment system</a:t>
            </a:r>
            <a:endParaRPr lang="en-AU" dirty="0"/>
          </a:p>
          <a:p>
            <a:pPr marL="712788" lvl="0" indent="-449263">
              <a:lnSpc>
                <a:spcPct val="110000"/>
              </a:lnSpc>
              <a:spcBef>
                <a:spcPts val="600"/>
              </a:spcBef>
              <a:spcAft>
                <a:spcPts val="600"/>
              </a:spcAft>
              <a:buFont typeface="+mj-lt"/>
              <a:buAutoNum type="arabicPeriod"/>
            </a:pPr>
            <a:r>
              <a:rPr lang="en-US" dirty="0"/>
              <a:t>Quality of assessment programs</a:t>
            </a:r>
            <a:endParaRPr lang="en-AU" dirty="0"/>
          </a:p>
          <a:p>
            <a:pPr marL="712788" lvl="0" indent="-449263">
              <a:lnSpc>
                <a:spcPct val="110000"/>
              </a:lnSpc>
              <a:spcBef>
                <a:spcPts val="600"/>
              </a:spcBef>
              <a:spcAft>
                <a:spcPts val="600"/>
              </a:spcAft>
              <a:buFont typeface="+mj-lt"/>
              <a:buAutoNum type="arabicPeriod"/>
            </a:pPr>
            <a:r>
              <a:rPr lang="en-US" dirty="0"/>
              <a:t>Coherence of the assessment system</a:t>
            </a:r>
            <a:endParaRPr lang="en-AU" dirty="0"/>
          </a:p>
          <a:p>
            <a:pPr>
              <a:lnSpc>
                <a:spcPct val="110000"/>
              </a:lnSpc>
              <a:spcBef>
                <a:spcPts val="600"/>
              </a:spcBef>
              <a:spcAft>
                <a:spcPts val="600"/>
              </a:spcAft>
            </a:pPr>
            <a:r>
              <a:rPr lang="en-US" dirty="0"/>
              <a:t>The application of knowledge and demonstration of 21</a:t>
            </a:r>
            <a:r>
              <a:rPr lang="en-US" baseline="30000" dirty="0"/>
              <a:t>st</a:t>
            </a:r>
            <a:r>
              <a:rPr lang="en-US" dirty="0"/>
              <a:t> century skills is relevant to all three dimensions.</a:t>
            </a:r>
          </a:p>
        </p:txBody>
      </p:sp>
      <p:sp>
        <p:nvSpPr>
          <p:cNvPr id="4" name="TextBox 3"/>
          <p:cNvSpPr txBox="1"/>
          <p:nvPr/>
        </p:nvSpPr>
        <p:spPr>
          <a:xfrm>
            <a:off x="6477380" y="6163056"/>
            <a:ext cx="5336668" cy="369332"/>
          </a:xfrm>
          <a:prstGeom prst="rect">
            <a:avLst/>
          </a:prstGeom>
          <a:noFill/>
        </p:spPr>
        <p:txBody>
          <a:bodyPr wrap="square" rtlCol="0">
            <a:spAutoFit/>
          </a:bodyPr>
          <a:lstStyle/>
          <a:p>
            <a:pPr algn="r"/>
            <a:r>
              <a:rPr lang="en-AU" dirty="0"/>
              <a:t>ANLAS manual, chapter 3 (ACER 2019)</a:t>
            </a:r>
          </a:p>
        </p:txBody>
      </p:sp>
    </p:spTree>
    <p:extLst>
      <p:ext uri="{BB962C8B-B14F-4D97-AF65-F5344CB8AC3E}">
        <p14:creationId xmlns:p14="http://schemas.microsoft.com/office/powerpoint/2010/main" val="39633885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ANLAS model</a:t>
            </a:r>
          </a:p>
        </p:txBody>
      </p:sp>
      <p:pic>
        <p:nvPicPr>
          <p:cNvPr id="4" name="Picture 3"/>
          <p:cNvPicPr/>
          <p:nvPr/>
        </p:nvPicPr>
        <p:blipFill rotWithShape="1">
          <a:blip r:embed="rId3" cstate="print">
            <a:extLst>
              <a:ext uri="{28A0092B-C50C-407E-A947-70E740481C1C}">
                <a14:useLocalDpi xmlns:a14="http://schemas.microsoft.com/office/drawing/2010/main" val="0"/>
              </a:ext>
            </a:extLst>
          </a:blip>
          <a:srcRect l="6121" t="10529" r="7680" b="13421"/>
          <a:stretch/>
        </p:blipFill>
        <p:spPr bwMode="auto">
          <a:xfrm>
            <a:off x="1374737" y="1301549"/>
            <a:ext cx="8779916" cy="5341580"/>
          </a:xfrm>
          <a:prstGeom prst="rect">
            <a:avLst/>
          </a:prstGeom>
          <a:ln>
            <a:noFill/>
          </a:ln>
          <a:extLst>
            <a:ext uri="{53640926-AAD7-44D8-BBD7-CCE9431645EC}">
              <a14:shadowObscured xmlns:a14="http://schemas.microsoft.com/office/drawing/2010/main"/>
            </a:ext>
          </a:extLst>
        </p:spPr>
      </p:pic>
      <p:sp>
        <p:nvSpPr>
          <p:cNvPr id="5" name="Rectangle 4"/>
          <p:cNvSpPr/>
          <p:nvPr/>
        </p:nvSpPr>
        <p:spPr>
          <a:xfrm>
            <a:off x="10120823" y="1285461"/>
            <a:ext cx="2544418" cy="596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TextBox 2"/>
          <p:cNvSpPr txBox="1"/>
          <p:nvPr/>
        </p:nvSpPr>
        <p:spPr>
          <a:xfrm>
            <a:off x="10072697" y="6201609"/>
            <a:ext cx="2037347" cy="369331"/>
          </a:xfrm>
          <a:prstGeom prst="rect">
            <a:avLst/>
          </a:prstGeom>
          <a:noFill/>
        </p:spPr>
        <p:txBody>
          <a:bodyPr wrap="square" rtlCol="0">
            <a:spAutoFit/>
          </a:bodyPr>
          <a:lstStyle/>
          <a:p>
            <a:pPr algn="ctr"/>
            <a:r>
              <a:rPr lang="en-AU" dirty="0"/>
              <a:t>© ACER 2019</a:t>
            </a:r>
          </a:p>
        </p:txBody>
      </p:sp>
    </p:spTree>
    <p:extLst>
      <p:ext uri="{BB962C8B-B14F-4D97-AF65-F5344CB8AC3E}">
        <p14:creationId xmlns:p14="http://schemas.microsoft.com/office/powerpoint/2010/main" val="5211373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What are 21</a:t>
            </a:r>
            <a:r>
              <a:rPr lang="en-AU" baseline="30000" dirty="0"/>
              <a:t>st</a:t>
            </a:r>
            <a:r>
              <a:rPr lang="en-AU" dirty="0"/>
              <a:t> century skills?</a:t>
            </a:r>
          </a:p>
        </p:txBody>
      </p:sp>
      <p:sp>
        <p:nvSpPr>
          <p:cNvPr id="3" name="Content Placeholder 2"/>
          <p:cNvSpPr>
            <a:spLocks noGrp="1"/>
          </p:cNvSpPr>
          <p:nvPr>
            <p:ph idx="1"/>
          </p:nvPr>
        </p:nvSpPr>
        <p:spPr>
          <a:xfrm>
            <a:off x="2005263" y="2141621"/>
            <a:ext cx="10186737" cy="4035342"/>
          </a:xfrm>
        </p:spPr>
        <p:txBody>
          <a:bodyPr>
            <a:noAutofit/>
          </a:bodyPr>
          <a:lstStyle/>
          <a:p>
            <a:pPr>
              <a:lnSpc>
                <a:spcPct val="100000"/>
              </a:lnSpc>
              <a:spcBef>
                <a:spcPts val="600"/>
              </a:spcBef>
              <a:spcAft>
                <a:spcPts val="600"/>
              </a:spcAft>
            </a:pPr>
            <a:r>
              <a:rPr lang="en-US" dirty="0"/>
              <a:t>Skills that build the foundation for successful participation in knowledge-based society and life in general (GPE 2018; Care &amp; Luo 2016) </a:t>
            </a:r>
          </a:p>
          <a:p>
            <a:pPr>
              <a:lnSpc>
                <a:spcPct val="100000"/>
              </a:lnSpc>
              <a:spcBef>
                <a:spcPts val="600"/>
              </a:spcBef>
              <a:spcAft>
                <a:spcPts val="600"/>
              </a:spcAft>
            </a:pPr>
            <a:r>
              <a:rPr lang="en-US" dirty="0"/>
              <a:t>Also known as general capabilities, transversal competencies or cross-curricular competencies (Scoular &amp; Care 2017)</a:t>
            </a:r>
          </a:p>
          <a:p>
            <a:pPr>
              <a:lnSpc>
                <a:spcPct val="100000"/>
              </a:lnSpc>
              <a:spcBef>
                <a:spcPts val="600"/>
              </a:spcBef>
              <a:spcAft>
                <a:spcPts val="600"/>
              </a:spcAft>
            </a:pPr>
            <a:r>
              <a:rPr lang="en-US" dirty="0"/>
              <a:t>Examples: problem solving, critical thinking, creativity, communication, collaboration, and social-emotional skills (e.g., intrapersonal, interpersonal, empathy). </a:t>
            </a:r>
          </a:p>
        </p:txBody>
      </p:sp>
      <p:sp>
        <p:nvSpPr>
          <p:cNvPr id="4" name="TextBox 3"/>
          <p:cNvSpPr txBox="1"/>
          <p:nvPr/>
        </p:nvSpPr>
        <p:spPr>
          <a:xfrm>
            <a:off x="6477380" y="6163056"/>
            <a:ext cx="5336668" cy="369332"/>
          </a:xfrm>
          <a:prstGeom prst="rect">
            <a:avLst/>
          </a:prstGeom>
          <a:noFill/>
        </p:spPr>
        <p:txBody>
          <a:bodyPr wrap="square" rtlCol="0">
            <a:spAutoFit/>
          </a:bodyPr>
          <a:lstStyle/>
          <a:p>
            <a:pPr algn="r"/>
            <a:r>
              <a:rPr lang="en-AU" dirty="0"/>
              <a:t>ANLAS manual, section 3.4 (ACER 2019)</a:t>
            </a:r>
          </a:p>
        </p:txBody>
      </p:sp>
    </p:spTree>
    <p:extLst>
      <p:ext uri="{BB962C8B-B14F-4D97-AF65-F5344CB8AC3E}">
        <p14:creationId xmlns:p14="http://schemas.microsoft.com/office/powerpoint/2010/main" val="32127330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Demonstration of knowledge and </a:t>
            </a:r>
            <a:br>
              <a:rPr lang="en-US" dirty="0"/>
            </a:br>
            <a:r>
              <a:rPr lang="en-US" dirty="0"/>
              <a:t>21</a:t>
            </a:r>
            <a:r>
              <a:rPr lang="en-US" baseline="30000" dirty="0"/>
              <a:t>st</a:t>
            </a:r>
            <a:r>
              <a:rPr lang="en-US" dirty="0"/>
              <a:t> century skills</a:t>
            </a:r>
            <a:endParaRPr lang="en-AU" dirty="0"/>
          </a:p>
        </p:txBody>
      </p:sp>
      <p:sp>
        <p:nvSpPr>
          <p:cNvPr id="3" name="Content Placeholder 2"/>
          <p:cNvSpPr>
            <a:spLocks noGrp="1"/>
          </p:cNvSpPr>
          <p:nvPr>
            <p:ph idx="1"/>
          </p:nvPr>
        </p:nvSpPr>
        <p:spPr>
          <a:xfrm>
            <a:off x="2005263" y="2213811"/>
            <a:ext cx="9488398" cy="3963152"/>
          </a:xfrm>
        </p:spPr>
        <p:txBody>
          <a:bodyPr>
            <a:normAutofit/>
          </a:bodyPr>
          <a:lstStyle/>
          <a:p>
            <a:pPr marL="0" indent="0">
              <a:lnSpc>
                <a:spcPct val="110000"/>
              </a:lnSpc>
              <a:spcAft>
                <a:spcPts val="600"/>
              </a:spcAft>
              <a:buNone/>
            </a:pPr>
            <a:r>
              <a:rPr lang="en-US" dirty="0"/>
              <a:t>ANLAS allows to examine:</a:t>
            </a:r>
          </a:p>
          <a:p>
            <a:pPr>
              <a:lnSpc>
                <a:spcPct val="110000"/>
              </a:lnSpc>
              <a:spcAft>
                <a:spcPts val="600"/>
              </a:spcAft>
            </a:pPr>
            <a:r>
              <a:rPr lang="en-US" dirty="0"/>
              <a:t>the extent to which learning assessment focuses on the application of knowledge and demonstration of skills, and</a:t>
            </a:r>
          </a:p>
          <a:p>
            <a:pPr>
              <a:lnSpc>
                <a:spcPct val="110000"/>
              </a:lnSpc>
              <a:spcAft>
                <a:spcPts val="600"/>
              </a:spcAft>
            </a:pPr>
            <a:r>
              <a:rPr lang="en-US" dirty="0"/>
              <a:t>the extent to which 21</a:t>
            </a:r>
            <a:r>
              <a:rPr lang="en-US" baseline="30000" dirty="0"/>
              <a:t>st</a:t>
            </a:r>
            <a:r>
              <a:rPr lang="en-US" dirty="0"/>
              <a:t> century skills are an integral part of the assessment system.</a:t>
            </a:r>
            <a:endParaRPr lang="en-AU" dirty="0"/>
          </a:p>
        </p:txBody>
      </p:sp>
      <p:sp>
        <p:nvSpPr>
          <p:cNvPr id="4" name="TextBox 3"/>
          <p:cNvSpPr txBox="1"/>
          <p:nvPr/>
        </p:nvSpPr>
        <p:spPr>
          <a:xfrm>
            <a:off x="6477380" y="6163056"/>
            <a:ext cx="5336668" cy="369332"/>
          </a:xfrm>
          <a:prstGeom prst="rect">
            <a:avLst/>
          </a:prstGeom>
          <a:noFill/>
        </p:spPr>
        <p:txBody>
          <a:bodyPr wrap="square" rtlCol="0">
            <a:spAutoFit/>
          </a:bodyPr>
          <a:lstStyle/>
          <a:p>
            <a:pPr algn="r"/>
            <a:r>
              <a:rPr lang="en-AU" dirty="0"/>
              <a:t>ANLAS manual, section 3.4 (ACER 2019)</a:t>
            </a:r>
          </a:p>
        </p:txBody>
      </p:sp>
    </p:spTree>
    <p:extLst>
      <p:ext uri="{BB962C8B-B14F-4D97-AF65-F5344CB8AC3E}">
        <p14:creationId xmlns:p14="http://schemas.microsoft.com/office/powerpoint/2010/main" val="3258990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ANLAS dimensions</a:t>
            </a:r>
          </a:p>
        </p:txBody>
      </p:sp>
      <p:sp>
        <p:nvSpPr>
          <p:cNvPr id="3" name="Content Placeholder 2"/>
          <p:cNvSpPr>
            <a:spLocks noGrp="1"/>
          </p:cNvSpPr>
          <p:nvPr>
            <p:ph idx="1"/>
          </p:nvPr>
        </p:nvSpPr>
        <p:spPr/>
        <p:txBody>
          <a:bodyPr/>
          <a:lstStyle/>
          <a:p>
            <a:pPr marL="0" indent="0">
              <a:lnSpc>
                <a:spcPct val="110000"/>
              </a:lnSpc>
              <a:spcAft>
                <a:spcPts val="600"/>
              </a:spcAft>
              <a:buNone/>
            </a:pPr>
            <a:r>
              <a:rPr lang="en-US" dirty="0"/>
              <a:t>Each ANLAS dimension has several key areas with a defined quality objective against which the key area is evaluated.</a:t>
            </a:r>
            <a:endParaRPr lang="en-AU" dirty="0"/>
          </a:p>
        </p:txBody>
      </p:sp>
    </p:spTree>
    <p:extLst>
      <p:ext uri="{BB962C8B-B14F-4D97-AF65-F5344CB8AC3E}">
        <p14:creationId xmlns:p14="http://schemas.microsoft.com/office/powerpoint/2010/main" val="14559719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Dimension 1: </a:t>
            </a:r>
            <a:br>
              <a:rPr lang="en-US" dirty="0"/>
            </a:br>
            <a:r>
              <a:rPr lang="en-US" dirty="0"/>
              <a:t>Context of the assessment system</a:t>
            </a:r>
            <a:endParaRPr lang="en-AU" dirty="0"/>
          </a:p>
        </p:txBody>
      </p:sp>
      <p:pic>
        <p:nvPicPr>
          <p:cNvPr id="5" name="Picture 4"/>
          <p:cNvPicPr>
            <a:picLocks noChangeAspect="1"/>
          </p:cNvPicPr>
          <p:nvPr/>
        </p:nvPicPr>
        <p:blipFill>
          <a:blip r:embed="rId3"/>
          <a:stretch>
            <a:fillRect/>
          </a:stretch>
        </p:blipFill>
        <p:spPr>
          <a:xfrm>
            <a:off x="1385455" y="2030865"/>
            <a:ext cx="10183850" cy="3792012"/>
          </a:xfrm>
          <a:prstGeom prst="rect">
            <a:avLst/>
          </a:prstGeom>
        </p:spPr>
      </p:pic>
      <p:sp>
        <p:nvSpPr>
          <p:cNvPr id="6" name="TextBox 5"/>
          <p:cNvSpPr txBox="1"/>
          <p:nvPr/>
        </p:nvSpPr>
        <p:spPr>
          <a:xfrm>
            <a:off x="6477380" y="6163056"/>
            <a:ext cx="5336668" cy="369332"/>
          </a:xfrm>
          <a:prstGeom prst="rect">
            <a:avLst/>
          </a:prstGeom>
          <a:noFill/>
        </p:spPr>
        <p:txBody>
          <a:bodyPr wrap="square" rtlCol="0">
            <a:spAutoFit/>
          </a:bodyPr>
          <a:lstStyle/>
          <a:p>
            <a:pPr algn="r"/>
            <a:r>
              <a:rPr lang="en-AU" dirty="0"/>
              <a:t>ANLAS manual, section 3.1 (ACER 2019)</a:t>
            </a:r>
          </a:p>
        </p:txBody>
      </p:sp>
    </p:spTree>
    <p:extLst>
      <p:ext uri="{BB962C8B-B14F-4D97-AF65-F5344CB8AC3E}">
        <p14:creationId xmlns:p14="http://schemas.microsoft.com/office/powerpoint/2010/main" val="15414101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Dimension 2: </a:t>
            </a:r>
            <a:br>
              <a:rPr lang="en-AU" dirty="0"/>
            </a:br>
            <a:r>
              <a:rPr lang="en-AU" dirty="0"/>
              <a:t>Quality of assessment programs</a:t>
            </a:r>
          </a:p>
        </p:txBody>
      </p:sp>
      <p:sp>
        <p:nvSpPr>
          <p:cNvPr id="3" name="Content Placeholder 2"/>
          <p:cNvSpPr>
            <a:spLocks noGrp="1"/>
          </p:cNvSpPr>
          <p:nvPr>
            <p:ph idx="1"/>
          </p:nvPr>
        </p:nvSpPr>
        <p:spPr/>
        <p:txBody>
          <a:bodyPr/>
          <a:lstStyle/>
          <a:p>
            <a:pPr marL="0" indent="0">
              <a:buNone/>
            </a:pPr>
            <a:r>
              <a:rPr lang="en-US" dirty="0"/>
              <a:t>ANLAS focuses on:</a:t>
            </a:r>
          </a:p>
          <a:p>
            <a:r>
              <a:rPr lang="en-US" dirty="0"/>
              <a:t>Large-scale assessments, examinations and classroom assessments</a:t>
            </a:r>
          </a:p>
          <a:p>
            <a:r>
              <a:rPr lang="en-US" dirty="0"/>
              <a:t>that target children and young learners</a:t>
            </a:r>
          </a:p>
          <a:p>
            <a:r>
              <a:rPr lang="en-US" dirty="0"/>
              <a:t>in primary and secondary education</a:t>
            </a:r>
          </a:p>
          <a:p>
            <a:r>
              <a:rPr lang="en-US" dirty="0"/>
              <a:t>in all schools within the system (including public, private and community schools), and out of school</a:t>
            </a:r>
            <a:endParaRPr lang="en-AU" dirty="0"/>
          </a:p>
          <a:p>
            <a:endParaRPr lang="en-AU" dirty="0"/>
          </a:p>
        </p:txBody>
      </p:sp>
      <p:sp>
        <p:nvSpPr>
          <p:cNvPr id="4" name="TextBox 3"/>
          <p:cNvSpPr txBox="1"/>
          <p:nvPr/>
        </p:nvSpPr>
        <p:spPr>
          <a:xfrm>
            <a:off x="6477380" y="6163056"/>
            <a:ext cx="5336668" cy="369332"/>
          </a:xfrm>
          <a:prstGeom prst="rect">
            <a:avLst/>
          </a:prstGeom>
          <a:noFill/>
        </p:spPr>
        <p:txBody>
          <a:bodyPr wrap="square" rtlCol="0">
            <a:spAutoFit/>
          </a:bodyPr>
          <a:lstStyle/>
          <a:p>
            <a:pPr algn="r"/>
            <a:r>
              <a:rPr lang="en-AU" dirty="0"/>
              <a:t>ANLAS manual, section 3.2 (ACER 2019)</a:t>
            </a:r>
          </a:p>
        </p:txBody>
      </p:sp>
    </p:spTree>
    <p:extLst>
      <p:ext uri="{BB962C8B-B14F-4D97-AF65-F5344CB8AC3E}">
        <p14:creationId xmlns:p14="http://schemas.microsoft.com/office/powerpoint/2010/main" val="4137469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Large-scale assessments</a:t>
            </a:r>
          </a:p>
        </p:txBody>
      </p:sp>
      <p:sp>
        <p:nvSpPr>
          <p:cNvPr id="3" name="Content Placeholder 2"/>
          <p:cNvSpPr>
            <a:spLocks noGrp="1"/>
          </p:cNvSpPr>
          <p:nvPr>
            <p:ph idx="1"/>
          </p:nvPr>
        </p:nvSpPr>
        <p:spPr/>
        <p:txBody>
          <a:bodyPr>
            <a:normAutofit/>
          </a:bodyPr>
          <a:lstStyle/>
          <a:p>
            <a:r>
              <a:rPr lang="en-US" dirty="0"/>
              <a:t>School-based and household-based assessments that are funded or supported by government, donors and civil society organizations</a:t>
            </a:r>
          </a:p>
          <a:p>
            <a:r>
              <a:rPr lang="en-US" dirty="0"/>
              <a:t>National, international or regional in scope</a:t>
            </a:r>
          </a:p>
          <a:p>
            <a:r>
              <a:rPr lang="en-US" dirty="0"/>
              <a:t>Sample-based or census</a:t>
            </a:r>
          </a:p>
          <a:p>
            <a:r>
              <a:rPr lang="en-US" dirty="0"/>
              <a:t>To gain performance data and contextual data for monitoring education system performance in order to inform education policy and practice (Clarke 2012; Lietz et al. 2017)</a:t>
            </a:r>
            <a:endParaRPr lang="en-AU" dirty="0"/>
          </a:p>
        </p:txBody>
      </p:sp>
      <p:sp>
        <p:nvSpPr>
          <p:cNvPr id="4" name="TextBox 3"/>
          <p:cNvSpPr txBox="1"/>
          <p:nvPr/>
        </p:nvSpPr>
        <p:spPr>
          <a:xfrm>
            <a:off x="6477380" y="6163056"/>
            <a:ext cx="5336668" cy="369332"/>
          </a:xfrm>
          <a:prstGeom prst="rect">
            <a:avLst/>
          </a:prstGeom>
          <a:noFill/>
        </p:spPr>
        <p:txBody>
          <a:bodyPr wrap="square" rtlCol="0">
            <a:spAutoFit/>
          </a:bodyPr>
          <a:lstStyle/>
          <a:p>
            <a:pPr algn="r"/>
            <a:r>
              <a:rPr lang="en-AU" dirty="0"/>
              <a:t>ANLAS manual, section 3.2 (ACER 2019)</a:t>
            </a:r>
          </a:p>
        </p:txBody>
      </p:sp>
    </p:spTree>
    <p:extLst>
      <p:ext uri="{BB962C8B-B14F-4D97-AF65-F5344CB8AC3E}">
        <p14:creationId xmlns:p14="http://schemas.microsoft.com/office/powerpoint/2010/main" val="38768553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Examinations</a:t>
            </a:r>
          </a:p>
        </p:txBody>
      </p:sp>
      <p:sp>
        <p:nvSpPr>
          <p:cNvPr id="3" name="Content Placeholder 2"/>
          <p:cNvSpPr>
            <a:spLocks noGrp="1"/>
          </p:cNvSpPr>
          <p:nvPr>
            <p:ph idx="1"/>
          </p:nvPr>
        </p:nvSpPr>
        <p:spPr/>
        <p:txBody>
          <a:bodyPr/>
          <a:lstStyle/>
          <a:p>
            <a:r>
              <a:rPr lang="en-US" dirty="0"/>
              <a:t>Public examinations of national or sub-national scope</a:t>
            </a:r>
          </a:p>
          <a:p>
            <a:r>
              <a:rPr lang="en-US" dirty="0"/>
              <a:t>Census (all eligible students)</a:t>
            </a:r>
          </a:p>
          <a:p>
            <a:r>
              <a:rPr lang="en-US" dirty="0"/>
              <a:t>To gain performance data to make decisions about individual students’ progress through the education system (for example,  certification, grade progression, selection) (Clarke 2012).</a:t>
            </a:r>
            <a:endParaRPr lang="en-AU" dirty="0"/>
          </a:p>
          <a:p>
            <a:r>
              <a:rPr lang="en-US" dirty="0"/>
              <a:t>Results of standardized examinations can be aggregated at various levels of the education system to provide information on system performance</a:t>
            </a:r>
          </a:p>
          <a:p>
            <a:endParaRPr lang="en-US" dirty="0"/>
          </a:p>
          <a:p>
            <a:endParaRPr lang="en-AU" dirty="0"/>
          </a:p>
          <a:p>
            <a:endParaRPr lang="en-AU" dirty="0"/>
          </a:p>
        </p:txBody>
      </p:sp>
      <p:sp>
        <p:nvSpPr>
          <p:cNvPr id="4" name="TextBox 3"/>
          <p:cNvSpPr txBox="1"/>
          <p:nvPr/>
        </p:nvSpPr>
        <p:spPr>
          <a:xfrm>
            <a:off x="6477380" y="6163056"/>
            <a:ext cx="5336668" cy="369332"/>
          </a:xfrm>
          <a:prstGeom prst="rect">
            <a:avLst/>
          </a:prstGeom>
          <a:noFill/>
        </p:spPr>
        <p:txBody>
          <a:bodyPr wrap="square" rtlCol="0">
            <a:spAutoFit/>
          </a:bodyPr>
          <a:lstStyle/>
          <a:p>
            <a:pPr algn="r"/>
            <a:r>
              <a:rPr lang="en-AU" dirty="0"/>
              <a:t>ANLAS manual, section 3.2 (ACER 2019)</a:t>
            </a:r>
          </a:p>
        </p:txBody>
      </p:sp>
    </p:spTree>
    <p:extLst>
      <p:ext uri="{BB962C8B-B14F-4D97-AF65-F5344CB8AC3E}">
        <p14:creationId xmlns:p14="http://schemas.microsoft.com/office/powerpoint/2010/main" val="2675628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Presentation outline</a:t>
            </a:r>
          </a:p>
        </p:txBody>
      </p:sp>
      <p:sp>
        <p:nvSpPr>
          <p:cNvPr id="3" name="Content Placeholder 2"/>
          <p:cNvSpPr>
            <a:spLocks noGrp="1"/>
          </p:cNvSpPr>
          <p:nvPr>
            <p:ph idx="1"/>
          </p:nvPr>
        </p:nvSpPr>
        <p:spPr/>
        <p:txBody>
          <a:bodyPr/>
          <a:lstStyle/>
          <a:p>
            <a:pPr>
              <a:spcAft>
                <a:spcPts val="600"/>
              </a:spcAft>
            </a:pPr>
            <a:r>
              <a:rPr lang="en-US" dirty="0"/>
              <a:t>Introduction of participants</a:t>
            </a:r>
          </a:p>
          <a:p>
            <a:pPr>
              <a:spcAft>
                <a:spcPts val="600"/>
              </a:spcAft>
            </a:pPr>
            <a:r>
              <a:rPr lang="en-US" dirty="0"/>
              <a:t>Purpose of ANLAS</a:t>
            </a:r>
          </a:p>
          <a:p>
            <a:pPr>
              <a:spcAft>
                <a:spcPts val="600"/>
              </a:spcAft>
            </a:pPr>
            <a:r>
              <a:rPr lang="en-US" dirty="0"/>
              <a:t>The ANLAS model</a:t>
            </a:r>
          </a:p>
          <a:p>
            <a:pPr>
              <a:spcAft>
                <a:spcPts val="600"/>
              </a:spcAft>
            </a:pPr>
            <a:r>
              <a:rPr lang="en-US" dirty="0"/>
              <a:t>ANLAS processes and tools</a:t>
            </a:r>
          </a:p>
          <a:p>
            <a:pPr>
              <a:spcAft>
                <a:spcPts val="600"/>
              </a:spcAft>
            </a:pPr>
            <a:r>
              <a:rPr lang="en-US" dirty="0"/>
              <a:t>Questions &amp; discussion</a:t>
            </a:r>
          </a:p>
        </p:txBody>
      </p:sp>
    </p:spTree>
    <p:extLst>
      <p:ext uri="{BB962C8B-B14F-4D97-AF65-F5344CB8AC3E}">
        <p14:creationId xmlns:p14="http://schemas.microsoft.com/office/powerpoint/2010/main" val="3106917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Classroom assessments</a:t>
            </a:r>
          </a:p>
        </p:txBody>
      </p:sp>
      <p:sp>
        <p:nvSpPr>
          <p:cNvPr id="3" name="Content Placeholder 2"/>
          <p:cNvSpPr>
            <a:spLocks noGrp="1"/>
          </p:cNvSpPr>
          <p:nvPr>
            <p:ph idx="1"/>
          </p:nvPr>
        </p:nvSpPr>
        <p:spPr/>
        <p:txBody>
          <a:bodyPr/>
          <a:lstStyle/>
          <a:p>
            <a:r>
              <a:rPr lang="en-US" dirty="0"/>
              <a:t>Conducted to gain diagnostic information about individual learners’ state and progress with the aim to inform continuous improvement of learning and to guide teaching (Clarke 2012; </a:t>
            </a:r>
            <a:r>
              <a:rPr lang="en-US" dirty="0" err="1"/>
              <a:t>Datnow</a:t>
            </a:r>
            <a:r>
              <a:rPr lang="en-US" dirty="0"/>
              <a:t>, Park, and </a:t>
            </a:r>
            <a:r>
              <a:rPr lang="en-US" dirty="0" err="1"/>
              <a:t>Wohlstetter</a:t>
            </a:r>
            <a:r>
              <a:rPr lang="en-US" dirty="0"/>
              <a:t> 2007).</a:t>
            </a:r>
          </a:p>
          <a:p>
            <a:r>
              <a:rPr lang="en-US" dirty="0"/>
              <a:t>Typically local in scope, assessing all students in a class</a:t>
            </a:r>
          </a:p>
          <a:p>
            <a:r>
              <a:rPr lang="en-US" dirty="0"/>
              <a:t>Data from standardized classroom assessment can be aggregated to provide information on students’ learning at different levels of the education system.</a:t>
            </a:r>
            <a:endParaRPr lang="en-AU" dirty="0"/>
          </a:p>
        </p:txBody>
      </p:sp>
      <p:sp>
        <p:nvSpPr>
          <p:cNvPr id="4" name="TextBox 3"/>
          <p:cNvSpPr txBox="1"/>
          <p:nvPr/>
        </p:nvSpPr>
        <p:spPr>
          <a:xfrm>
            <a:off x="6477380" y="6163056"/>
            <a:ext cx="5336668" cy="369332"/>
          </a:xfrm>
          <a:prstGeom prst="rect">
            <a:avLst/>
          </a:prstGeom>
          <a:noFill/>
        </p:spPr>
        <p:txBody>
          <a:bodyPr wrap="square" rtlCol="0">
            <a:spAutoFit/>
          </a:bodyPr>
          <a:lstStyle/>
          <a:p>
            <a:pPr algn="r"/>
            <a:r>
              <a:rPr lang="en-AU" dirty="0"/>
              <a:t>ANLAS manual, section 3.2 (ACER 2019)</a:t>
            </a:r>
          </a:p>
        </p:txBody>
      </p:sp>
    </p:spTree>
    <p:extLst>
      <p:ext uri="{BB962C8B-B14F-4D97-AF65-F5344CB8AC3E}">
        <p14:creationId xmlns:p14="http://schemas.microsoft.com/office/powerpoint/2010/main" val="15410559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Classroom assessment</a:t>
            </a:r>
          </a:p>
        </p:txBody>
      </p:sp>
      <p:sp>
        <p:nvSpPr>
          <p:cNvPr id="3" name="Content Placeholder 2"/>
          <p:cNvSpPr>
            <a:spLocks noGrp="1"/>
          </p:cNvSpPr>
          <p:nvPr>
            <p:ph idx="1"/>
          </p:nvPr>
        </p:nvSpPr>
        <p:spPr/>
        <p:txBody>
          <a:bodyPr>
            <a:normAutofit/>
          </a:bodyPr>
          <a:lstStyle/>
          <a:p>
            <a:pPr>
              <a:spcBef>
                <a:spcPts val="1200"/>
              </a:spcBef>
            </a:pPr>
            <a:r>
              <a:rPr lang="en-US" dirty="0"/>
              <a:t>There can be a wide range of classroom assessment practices within a country, using multiple methods, including standardized or non-standardized tests, teacher-developed tests, and portfolios of students’ work.</a:t>
            </a:r>
          </a:p>
          <a:p>
            <a:pPr>
              <a:spcBef>
                <a:spcPts val="1200"/>
              </a:spcBef>
            </a:pPr>
            <a:r>
              <a:rPr lang="en-US" dirty="0"/>
              <a:t>The purpose of ANLAS is to get a </a:t>
            </a:r>
            <a:r>
              <a:rPr lang="en-US" b="1" dirty="0"/>
              <a:t>general sense of classroom assessment practices in a country</a:t>
            </a:r>
            <a:r>
              <a:rPr lang="en-US" dirty="0"/>
              <a:t>, as guided by national or sub-national level documents for classroom assessment.</a:t>
            </a:r>
            <a:endParaRPr lang="en-AU" dirty="0"/>
          </a:p>
        </p:txBody>
      </p:sp>
      <p:sp>
        <p:nvSpPr>
          <p:cNvPr id="4" name="TextBox 3"/>
          <p:cNvSpPr txBox="1"/>
          <p:nvPr/>
        </p:nvSpPr>
        <p:spPr>
          <a:xfrm>
            <a:off x="6477380" y="6163056"/>
            <a:ext cx="5336668" cy="369332"/>
          </a:xfrm>
          <a:prstGeom prst="rect">
            <a:avLst/>
          </a:prstGeom>
          <a:noFill/>
        </p:spPr>
        <p:txBody>
          <a:bodyPr wrap="square" rtlCol="0">
            <a:spAutoFit/>
          </a:bodyPr>
          <a:lstStyle/>
          <a:p>
            <a:pPr algn="r"/>
            <a:r>
              <a:rPr lang="en-AU" dirty="0"/>
              <a:t>ANLAS manual, section 3.2 (ACER 2019)</a:t>
            </a:r>
          </a:p>
        </p:txBody>
      </p:sp>
    </p:spTree>
    <p:extLst>
      <p:ext uri="{BB962C8B-B14F-4D97-AF65-F5344CB8AC3E}">
        <p14:creationId xmlns:p14="http://schemas.microsoft.com/office/powerpoint/2010/main" val="32275486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Analyzing the quality of assessment programs </a:t>
            </a:r>
          </a:p>
        </p:txBody>
      </p:sp>
      <p:sp>
        <p:nvSpPr>
          <p:cNvPr id="3" name="Content Placeholder 2"/>
          <p:cNvSpPr>
            <a:spLocks noGrp="1"/>
          </p:cNvSpPr>
          <p:nvPr>
            <p:ph idx="1"/>
          </p:nvPr>
        </p:nvSpPr>
        <p:spPr/>
        <p:txBody>
          <a:bodyPr>
            <a:normAutofit fontScale="92500" lnSpcReduction="20000"/>
          </a:bodyPr>
          <a:lstStyle/>
          <a:p>
            <a:pPr marL="0" indent="0">
              <a:lnSpc>
                <a:spcPct val="110000"/>
              </a:lnSpc>
              <a:spcBef>
                <a:spcPts val="1200"/>
              </a:spcBef>
              <a:spcAft>
                <a:spcPts val="600"/>
              </a:spcAft>
              <a:buNone/>
            </a:pPr>
            <a:r>
              <a:rPr lang="en-US" dirty="0"/>
              <a:t>Based on the different purposes of the assessment programs, separate key areas are defined for:</a:t>
            </a:r>
          </a:p>
          <a:p>
            <a:pPr marL="725487" indent="-457200">
              <a:lnSpc>
                <a:spcPct val="110000"/>
              </a:lnSpc>
              <a:spcBef>
                <a:spcPts val="1200"/>
              </a:spcBef>
              <a:spcAft>
                <a:spcPts val="600"/>
              </a:spcAft>
            </a:pPr>
            <a:r>
              <a:rPr lang="en-US" b="1" dirty="0"/>
              <a:t>Quality of large-scale assessment and examination (dimension 2A): </a:t>
            </a:r>
            <a:r>
              <a:rPr lang="en-US" dirty="0"/>
              <a:t>Each large-scale assessment and examination is analyzed separately</a:t>
            </a:r>
          </a:p>
          <a:p>
            <a:pPr marL="725487" indent="-457200">
              <a:lnSpc>
                <a:spcPct val="110000"/>
              </a:lnSpc>
              <a:spcBef>
                <a:spcPts val="1200"/>
              </a:spcBef>
              <a:spcAft>
                <a:spcPts val="600"/>
              </a:spcAft>
            </a:pPr>
            <a:r>
              <a:rPr lang="en-US" b="1" dirty="0"/>
              <a:t>Quality of classroom assessment (dimension 2B): </a:t>
            </a:r>
            <a:r>
              <a:rPr lang="en-US" dirty="0"/>
              <a:t>Relevant levels of school education that may have an impact on the quality of classroom assessment are analyzed separately</a:t>
            </a:r>
            <a:endParaRPr lang="en-AU" dirty="0"/>
          </a:p>
        </p:txBody>
      </p:sp>
      <p:sp>
        <p:nvSpPr>
          <p:cNvPr id="4" name="TextBox 3"/>
          <p:cNvSpPr txBox="1"/>
          <p:nvPr/>
        </p:nvSpPr>
        <p:spPr>
          <a:xfrm>
            <a:off x="6477380" y="6163056"/>
            <a:ext cx="5336668" cy="369332"/>
          </a:xfrm>
          <a:prstGeom prst="rect">
            <a:avLst/>
          </a:prstGeom>
          <a:noFill/>
        </p:spPr>
        <p:txBody>
          <a:bodyPr wrap="square" rtlCol="0">
            <a:spAutoFit/>
          </a:bodyPr>
          <a:lstStyle/>
          <a:p>
            <a:pPr algn="r"/>
            <a:r>
              <a:rPr lang="en-AU" dirty="0"/>
              <a:t>ANLAS manual, section 3.2 (ACER 2019)</a:t>
            </a:r>
          </a:p>
        </p:txBody>
      </p:sp>
    </p:spTree>
    <p:extLst>
      <p:ext uri="{BB962C8B-B14F-4D97-AF65-F5344CB8AC3E}">
        <p14:creationId xmlns:p14="http://schemas.microsoft.com/office/powerpoint/2010/main" val="33260715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550532" y="6309267"/>
            <a:ext cx="5336668" cy="369332"/>
          </a:xfrm>
          <a:prstGeom prst="rect">
            <a:avLst/>
          </a:prstGeom>
          <a:noFill/>
        </p:spPr>
        <p:txBody>
          <a:bodyPr wrap="square" rtlCol="0">
            <a:spAutoFit/>
          </a:bodyPr>
          <a:lstStyle/>
          <a:p>
            <a:pPr algn="r"/>
            <a:r>
              <a:rPr lang="en-AU" dirty="0"/>
              <a:t>ANLAS manual, section 3.2 (ACER 2019)</a:t>
            </a:r>
          </a:p>
        </p:txBody>
      </p:sp>
      <p:sp>
        <p:nvSpPr>
          <p:cNvPr id="7" name="Title 6"/>
          <p:cNvSpPr>
            <a:spLocks noGrp="1"/>
          </p:cNvSpPr>
          <p:nvPr>
            <p:ph type="title"/>
          </p:nvPr>
        </p:nvSpPr>
        <p:spPr/>
        <p:txBody>
          <a:bodyPr/>
          <a:lstStyle/>
          <a:p>
            <a:r>
              <a:rPr lang="en-AU" dirty="0"/>
              <a:t>Dimension 2A: Quality of </a:t>
            </a:r>
            <a:br>
              <a:rPr lang="en-AU" dirty="0"/>
            </a:br>
            <a:r>
              <a:rPr lang="en-AU" dirty="0"/>
              <a:t>large-scale assessment and examination</a:t>
            </a:r>
          </a:p>
        </p:txBody>
      </p:sp>
      <p:pic>
        <p:nvPicPr>
          <p:cNvPr id="8" name="Picture 7"/>
          <p:cNvPicPr>
            <a:picLocks noChangeAspect="1"/>
          </p:cNvPicPr>
          <p:nvPr/>
        </p:nvPicPr>
        <p:blipFill>
          <a:blip r:embed="rId3"/>
          <a:stretch>
            <a:fillRect/>
          </a:stretch>
        </p:blipFill>
        <p:spPr>
          <a:xfrm>
            <a:off x="1299844" y="1960865"/>
            <a:ext cx="10053956" cy="4078224"/>
          </a:xfrm>
          <a:prstGeom prst="rect">
            <a:avLst/>
          </a:prstGeom>
        </p:spPr>
      </p:pic>
    </p:spTree>
    <p:extLst>
      <p:ext uri="{BB962C8B-B14F-4D97-AF65-F5344CB8AC3E}">
        <p14:creationId xmlns:p14="http://schemas.microsoft.com/office/powerpoint/2010/main" val="9881205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005263" y="17652"/>
            <a:ext cx="9348537" cy="1325563"/>
          </a:xfrm>
        </p:spPr>
        <p:txBody>
          <a:bodyPr/>
          <a:lstStyle/>
          <a:p>
            <a:r>
              <a:rPr lang="en-AU" dirty="0"/>
              <a:t>Dimension 2A: Quality of large-scale assessment and examination</a:t>
            </a:r>
          </a:p>
        </p:txBody>
      </p:sp>
      <p:pic>
        <p:nvPicPr>
          <p:cNvPr id="8" name="Picture 7"/>
          <p:cNvPicPr>
            <a:picLocks noChangeAspect="1"/>
          </p:cNvPicPr>
          <p:nvPr/>
        </p:nvPicPr>
        <p:blipFill>
          <a:blip r:embed="rId3"/>
          <a:stretch>
            <a:fillRect/>
          </a:stretch>
        </p:blipFill>
        <p:spPr>
          <a:xfrm>
            <a:off x="1822383" y="1154489"/>
            <a:ext cx="9090538" cy="5361746"/>
          </a:xfrm>
          <a:prstGeom prst="rect">
            <a:avLst/>
          </a:prstGeom>
        </p:spPr>
      </p:pic>
      <p:sp>
        <p:nvSpPr>
          <p:cNvPr id="6" name="TextBox 5"/>
          <p:cNvSpPr txBox="1"/>
          <p:nvPr/>
        </p:nvSpPr>
        <p:spPr>
          <a:xfrm>
            <a:off x="6550532" y="6455571"/>
            <a:ext cx="5336668" cy="369332"/>
          </a:xfrm>
          <a:prstGeom prst="rect">
            <a:avLst/>
          </a:prstGeom>
          <a:noFill/>
        </p:spPr>
        <p:txBody>
          <a:bodyPr wrap="square" rtlCol="0">
            <a:spAutoFit/>
          </a:bodyPr>
          <a:lstStyle/>
          <a:p>
            <a:pPr algn="r"/>
            <a:r>
              <a:rPr lang="en-AU" dirty="0"/>
              <a:t>ANLAS manual, section 3.2 (ACER 2019)</a:t>
            </a:r>
          </a:p>
        </p:txBody>
      </p:sp>
    </p:spTree>
    <p:extLst>
      <p:ext uri="{BB962C8B-B14F-4D97-AF65-F5344CB8AC3E}">
        <p14:creationId xmlns:p14="http://schemas.microsoft.com/office/powerpoint/2010/main" val="39261098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Dimension 2B: </a:t>
            </a:r>
            <a:br>
              <a:rPr lang="en-AU" dirty="0"/>
            </a:br>
            <a:r>
              <a:rPr lang="en-AU" dirty="0"/>
              <a:t>Quality of classroom assessment</a:t>
            </a:r>
          </a:p>
        </p:txBody>
      </p:sp>
      <p:pic>
        <p:nvPicPr>
          <p:cNvPr id="7" name="Picture 6"/>
          <p:cNvPicPr>
            <a:picLocks noChangeAspect="1"/>
          </p:cNvPicPr>
          <p:nvPr/>
        </p:nvPicPr>
        <p:blipFill>
          <a:blip r:embed="rId3"/>
          <a:stretch>
            <a:fillRect/>
          </a:stretch>
        </p:blipFill>
        <p:spPr>
          <a:xfrm>
            <a:off x="1233030" y="1851183"/>
            <a:ext cx="10120770" cy="4151376"/>
          </a:xfrm>
          <a:prstGeom prst="rect">
            <a:avLst/>
          </a:prstGeom>
        </p:spPr>
      </p:pic>
      <p:sp>
        <p:nvSpPr>
          <p:cNvPr id="9" name="TextBox 8"/>
          <p:cNvSpPr txBox="1"/>
          <p:nvPr/>
        </p:nvSpPr>
        <p:spPr>
          <a:xfrm>
            <a:off x="6477380" y="6163056"/>
            <a:ext cx="5336668" cy="369332"/>
          </a:xfrm>
          <a:prstGeom prst="rect">
            <a:avLst/>
          </a:prstGeom>
          <a:noFill/>
        </p:spPr>
        <p:txBody>
          <a:bodyPr wrap="square" rtlCol="0">
            <a:spAutoFit/>
          </a:bodyPr>
          <a:lstStyle/>
          <a:p>
            <a:pPr algn="r"/>
            <a:r>
              <a:rPr lang="en-AU" dirty="0"/>
              <a:t>ANLAS manual, section 3.2 (ACER 2019)</a:t>
            </a:r>
          </a:p>
        </p:txBody>
      </p:sp>
    </p:spTree>
    <p:extLst>
      <p:ext uri="{BB962C8B-B14F-4D97-AF65-F5344CB8AC3E}">
        <p14:creationId xmlns:p14="http://schemas.microsoft.com/office/powerpoint/2010/main" val="14495414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Dimension 2B: </a:t>
            </a:r>
            <a:br>
              <a:rPr lang="en-AU" dirty="0"/>
            </a:br>
            <a:r>
              <a:rPr lang="en-AU" dirty="0"/>
              <a:t>Quality of classroom assessment</a:t>
            </a:r>
          </a:p>
        </p:txBody>
      </p:sp>
      <p:pic>
        <p:nvPicPr>
          <p:cNvPr id="3" name="Picture 2"/>
          <p:cNvPicPr>
            <a:picLocks noChangeAspect="1"/>
          </p:cNvPicPr>
          <p:nvPr/>
        </p:nvPicPr>
        <p:blipFill>
          <a:blip r:embed="rId3"/>
          <a:stretch>
            <a:fillRect/>
          </a:stretch>
        </p:blipFill>
        <p:spPr>
          <a:xfrm>
            <a:off x="1110629" y="2304287"/>
            <a:ext cx="10373078" cy="2615186"/>
          </a:xfrm>
          <a:prstGeom prst="rect">
            <a:avLst/>
          </a:prstGeom>
        </p:spPr>
      </p:pic>
      <p:sp>
        <p:nvSpPr>
          <p:cNvPr id="5" name="TextBox 4"/>
          <p:cNvSpPr txBox="1"/>
          <p:nvPr/>
        </p:nvSpPr>
        <p:spPr>
          <a:xfrm>
            <a:off x="6477380" y="6163056"/>
            <a:ext cx="5336668" cy="369332"/>
          </a:xfrm>
          <a:prstGeom prst="rect">
            <a:avLst/>
          </a:prstGeom>
          <a:noFill/>
        </p:spPr>
        <p:txBody>
          <a:bodyPr wrap="square" rtlCol="0">
            <a:spAutoFit/>
          </a:bodyPr>
          <a:lstStyle/>
          <a:p>
            <a:pPr algn="r"/>
            <a:r>
              <a:rPr lang="en-AU" dirty="0"/>
              <a:t>ANLAS manual, section 3.2 (ACER 2019)</a:t>
            </a:r>
          </a:p>
        </p:txBody>
      </p:sp>
    </p:spTree>
    <p:extLst>
      <p:ext uri="{BB962C8B-B14F-4D97-AF65-F5344CB8AC3E}">
        <p14:creationId xmlns:p14="http://schemas.microsoft.com/office/powerpoint/2010/main" val="884080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Dimension 3:</a:t>
            </a:r>
            <a:br>
              <a:rPr lang="en-US" dirty="0"/>
            </a:br>
            <a:r>
              <a:rPr lang="en-US" dirty="0"/>
              <a:t>Coherence of the assessment system</a:t>
            </a:r>
            <a:endParaRPr lang="en-AU" dirty="0"/>
          </a:p>
        </p:txBody>
      </p:sp>
      <p:sp>
        <p:nvSpPr>
          <p:cNvPr id="6" name="TextBox 5"/>
          <p:cNvSpPr txBox="1"/>
          <p:nvPr/>
        </p:nvSpPr>
        <p:spPr>
          <a:xfrm>
            <a:off x="6477380" y="6163056"/>
            <a:ext cx="5336668" cy="369332"/>
          </a:xfrm>
          <a:prstGeom prst="rect">
            <a:avLst/>
          </a:prstGeom>
          <a:noFill/>
        </p:spPr>
        <p:txBody>
          <a:bodyPr wrap="square" rtlCol="0">
            <a:spAutoFit/>
          </a:bodyPr>
          <a:lstStyle/>
          <a:p>
            <a:pPr algn="r"/>
            <a:r>
              <a:rPr lang="en-AU" dirty="0"/>
              <a:t>ANLAS manual, section 3.3 (ACER 2019)</a:t>
            </a:r>
          </a:p>
        </p:txBody>
      </p:sp>
      <p:pic>
        <p:nvPicPr>
          <p:cNvPr id="7" name="Picture 6"/>
          <p:cNvPicPr>
            <a:picLocks noChangeAspect="1"/>
          </p:cNvPicPr>
          <p:nvPr/>
        </p:nvPicPr>
        <p:blipFill>
          <a:blip r:embed="rId3"/>
          <a:stretch>
            <a:fillRect/>
          </a:stretch>
        </p:blipFill>
        <p:spPr>
          <a:xfrm>
            <a:off x="1419677" y="1572768"/>
            <a:ext cx="9572102" cy="4590288"/>
          </a:xfrm>
          <a:prstGeom prst="rect">
            <a:avLst/>
          </a:prstGeom>
        </p:spPr>
      </p:pic>
    </p:spTree>
    <p:extLst>
      <p:ext uri="{BB962C8B-B14F-4D97-AF65-F5344CB8AC3E}">
        <p14:creationId xmlns:p14="http://schemas.microsoft.com/office/powerpoint/2010/main" val="34155993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ANLAS </a:t>
            </a:r>
            <a:br>
              <a:rPr lang="en-AU" dirty="0"/>
            </a:br>
            <a:r>
              <a:rPr lang="en-AU" dirty="0"/>
              <a:t>processes &amp; tools</a:t>
            </a:r>
          </a:p>
        </p:txBody>
      </p:sp>
    </p:spTree>
    <p:extLst>
      <p:ext uri="{BB962C8B-B14F-4D97-AF65-F5344CB8AC3E}">
        <p14:creationId xmlns:p14="http://schemas.microsoft.com/office/powerpoint/2010/main" val="10927425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is ANLAS implemented?</a:t>
            </a:r>
            <a:endParaRPr lang="en-AU" dirty="0"/>
          </a:p>
        </p:txBody>
      </p:sp>
      <p:sp>
        <p:nvSpPr>
          <p:cNvPr id="3" name="Content Placeholder 2"/>
          <p:cNvSpPr>
            <a:spLocks noGrp="1"/>
          </p:cNvSpPr>
          <p:nvPr>
            <p:ph idx="1"/>
          </p:nvPr>
        </p:nvSpPr>
        <p:spPr/>
        <p:txBody>
          <a:bodyPr>
            <a:normAutofit lnSpcReduction="10000"/>
          </a:bodyPr>
          <a:lstStyle/>
          <a:p>
            <a:pPr>
              <a:lnSpc>
                <a:spcPct val="110000"/>
              </a:lnSpc>
            </a:pPr>
            <a:r>
              <a:rPr lang="en-AU" dirty="0"/>
              <a:t>A</a:t>
            </a:r>
            <a:r>
              <a:rPr lang="en-US" dirty="0"/>
              <a:t> country-led, participative process, implemented by a national team and guided by a steering committee</a:t>
            </a:r>
          </a:p>
          <a:p>
            <a:pPr>
              <a:lnSpc>
                <a:spcPct val="110000"/>
              </a:lnSpc>
            </a:pPr>
            <a:r>
              <a:rPr lang="en-US" dirty="0"/>
              <a:t>Main methods are document review and consultations with key stakeholders in the education system and in the assessment system</a:t>
            </a:r>
          </a:p>
          <a:p>
            <a:pPr>
              <a:lnSpc>
                <a:spcPct val="110000"/>
              </a:lnSpc>
            </a:pPr>
            <a:r>
              <a:rPr lang="en-US" dirty="0"/>
              <a:t>Key stakeholders collaboratively analyze the learning assessment system, identify where improvements are required, and make recommendations.</a:t>
            </a:r>
          </a:p>
        </p:txBody>
      </p:sp>
      <p:sp>
        <p:nvSpPr>
          <p:cNvPr id="4" name="TextBox 3"/>
          <p:cNvSpPr txBox="1"/>
          <p:nvPr/>
        </p:nvSpPr>
        <p:spPr>
          <a:xfrm>
            <a:off x="6477380" y="6163056"/>
            <a:ext cx="5336668" cy="369332"/>
          </a:xfrm>
          <a:prstGeom prst="rect">
            <a:avLst/>
          </a:prstGeom>
          <a:noFill/>
        </p:spPr>
        <p:txBody>
          <a:bodyPr wrap="square" rtlCol="0">
            <a:spAutoFit/>
          </a:bodyPr>
          <a:lstStyle/>
          <a:p>
            <a:pPr algn="r"/>
            <a:r>
              <a:rPr lang="en-AU" dirty="0"/>
              <a:t>ANLAS manual (ACER 2019)</a:t>
            </a:r>
          </a:p>
        </p:txBody>
      </p:sp>
    </p:spTree>
    <p:extLst>
      <p:ext uri="{BB962C8B-B14F-4D97-AF65-F5344CB8AC3E}">
        <p14:creationId xmlns:p14="http://schemas.microsoft.com/office/powerpoint/2010/main" val="778028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Introduction of participants</a:t>
            </a:r>
          </a:p>
        </p:txBody>
      </p:sp>
    </p:spTree>
    <p:extLst>
      <p:ext uri="{BB962C8B-B14F-4D97-AF65-F5344CB8AC3E}">
        <p14:creationId xmlns:p14="http://schemas.microsoft.com/office/powerpoint/2010/main" val="19955485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ANLAS manual and tools</a:t>
            </a:r>
          </a:p>
        </p:txBody>
      </p:sp>
      <p:sp>
        <p:nvSpPr>
          <p:cNvPr id="3" name="Content Placeholder 2"/>
          <p:cNvSpPr>
            <a:spLocks noGrp="1"/>
          </p:cNvSpPr>
          <p:nvPr>
            <p:ph idx="1"/>
          </p:nvPr>
        </p:nvSpPr>
        <p:spPr>
          <a:xfrm>
            <a:off x="2005263" y="1690687"/>
            <a:ext cx="9348537" cy="4320369"/>
          </a:xfrm>
        </p:spPr>
        <p:txBody>
          <a:bodyPr>
            <a:noAutofit/>
          </a:bodyPr>
          <a:lstStyle/>
          <a:p>
            <a:pPr>
              <a:lnSpc>
                <a:spcPct val="100000"/>
              </a:lnSpc>
            </a:pPr>
            <a:r>
              <a:rPr lang="en-US" sz="2600" dirty="0"/>
              <a:t>The implementation of ANLAS is guided by the</a:t>
            </a:r>
            <a:r>
              <a:rPr lang="en-US" sz="2600" i="1" dirty="0"/>
              <a:t> </a:t>
            </a:r>
            <a:br>
              <a:rPr lang="en-US" sz="2600" i="1" dirty="0"/>
            </a:br>
            <a:r>
              <a:rPr lang="en-US" sz="2600" i="1" dirty="0"/>
              <a:t>ANLAS manual</a:t>
            </a:r>
            <a:r>
              <a:rPr lang="en-US" sz="2600" dirty="0"/>
              <a:t> and </a:t>
            </a:r>
            <a:r>
              <a:rPr lang="en-US" sz="2600" i="1" dirty="0"/>
              <a:t>a set of tools </a:t>
            </a:r>
            <a:r>
              <a:rPr lang="en-US" sz="2600" dirty="0"/>
              <a:t>(in Microsoft Word and Microsoft Excel)</a:t>
            </a:r>
            <a:r>
              <a:rPr lang="en-US" sz="2600" i="1" dirty="0"/>
              <a:t>.</a:t>
            </a:r>
            <a:r>
              <a:rPr lang="en-US" sz="2600" dirty="0"/>
              <a:t> </a:t>
            </a:r>
          </a:p>
          <a:p>
            <a:pPr>
              <a:lnSpc>
                <a:spcPct val="100000"/>
              </a:lnSpc>
            </a:pPr>
            <a:r>
              <a:rPr lang="en-US" sz="2600" dirty="0"/>
              <a:t>The tools can be adapted to best fit the national context. This contextualization ensures that the identified areas and concrete recommendations for improvement are relevant and appropriate.</a:t>
            </a:r>
          </a:p>
          <a:p>
            <a:pPr marL="342900" indent="-342900" algn="just">
              <a:tabLst>
                <a:tab pos="457200" algn="l"/>
              </a:tabLst>
            </a:pPr>
            <a:r>
              <a:rPr lang="en-US" sz="2600" dirty="0"/>
              <a:t>The ANLAS </a:t>
            </a:r>
            <a:r>
              <a:rPr lang="en-US" sz="2600" dirty="0">
                <a:solidFill>
                  <a:srgbClr val="000000"/>
                </a:solidFill>
              </a:rPr>
              <a:t>manual and </a:t>
            </a:r>
            <a:r>
              <a:rPr lang="en-US" sz="2600" dirty="0"/>
              <a:t>tools are available on the GPE website: </a:t>
            </a:r>
            <a:r>
              <a:rPr lang="en-US" sz="2600" dirty="0">
                <a:solidFill>
                  <a:srgbClr val="000000"/>
                </a:solidFill>
                <a:hlinkClick r:id="rId3"/>
              </a:rPr>
              <a:t>https://www.globalpartnership.org/</a:t>
            </a:r>
            <a:endParaRPr lang="en-US" sz="2600" dirty="0">
              <a:solidFill>
                <a:srgbClr val="000000"/>
              </a:solidFill>
            </a:endParaRPr>
          </a:p>
          <a:p>
            <a:pPr marL="342900" lvl="0" indent="-342900" algn="just">
              <a:tabLst>
                <a:tab pos="457200" algn="l"/>
              </a:tabLst>
            </a:pPr>
            <a:endParaRPr lang="en-US" sz="2600" dirty="0"/>
          </a:p>
          <a:p>
            <a:pPr marL="342900" lvl="0" indent="-342900" algn="just">
              <a:tabLst>
                <a:tab pos="457200" algn="l"/>
              </a:tabLst>
            </a:pPr>
            <a:endParaRPr lang="en-US" sz="2600" dirty="0"/>
          </a:p>
        </p:txBody>
      </p:sp>
      <p:sp>
        <p:nvSpPr>
          <p:cNvPr id="4" name="TextBox 3"/>
          <p:cNvSpPr txBox="1"/>
          <p:nvPr/>
        </p:nvSpPr>
        <p:spPr>
          <a:xfrm>
            <a:off x="6477380" y="6163056"/>
            <a:ext cx="5336668" cy="369332"/>
          </a:xfrm>
          <a:prstGeom prst="rect">
            <a:avLst/>
          </a:prstGeom>
          <a:noFill/>
        </p:spPr>
        <p:txBody>
          <a:bodyPr wrap="square" rtlCol="0">
            <a:spAutoFit/>
          </a:bodyPr>
          <a:lstStyle/>
          <a:p>
            <a:pPr algn="r"/>
            <a:r>
              <a:rPr lang="en-AU" dirty="0"/>
              <a:t>ANLAS manual, chapter 4 (ACER 2019)</a:t>
            </a:r>
          </a:p>
        </p:txBody>
      </p:sp>
    </p:spTree>
    <p:extLst>
      <p:ext uri="{BB962C8B-B14F-4D97-AF65-F5344CB8AC3E}">
        <p14:creationId xmlns:p14="http://schemas.microsoft.com/office/powerpoint/2010/main" val="11053451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Three main phases of ANLAS</a:t>
            </a:r>
          </a:p>
        </p:txBody>
      </p:sp>
      <p:sp>
        <p:nvSpPr>
          <p:cNvPr id="4" name="Pentagon 3"/>
          <p:cNvSpPr/>
          <p:nvPr/>
        </p:nvSpPr>
        <p:spPr>
          <a:xfrm>
            <a:off x="1869710" y="3158387"/>
            <a:ext cx="2996120" cy="1381328"/>
          </a:xfrm>
          <a:prstGeom prst="homePlate">
            <a:avLst/>
          </a:prstGeom>
          <a:solidFill>
            <a:srgbClr val="F9A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Initiation, training and planning</a:t>
            </a:r>
            <a:endParaRPr lang="en-AU" sz="2400" dirty="0"/>
          </a:p>
        </p:txBody>
      </p:sp>
      <p:sp>
        <p:nvSpPr>
          <p:cNvPr id="5" name="Pentagon 4"/>
          <p:cNvSpPr/>
          <p:nvPr/>
        </p:nvSpPr>
        <p:spPr>
          <a:xfrm>
            <a:off x="4979320" y="3158387"/>
            <a:ext cx="2996120" cy="1381328"/>
          </a:xfrm>
          <a:prstGeom prst="homePlate">
            <a:avLst/>
          </a:prstGeom>
          <a:solidFill>
            <a:srgbClr val="B44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2400" dirty="0"/>
              <a:t>Analysis</a:t>
            </a:r>
            <a:endParaRPr lang="en-AU" sz="2400" dirty="0"/>
          </a:p>
        </p:txBody>
      </p:sp>
      <p:sp>
        <p:nvSpPr>
          <p:cNvPr id="6" name="Pentagon 5"/>
          <p:cNvSpPr/>
          <p:nvPr/>
        </p:nvSpPr>
        <p:spPr>
          <a:xfrm>
            <a:off x="8108388" y="3158387"/>
            <a:ext cx="2996120" cy="1381328"/>
          </a:xfrm>
          <a:prstGeom prst="homePlate">
            <a:avLst/>
          </a:prstGeom>
          <a:solidFill>
            <a:srgbClr val="784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2400" dirty="0"/>
              <a:t>Reporting and dissemination</a:t>
            </a:r>
            <a:endParaRPr lang="en-AU" sz="2400" dirty="0"/>
          </a:p>
        </p:txBody>
      </p:sp>
      <p:sp>
        <p:nvSpPr>
          <p:cNvPr id="7" name="TextBox 6"/>
          <p:cNvSpPr txBox="1"/>
          <p:nvPr/>
        </p:nvSpPr>
        <p:spPr>
          <a:xfrm>
            <a:off x="6477380" y="6163056"/>
            <a:ext cx="5336668" cy="369332"/>
          </a:xfrm>
          <a:prstGeom prst="rect">
            <a:avLst/>
          </a:prstGeom>
          <a:noFill/>
        </p:spPr>
        <p:txBody>
          <a:bodyPr wrap="square" rtlCol="0">
            <a:spAutoFit/>
          </a:bodyPr>
          <a:lstStyle/>
          <a:p>
            <a:pPr algn="r"/>
            <a:r>
              <a:rPr lang="en-AU" dirty="0"/>
              <a:t>ANLAS manual, chapter 4 (ACER 2019)</a:t>
            </a:r>
          </a:p>
        </p:txBody>
      </p:sp>
    </p:spTree>
    <p:extLst>
      <p:ext uri="{BB962C8B-B14F-4D97-AF65-F5344CB8AC3E}">
        <p14:creationId xmlns:p14="http://schemas.microsoft.com/office/powerpoint/2010/main" val="1834753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750"/>
                                        <p:tgtEl>
                                          <p:spTgt spid="5"/>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2005263" y="466928"/>
            <a:ext cx="7041460" cy="1145936"/>
          </a:xfrm>
          <a:prstGeom prst="homePlate">
            <a:avLst/>
          </a:prstGeom>
          <a:solidFill>
            <a:srgbClr val="F9A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Initiation, training and planning</a:t>
            </a:r>
            <a:endParaRPr lang="en-AU" sz="3200" dirty="0"/>
          </a:p>
        </p:txBody>
      </p:sp>
      <p:pic>
        <p:nvPicPr>
          <p:cNvPr id="5" name="Picture 4"/>
          <p:cNvPicPr>
            <a:picLocks noChangeAspect="1"/>
          </p:cNvPicPr>
          <p:nvPr/>
        </p:nvPicPr>
        <p:blipFill>
          <a:blip r:embed="rId3"/>
          <a:stretch>
            <a:fillRect/>
          </a:stretch>
        </p:blipFill>
        <p:spPr>
          <a:xfrm>
            <a:off x="1789346" y="1854954"/>
            <a:ext cx="8309810" cy="4626612"/>
          </a:xfrm>
          <a:prstGeom prst="rect">
            <a:avLst/>
          </a:prstGeom>
        </p:spPr>
      </p:pic>
      <p:sp>
        <p:nvSpPr>
          <p:cNvPr id="6" name="TextBox 5"/>
          <p:cNvSpPr txBox="1"/>
          <p:nvPr/>
        </p:nvSpPr>
        <p:spPr>
          <a:xfrm>
            <a:off x="6509464" y="6296900"/>
            <a:ext cx="5336668" cy="369332"/>
          </a:xfrm>
          <a:prstGeom prst="rect">
            <a:avLst/>
          </a:prstGeom>
          <a:noFill/>
        </p:spPr>
        <p:txBody>
          <a:bodyPr wrap="square" rtlCol="0">
            <a:spAutoFit/>
          </a:bodyPr>
          <a:lstStyle/>
          <a:p>
            <a:pPr algn="r"/>
            <a:r>
              <a:rPr lang="en-AU" dirty="0"/>
              <a:t>ANLAS manual, Exhibit 8 (ACER 2019)</a:t>
            </a:r>
          </a:p>
        </p:txBody>
      </p:sp>
    </p:spTree>
    <p:extLst>
      <p:ext uri="{BB962C8B-B14F-4D97-AF65-F5344CB8AC3E}">
        <p14:creationId xmlns:p14="http://schemas.microsoft.com/office/powerpoint/2010/main" val="3943375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ANLAS in the broader education sector planning process</a:t>
            </a:r>
          </a:p>
        </p:txBody>
      </p:sp>
      <p:sp>
        <p:nvSpPr>
          <p:cNvPr id="3" name="Content Placeholder 2"/>
          <p:cNvSpPr>
            <a:spLocks noGrp="1"/>
          </p:cNvSpPr>
          <p:nvPr>
            <p:ph idx="1"/>
          </p:nvPr>
        </p:nvSpPr>
        <p:spPr>
          <a:xfrm>
            <a:off x="2005263" y="2110154"/>
            <a:ext cx="9348537" cy="4066809"/>
          </a:xfrm>
        </p:spPr>
        <p:txBody>
          <a:bodyPr>
            <a:normAutofit fontScale="92500" lnSpcReduction="10000"/>
          </a:bodyPr>
          <a:lstStyle/>
          <a:p>
            <a:pPr>
              <a:lnSpc>
                <a:spcPct val="110000"/>
              </a:lnSpc>
            </a:pPr>
            <a:r>
              <a:rPr lang="en-US" dirty="0"/>
              <a:t>It is encouraged that ANLAS is embedded into the country’s broader education </a:t>
            </a:r>
            <a:r>
              <a:rPr lang="en-US"/>
              <a:t>sector analysis and </a:t>
            </a:r>
            <a:r>
              <a:rPr lang="en-US" dirty="0"/>
              <a:t>planning process to facilitate the formulation and implementation of improvement strategies as part of the Education Sector Plan (ESP). </a:t>
            </a:r>
          </a:p>
          <a:p>
            <a:pPr>
              <a:lnSpc>
                <a:spcPct val="110000"/>
              </a:lnSpc>
            </a:pPr>
            <a:r>
              <a:rPr lang="en-US" dirty="0"/>
              <a:t>Implications for the funding of ANLAS</a:t>
            </a:r>
            <a:endParaRPr lang="en-AU" dirty="0"/>
          </a:p>
          <a:p>
            <a:pPr>
              <a:lnSpc>
                <a:spcPct val="110000"/>
              </a:lnSpc>
            </a:pPr>
            <a:r>
              <a:rPr lang="en-US" dirty="0"/>
              <a:t>Discussions of the partners involved, including the LEG or equivalent structure, are required in order to identify the best entry point in the country’s policy cycle, to make the best use of the findings generated by ANLAS.</a:t>
            </a:r>
            <a:endParaRPr lang="en-AU" dirty="0"/>
          </a:p>
        </p:txBody>
      </p:sp>
      <p:sp>
        <p:nvSpPr>
          <p:cNvPr id="6" name="TextBox 5"/>
          <p:cNvSpPr txBox="1"/>
          <p:nvPr/>
        </p:nvSpPr>
        <p:spPr>
          <a:xfrm>
            <a:off x="6477380" y="6163056"/>
            <a:ext cx="5336668" cy="369332"/>
          </a:xfrm>
          <a:prstGeom prst="rect">
            <a:avLst/>
          </a:prstGeom>
          <a:noFill/>
        </p:spPr>
        <p:txBody>
          <a:bodyPr wrap="square" rtlCol="0">
            <a:spAutoFit/>
          </a:bodyPr>
          <a:lstStyle/>
          <a:p>
            <a:pPr algn="r"/>
            <a:r>
              <a:rPr lang="en-AU" dirty="0"/>
              <a:t>ANLAS manual, section 4.1.1 (ACER 2019)</a:t>
            </a:r>
          </a:p>
        </p:txBody>
      </p:sp>
    </p:spTree>
    <p:extLst>
      <p:ext uri="{BB962C8B-B14F-4D97-AF65-F5344CB8AC3E}">
        <p14:creationId xmlns:p14="http://schemas.microsoft.com/office/powerpoint/2010/main" val="31570666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ANLAS national team</a:t>
            </a:r>
            <a:endParaRPr lang="en-US" dirty="0"/>
          </a:p>
        </p:txBody>
      </p:sp>
      <p:sp>
        <p:nvSpPr>
          <p:cNvPr id="4" name="Content Placeholder 3"/>
          <p:cNvSpPr>
            <a:spLocks noGrp="1"/>
          </p:cNvSpPr>
          <p:nvPr>
            <p:ph idx="1"/>
          </p:nvPr>
        </p:nvSpPr>
        <p:spPr/>
        <p:txBody>
          <a:bodyPr/>
          <a:lstStyle/>
          <a:p>
            <a:endParaRPr lang="en-AU" dirty="0"/>
          </a:p>
        </p:txBody>
      </p:sp>
    </p:spTree>
    <p:extLst>
      <p:ext uri="{BB962C8B-B14F-4D97-AF65-F5344CB8AC3E}">
        <p14:creationId xmlns:p14="http://schemas.microsoft.com/office/powerpoint/2010/main" val="28587798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ANLAS steering committee </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9166605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Assessment programs included</a:t>
            </a:r>
          </a:p>
        </p:txBody>
      </p:sp>
      <p:sp>
        <p:nvSpPr>
          <p:cNvPr id="3" name="Content Placeholder 2"/>
          <p:cNvSpPr>
            <a:spLocks noGrp="1"/>
          </p:cNvSpPr>
          <p:nvPr>
            <p:ph idx="1"/>
          </p:nvPr>
        </p:nvSpPr>
        <p:spPr/>
        <p:txBody>
          <a:bodyPr/>
          <a:lstStyle/>
          <a:p>
            <a:endParaRPr lang="en-AU" dirty="0"/>
          </a:p>
        </p:txBody>
      </p:sp>
    </p:spTree>
    <p:extLst>
      <p:ext uri="{BB962C8B-B14F-4D97-AF65-F5344CB8AC3E}">
        <p14:creationId xmlns:p14="http://schemas.microsoft.com/office/powerpoint/2010/main" val="5199371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Stakeholder groups to be consulted</a:t>
            </a:r>
          </a:p>
        </p:txBody>
      </p:sp>
      <p:sp>
        <p:nvSpPr>
          <p:cNvPr id="3" name="Content Placeholder 2"/>
          <p:cNvSpPr>
            <a:spLocks noGrp="1"/>
          </p:cNvSpPr>
          <p:nvPr>
            <p:ph idx="1"/>
          </p:nvPr>
        </p:nvSpPr>
        <p:spPr/>
        <p:txBody>
          <a:bodyPr/>
          <a:lstStyle/>
          <a:p>
            <a:endParaRPr lang="en-AU"/>
          </a:p>
        </p:txBody>
      </p:sp>
    </p:spTree>
    <p:extLst>
      <p:ext uri="{BB962C8B-B14F-4D97-AF65-F5344CB8AC3E}">
        <p14:creationId xmlns:p14="http://schemas.microsoft.com/office/powerpoint/2010/main" val="33451019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entagon 4"/>
          <p:cNvSpPr/>
          <p:nvPr/>
        </p:nvSpPr>
        <p:spPr>
          <a:xfrm>
            <a:off x="2005262" y="466928"/>
            <a:ext cx="5483669" cy="1145936"/>
          </a:xfrm>
          <a:prstGeom prst="homePlate">
            <a:avLst/>
          </a:prstGeom>
          <a:solidFill>
            <a:srgbClr val="B44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3600" dirty="0"/>
              <a:t>Analysis</a:t>
            </a:r>
            <a:endParaRPr lang="en-AU" sz="3600" dirty="0"/>
          </a:p>
        </p:txBody>
      </p:sp>
      <p:sp>
        <p:nvSpPr>
          <p:cNvPr id="6" name="TextBox 5"/>
          <p:cNvSpPr txBox="1"/>
          <p:nvPr/>
        </p:nvSpPr>
        <p:spPr>
          <a:xfrm>
            <a:off x="5678905" y="6163056"/>
            <a:ext cx="6135143" cy="369332"/>
          </a:xfrm>
          <a:prstGeom prst="rect">
            <a:avLst/>
          </a:prstGeom>
          <a:noFill/>
        </p:spPr>
        <p:txBody>
          <a:bodyPr wrap="square" rtlCol="0">
            <a:spAutoFit/>
          </a:bodyPr>
          <a:lstStyle/>
          <a:p>
            <a:pPr algn="r"/>
            <a:r>
              <a:rPr lang="en-AU" dirty="0"/>
              <a:t>ANLAS manual, Exhibit 10 (ACER 2019)</a:t>
            </a:r>
          </a:p>
        </p:txBody>
      </p:sp>
      <p:pic>
        <p:nvPicPr>
          <p:cNvPr id="2" name="Picture 1"/>
          <p:cNvPicPr>
            <a:picLocks noChangeAspect="1"/>
          </p:cNvPicPr>
          <p:nvPr/>
        </p:nvPicPr>
        <p:blipFill>
          <a:blip r:embed="rId3"/>
          <a:stretch>
            <a:fillRect/>
          </a:stretch>
        </p:blipFill>
        <p:spPr>
          <a:xfrm>
            <a:off x="1235676" y="1929518"/>
            <a:ext cx="9770076" cy="4154566"/>
          </a:xfrm>
          <a:prstGeom prst="rect">
            <a:avLst/>
          </a:prstGeom>
        </p:spPr>
      </p:pic>
    </p:spTree>
    <p:extLst>
      <p:ext uri="{BB962C8B-B14F-4D97-AF65-F5344CB8AC3E}">
        <p14:creationId xmlns:p14="http://schemas.microsoft.com/office/powerpoint/2010/main" val="3723672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Important to consider</a:t>
            </a:r>
          </a:p>
        </p:txBody>
      </p:sp>
      <p:sp>
        <p:nvSpPr>
          <p:cNvPr id="3" name="Content Placeholder 2"/>
          <p:cNvSpPr>
            <a:spLocks noGrp="1"/>
          </p:cNvSpPr>
          <p:nvPr>
            <p:ph idx="1"/>
          </p:nvPr>
        </p:nvSpPr>
        <p:spPr/>
        <p:txBody>
          <a:bodyPr>
            <a:normAutofit/>
          </a:bodyPr>
          <a:lstStyle/>
          <a:p>
            <a:pPr marL="0" indent="0">
              <a:spcBef>
                <a:spcPts val="1200"/>
              </a:spcBef>
              <a:buNone/>
            </a:pPr>
            <a:r>
              <a:rPr lang="en-US" b="1" dirty="0"/>
              <a:t>Dimension 2A: Quality of large-scale assessment an examination:</a:t>
            </a:r>
          </a:p>
          <a:p>
            <a:pPr>
              <a:spcBef>
                <a:spcPts val="1200"/>
              </a:spcBef>
            </a:pPr>
            <a:r>
              <a:rPr lang="en-US" dirty="0"/>
              <a:t>Each large-scale assessment and examination that is included in the analysis has to be analyzed separately.</a:t>
            </a:r>
            <a:endParaRPr lang="en-AU" dirty="0"/>
          </a:p>
          <a:p>
            <a:pPr marL="0" indent="0">
              <a:spcBef>
                <a:spcPts val="2400"/>
              </a:spcBef>
              <a:buNone/>
            </a:pPr>
            <a:r>
              <a:rPr lang="en-US" b="1" dirty="0"/>
              <a:t>Dimension 2B: Quality of classroom assessment:</a:t>
            </a:r>
          </a:p>
          <a:p>
            <a:pPr>
              <a:spcBef>
                <a:spcPts val="1200"/>
              </a:spcBef>
            </a:pPr>
            <a:r>
              <a:rPr lang="en-US" dirty="0"/>
              <a:t>Should be analyzed separately for each relevant level of school education that needs to be differentiated in the national context.</a:t>
            </a:r>
            <a:endParaRPr lang="en-AU" dirty="0"/>
          </a:p>
        </p:txBody>
      </p:sp>
      <p:sp>
        <p:nvSpPr>
          <p:cNvPr id="4" name="TextBox 3"/>
          <p:cNvSpPr txBox="1"/>
          <p:nvPr/>
        </p:nvSpPr>
        <p:spPr>
          <a:xfrm>
            <a:off x="6679531" y="6214348"/>
            <a:ext cx="5336668" cy="369332"/>
          </a:xfrm>
          <a:prstGeom prst="rect">
            <a:avLst/>
          </a:prstGeom>
          <a:noFill/>
        </p:spPr>
        <p:txBody>
          <a:bodyPr wrap="square" rtlCol="0">
            <a:spAutoFit/>
          </a:bodyPr>
          <a:lstStyle/>
          <a:p>
            <a:pPr algn="r"/>
            <a:r>
              <a:rPr lang="en-AU" dirty="0"/>
              <a:t>ANLAS manual, section 4.3.1 (ACER 2019)</a:t>
            </a:r>
          </a:p>
        </p:txBody>
      </p:sp>
    </p:spTree>
    <p:extLst>
      <p:ext uri="{BB962C8B-B14F-4D97-AF65-F5344CB8AC3E}">
        <p14:creationId xmlns:p14="http://schemas.microsoft.com/office/powerpoint/2010/main" val="1030177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Introduction of participants</a:t>
            </a:r>
          </a:p>
        </p:txBody>
      </p:sp>
      <p:sp>
        <p:nvSpPr>
          <p:cNvPr id="3" name="Content Placeholder 2"/>
          <p:cNvSpPr>
            <a:spLocks noGrp="1"/>
          </p:cNvSpPr>
          <p:nvPr>
            <p:ph idx="1"/>
          </p:nvPr>
        </p:nvSpPr>
        <p:spPr/>
        <p:txBody>
          <a:bodyPr/>
          <a:lstStyle/>
          <a:p>
            <a:pPr marL="0" indent="0">
              <a:buNone/>
            </a:pPr>
            <a:r>
              <a:rPr lang="en-AU" dirty="0"/>
              <a:t>Please introduce yourself, indicating:</a:t>
            </a:r>
          </a:p>
          <a:p>
            <a:r>
              <a:rPr lang="en-AU" dirty="0"/>
              <a:t>Your name</a:t>
            </a:r>
          </a:p>
          <a:p>
            <a:r>
              <a:rPr lang="en-AU" dirty="0"/>
              <a:t>Your organisation and role in the organization</a:t>
            </a:r>
          </a:p>
          <a:p>
            <a:r>
              <a:rPr lang="en-AU" dirty="0"/>
              <a:t>Your role in ANLAS (e.g. national team (leader), steering committee, relevant stakeholder group)</a:t>
            </a:r>
          </a:p>
        </p:txBody>
      </p:sp>
    </p:spTree>
    <p:extLst>
      <p:ext uri="{BB962C8B-B14F-4D97-AF65-F5344CB8AC3E}">
        <p14:creationId xmlns:p14="http://schemas.microsoft.com/office/powerpoint/2010/main" val="12304686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Describing each ANLAS dimension</a:t>
            </a:r>
            <a:endParaRPr lang="en-AU" dirty="0"/>
          </a:p>
        </p:txBody>
      </p:sp>
      <p:sp>
        <p:nvSpPr>
          <p:cNvPr id="3" name="Content Placeholder 2"/>
          <p:cNvSpPr>
            <a:spLocks noGrp="1"/>
          </p:cNvSpPr>
          <p:nvPr>
            <p:ph idx="1"/>
          </p:nvPr>
        </p:nvSpPr>
        <p:spPr>
          <a:xfrm>
            <a:off x="2005263" y="2029968"/>
            <a:ext cx="9808785" cy="4146995"/>
          </a:xfrm>
        </p:spPr>
        <p:txBody>
          <a:bodyPr>
            <a:normAutofit/>
          </a:bodyPr>
          <a:lstStyle/>
          <a:p>
            <a:pPr>
              <a:lnSpc>
                <a:spcPct val="100000"/>
              </a:lnSpc>
              <a:spcBef>
                <a:spcPts val="1200"/>
              </a:spcBef>
            </a:pPr>
            <a:r>
              <a:rPr lang="en-US" dirty="0"/>
              <a:t>The national team provides a basic description for each key area based on the guiding questions in the analytical tables</a:t>
            </a:r>
          </a:p>
          <a:p>
            <a:pPr>
              <a:lnSpc>
                <a:spcPct val="100000"/>
              </a:lnSpc>
              <a:spcBef>
                <a:spcPts val="1200"/>
              </a:spcBef>
            </a:pPr>
            <a:r>
              <a:rPr lang="en-US" dirty="0"/>
              <a:t>Review of relevant documents</a:t>
            </a:r>
          </a:p>
          <a:p>
            <a:pPr>
              <a:lnSpc>
                <a:spcPct val="100000"/>
              </a:lnSpc>
              <a:spcBef>
                <a:spcPts val="1200"/>
              </a:spcBef>
            </a:pPr>
            <a:r>
              <a:rPr lang="en-US" dirty="0"/>
              <a:t>The documents are identified during the planning stage using the document mapping table</a:t>
            </a:r>
          </a:p>
        </p:txBody>
      </p:sp>
      <p:sp>
        <p:nvSpPr>
          <p:cNvPr id="4" name="TextBox 3"/>
          <p:cNvSpPr txBox="1"/>
          <p:nvPr/>
        </p:nvSpPr>
        <p:spPr>
          <a:xfrm>
            <a:off x="5678905" y="6163056"/>
            <a:ext cx="6135143" cy="369332"/>
          </a:xfrm>
          <a:prstGeom prst="rect">
            <a:avLst/>
          </a:prstGeom>
          <a:noFill/>
        </p:spPr>
        <p:txBody>
          <a:bodyPr wrap="square" rtlCol="0">
            <a:spAutoFit/>
          </a:bodyPr>
          <a:lstStyle/>
          <a:p>
            <a:pPr algn="r"/>
            <a:r>
              <a:rPr lang="en-AU" dirty="0"/>
              <a:t>ANLAS manual, section 4.3.1 (ACER 2019)</a:t>
            </a:r>
          </a:p>
        </p:txBody>
      </p:sp>
    </p:spTree>
    <p:extLst>
      <p:ext uri="{BB962C8B-B14F-4D97-AF65-F5344CB8AC3E}">
        <p14:creationId xmlns:p14="http://schemas.microsoft.com/office/powerpoint/2010/main" val="14698808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Analytical tables: Description</a:t>
            </a:r>
          </a:p>
        </p:txBody>
      </p:sp>
      <p:pic>
        <p:nvPicPr>
          <p:cNvPr id="4" name="Picture 3"/>
          <p:cNvPicPr>
            <a:picLocks noChangeAspect="1"/>
          </p:cNvPicPr>
          <p:nvPr/>
        </p:nvPicPr>
        <p:blipFill>
          <a:blip r:embed="rId3"/>
          <a:stretch>
            <a:fillRect/>
          </a:stretch>
        </p:blipFill>
        <p:spPr>
          <a:xfrm>
            <a:off x="1619250" y="2002971"/>
            <a:ext cx="9734550" cy="4114800"/>
          </a:xfrm>
          <a:prstGeom prst="rect">
            <a:avLst/>
          </a:prstGeom>
        </p:spPr>
      </p:pic>
      <p:sp>
        <p:nvSpPr>
          <p:cNvPr id="3" name="Rounded Rectangle 2"/>
          <p:cNvSpPr/>
          <p:nvPr/>
        </p:nvSpPr>
        <p:spPr>
          <a:xfrm>
            <a:off x="1527810" y="2231136"/>
            <a:ext cx="6189726" cy="585216"/>
          </a:xfrm>
          <a:prstGeom prst="roundRect">
            <a:avLst/>
          </a:prstGeom>
          <a:noFill/>
          <a:ln w="38100">
            <a:solidFill>
              <a:srgbClr val="F9A4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ounded Rectangle 6"/>
          <p:cNvSpPr/>
          <p:nvPr/>
        </p:nvSpPr>
        <p:spPr>
          <a:xfrm>
            <a:off x="1527810" y="2989654"/>
            <a:ext cx="4927854" cy="3128117"/>
          </a:xfrm>
          <a:prstGeom prst="roundRect">
            <a:avLst/>
          </a:prstGeom>
          <a:noFill/>
          <a:ln w="38100">
            <a:solidFill>
              <a:srgbClr val="F9A4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ounded Rectangle 7"/>
          <p:cNvSpPr/>
          <p:nvPr/>
        </p:nvSpPr>
        <p:spPr>
          <a:xfrm>
            <a:off x="6355701" y="2989654"/>
            <a:ext cx="4927854" cy="3128117"/>
          </a:xfrm>
          <a:prstGeom prst="roundRect">
            <a:avLst/>
          </a:prstGeom>
          <a:noFill/>
          <a:ln w="38100">
            <a:solidFill>
              <a:srgbClr val="F9A4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Box 9"/>
          <p:cNvSpPr txBox="1"/>
          <p:nvPr/>
        </p:nvSpPr>
        <p:spPr>
          <a:xfrm>
            <a:off x="6400800" y="6345405"/>
            <a:ext cx="5336668" cy="369332"/>
          </a:xfrm>
          <a:prstGeom prst="rect">
            <a:avLst/>
          </a:prstGeom>
          <a:noFill/>
        </p:spPr>
        <p:txBody>
          <a:bodyPr wrap="square" rtlCol="0">
            <a:spAutoFit/>
          </a:bodyPr>
          <a:lstStyle/>
          <a:p>
            <a:pPr algn="r"/>
            <a:r>
              <a:rPr lang="en-AU" dirty="0"/>
              <a:t>ANLAS manual, section 4.4.1 (ACER 2019)</a:t>
            </a:r>
          </a:p>
        </p:txBody>
      </p:sp>
    </p:spTree>
    <p:extLst>
      <p:ext uri="{BB962C8B-B14F-4D97-AF65-F5344CB8AC3E}">
        <p14:creationId xmlns:p14="http://schemas.microsoft.com/office/powerpoint/2010/main" val="1742955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7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750"/>
                                        <p:tgtEl>
                                          <p:spTgt spid="7"/>
                                        </p:tgtEl>
                                      </p:cBhvr>
                                    </p:animEffect>
                                  </p:childTnLst>
                                </p:cTn>
                              </p:par>
                              <p:par>
                                <p:cTn id="13" presetID="10" presetClass="exit" presetSubtype="0" fill="hold" grpId="1" nodeType="withEffect">
                                  <p:stCondLst>
                                    <p:cond delay="0"/>
                                  </p:stCondLst>
                                  <p:childTnLst>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750"/>
                                        <p:tgtEl>
                                          <p:spTgt spid="8"/>
                                        </p:tgtEl>
                                      </p:cBhvr>
                                    </p:animEffect>
                                  </p:childTnLst>
                                </p:cTn>
                              </p:par>
                              <p:par>
                                <p:cTn id="21" presetID="10" presetClass="exit" presetSubtype="0" fill="hold" grpId="1" nodeType="withEffect">
                                  <p:stCondLst>
                                    <p:cond delay="0"/>
                                  </p:stCondLst>
                                  <p:childTnLst>
                                    <p:animEffect transition="out" filter="fade">
                                      <p:cBhvr>
                                        <p:cTn id="22" dur="500"/>
                                        <p:tgtEl>
                                          <p:spTgt spid="7"/>
                                        </p:tgtEl>
                                      </p:cBhvr>
                                    </p:animEffect>
                                    <p:set>
                                      <p:cBhvr>
                                        <p:cTn id="23"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7" grpId="0" animBg="1"/>
      <p:bldP spid="7" grpId="1" animBg="1"/>
      <p:bldP spid="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Conducting stakeholder consultations (1)</a:t>
            </a:r>
          </a:p>
        </p:txBody>
      </p:sp>
      <p:sp>
        <p:nvSpPr>
          <p:cNvPr id="3" name="Content Placeholder 2"/>
          <p:cNvSpPr>
            <a:spLocks noGrp="1"/>
          </p:cNvSpPr>
          <p:nvPr>
            <p:ph idx="1"/>
          </p:nvPr>
        </p:nvSpPr>
        <p:spPr>
          <a:xfrm>
            <a:off x="2005263" y="1969477"/>
            <a:ext cx="9348537" cy="4207486"/>
          </a:xfrm>
        </p:spPr>
        <p:txBody>
          <a:bodyPr>
            <a:normAutofit/>
          </a:bodyPr>
          <a:lstStyle/>
          <a:p>
            <a:pPr>
              <a:lnSpc>
                <a:spcPct val="100000"/>
              </a:lnSpc>
            </a:pPr>
            <a:r>
              <a:rPr lang="en-US" dirty="0"/>
              <a:t>To discuss the description of each key area, evaluate each key area and to identify aspects and recommendations for improvement.</a:t>
            </a:r>
          </a:p>
          <a:p>
            <a:pPr>
              <a:lnSpc>
                <a:spcPct val="100000"/>
              </a:lnSpc>
            </a:pPr>
            <a:r>
              <a:rPr lang="en-US" dirty="0"/>
              <a:t>The stakeholders to be consulted are identified during the planning stage using the stakeholder mapping table.</a:t>
            </a:r>
          </a:p>
          <a:p>
            <a:pPr>
              <a:lnSpc>
                <a:spcPct val="100000"/>
              </a:lnSpc>
            </a:pPr>
            <a:r>
              <a:rPr lang="en-US" dirty="0"/>
              <a:t>Consultations may be conducted with one or multiple stakeholder groups. A mix of formats may be used depending on the availability of stakeholders and the ANLAS dimension.</a:t>
            </a:r>
            <a:endParaRPr lang="en-AU" dirty="0"/>
          </a:p>
        </p:txBody>
      </p:sp>
      <p:sp>
        <p:nvSpPr>
          <p:cNvPr id="4" name="TextBox 3"/>
          <p:cNvSpPr txBox="1"/>
          <p:nvPr/>
        </p:nvSpPr>
        <p:spPr>
          <a:xfrm>
            <a:off x="5678905" y="6163056"/>
            <a:ext cx="6135143" cy="369332"/>
          </a:xfrm>
          <a:prstGeom prst="rect">
            <a:avLst/>
          </a:prstGeom>
          <a:noFill/>
        </p:spPr>
        <p:txBody>
          <a:bodyPr wrap="square" rtlCol="0">
            <a:spAutoFit/>
          </a:bodyPr>
          <a:lstStyle/>
          <a:p>
            <a:pPr algn="r"/>
            <a:r>
              <a:rPr lang="en-AU" dirty="0"/>
              <a:t>ANLAS manual, section 4.3.2 (ACER 2019)</a:t>
            </a:r>
          </a:p>
        </p:txBody>
      </p:sp>
    </p:spTree>
    <p:extLst>
      <p:ext uri="{BB962C8B-B14F-4D97-AF65-F5344CB8AC3E}">
        <p14:creationId xmlns:p14="http://schemas.microsoft.com/office/powerpoint/2010/main" val="37738509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Conducting stakeholder consultations (2)</a:t>
            </a:r>
          </a:p>
        </p:txBody>
      </p:sp>
      <p:sp>
        <p:nvSpPr>
          <p:cNvPr id="7" name="Content Placeholder 6"/>
          <p:cNvSpPr>
            <a:spLocks noGrp="1"/>
          </p:cNvSpPr>
          <p:nvPr>
            <p:ph idx="1"/>
          </p:nvPr>
        </p:nvSpPr>
        <p:spPr>
          <a:xfrm>
            <a:off x="2005263" y="1946031"/>
            <a:ext cx="9585375" cy="4586357"/>
          </a:xfrm>
        </p:spPr>
        <p:txBody>
          <a:bodyPr>
            <a:normAutofit/>
          </a:bodyPr>
          <a:lstStyle/>
          <a:p>
            <a:r>
              <a:rPr lang="en-US" dirty="0"/>
              <a:t>Three evaluation categories are defined to evaluate each key area against the defined quality objective.</a:t>
            </a:r>
          </a:p>
          <a:p>
            <a:r>
              <a:rPr lang="en-US" dirty="0"/>
              <a:t>For each key area categorized as </a:t>
            </a:r>
            <a:r>
              <a:rPr lang="en-US" i="1" dirty="0"/>
              <a:t>partly achieved</a:t>
            </a:r>
            <a:r>
              <a:rPr lang="en-US" dirty="0"/>
              <a:t> (2) or </a:t>
            </a:r>
            <a:r>
              <a:rPr lang="en-US" i="1" dirty="0"/>
              <a:t>not achieved</a:t>
            </a:r>
            <a:r>
              <a:rPr lang="en-US" dirty="0"/>
              <a:t> (3), it is discuss which aspects need to be improved, and recommendations are made on how these aspects can be improved.</a:t>
            </a:r>
          </a:p>
        </p:txBody>
      </p:sp>
      <p:pic>
        <p:nvPicPr>
          <p:cNvPr id="4" name="Picture 3"/>
          <p:cNvPicPr>
            <a:picLocks noChangeAspect="1"/>
          </p:cNvPicPr>
          <p:nvPr/>
        </p:nvPicPr>
        <p:blipFill>
          <a:blip r:embed="rId3"/>
          <a:stretch>
            <a:fillRect/>
          </a:stretch>
        </p:blipFill>
        <p:spPr>
          <a:xfrm>
            <a:off x="1853220" y="4633590"/>
            <a:ext cx="7112967" cy="1714132"/>
          </a:xfrm>
          <a:prstGeom prst="rect">
            <a:avLst/>
          </a:prstGeom>
        </p:spPr>
      </p:pic>
      <p:sp>
        <p:nvSpPr>
          <p:cNvPr id="5" name="TextBox 4"/>
          <p:cNvSpPr txBox="1"/>
          <p:nvPr/>
        </p:nvSpPr>
        <p:spPr>
          <a:xfrm>
            <a:off x="5729773" y="6347722"/>
            <a:ext cx="6135143" cy="369332"/>
          </a:xfrm>
          <a:prstGeom prst="rect">
            <a:avLst/>
          </a:prstGeom>
          <a:noFill/>
        </p:spPr>
        <p:txBody>
          <a:bodyPr wrap="square" rtlCol="0">
            <a:spAutoFit/>
          </a:bodyPr>
          <a:lstStyle/>
          <a:p>
            <a:pPr algn="r"/>
            <a:r>
              <a:rPr lang="en-AU" dirty="0"/>
              <a:t>ANLAS manual, Exhibit 11 (ACER 2019)</a:t>
            </a:r>
          </a:p>
        </p:txBody>
      </p:sp>
    </p:spTree>
    <p:extLst>
      <p:ext uri="{BB962C8B-B14F-4D97-AF65-F5344CB8AC3E}">
        <p14:creationId xmlns:p14="http://schemas.microsoft.com/office/powerpoint/2010/main" val="38982628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Consolidating information </a:t>
            </a:r>
            <a:r>
              <a:rPr lang="en-US" dirty="0"/>
              <a:t>from multiple stakeholder consultations (1)</a:t>
            </a:r>
            <a:endParaRPr lang="en-AU" dirty="0"/>
          </a:p>
        </p:txBody>
      </p:sp>
      <p:sp>
        <p:nvSpPr>
          <p:cNvPr id="3" name="Content Placeholder 2"/>
          <p:cNvSpPr>
            <a:spLocks noGrp="1"/>
          </p:cNvSpPr>
          <p:nvPr>
            <p:ph idx="1"/>
          </p:nvPr>
        </p:nvSpPr>
        <p:spPr>
          <a:xfrm>
            <a:off x="2005263" y="1969476"/>
            <a:ext cx="9808785" cy="4085335"/>
          </a:xfrm>
        </p:spPr>
        <p:txBody>
          <a:bodyPr>
            <a:normAutofit lnSpcReduction="10000"/>
          </a:bodyPr>
          <a:lstStyle/>
          <a:p>
            <a:pPr lvl="0">
              <a:lnSpc>
                <a:spcPct val="100000"/>
              </a:lnSpc>
            </a:pPr>
            <a:r>
              <a:rPr lang="en-US" dirty="0"/>
              <a:t>It is most likely that multiple stakeholder consultations are held for each dimension.</a:t>
            </a:r>
          </a:p>
          <a:p>
            <a:pPr lvl="0">
              <a:lnSpc>
                <a:spcPct val="100000"/>
              </a:lnSpc>
            </a:pPr>
            <a:r>
              <a:rPr lang="en-US" dirty="0"/>
              <a:t>To consolidate the information, the national team reviews and discusses the notes from the stakeholder consultations and decides on the most appropriate evaluation category.</a:t>
            </a:r>
          </a:p>
          <a:p>
            <a:pPr lvl="0">
              <a:lnSpc>
                <a:spcPct val="100000"/>
              </a:lnSpc>
            </a:pPr>
            <a:r>
              <a:rPr lang="en-US" dirty="0"/>
              <a:t>Formal documentation and evidence should be used to support the decision.</a:t>
            </a:r>
          </a:p>
          <a:p>
            <a:pPr lvl="0">
              <a:lnSpc>
                <a:spcPct val="100000"/>
              </a:lnSpc>
            </a:pPr>
            <a:r>
              <a:rPr lang="en-US" dirty="0"/>
              <a:t>Recommended involvement of the ANLAS steering committee.</a:t>
            </a:r>
            <a:endParaRPr lang="en-AU" dirty="0"/>
          </a:p>
        </p:txBody>
      </p:sp>
      <p:sp>
        <p:nvSpPr>
          <p:cNvPr id="4" name="TextBox 3"/>
          <p:cNvSpPr txBox="1"/>
          <p:nvPr/>
        </p:nvSpPr>
        <p:spPr>
          <a:xfrm>
            <a:off x="5678905" y="6241395"/>
            <a:ext cx="6135143" cy="369332"/>
          </a:xfrm>
          <a:prstGeom prst="rect">
            <a:avLst/>
          </a:prstGeom>
          <a:noFill/>
        </p:spPr>
        <p:txBody>
          <a:bodyPr wrap="square" rtlCol="0">
            <a:spAutoFit/>
          </a:bodyPr>
          <a:lstStyle/>
          <a:p>
            <a:pPr algn="r"/>
            <a:r>
              <a:rPr lang="en-AU" dirty="0"/>
              <a:t>ANLAS manual, section 4.3.3 (ACER 2019)</a:t>
            </a:r>
          </a:p>
        </p:txBody>
      </p:sp>
    </p:spTree>
    <p:extLst>
      <p:ext uri="{BB962C8B-B14F-4D97-AF65-F5344CB8AC3E}">
        <p14:creationId xmlns:p14="http://schemas.microsoft.com/office/powerpoint/2010/main" val="39651610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Synthesis</a:t>
            </a:r>
          </a:p>
        </p:txBody>
      </p:sp>
      <p:sp>
        <p:nvSpPr>
          <p:cNvPr id="3" name="Content Placeholder 2"/>
          <p:cNvSpPr>
            <a:spLocks noGrp="1"/>
          </p:cNvSpPr>
          <p:nvPr>
            <p:ph idx="1"/>
          </p:nvPr>
        </p:nvSpPr>
        <p:spPr>
          <a:xfrm>
            <a:off x="2005263" y="2213810"/>
            <a:ext cx="9348537" cy="4171999"/>
          </a:xfrm>
        </p:spPr>
        <p:txBody>
          <a:bodyPr>
            <a:normAutofit/>
          </a:bodyPr>
          <a:lstStyle/>
          <a:p>
            <a:pPr marL="171450" indent="-171450"/>
            <a:r>
              <a:rPr lang="en-US" sz="2600" dirty="0"/>
              <a:t>The synthesis aims to present the essence of the findings in a succinct and organized manner, in order to make the findings accessible to key stakeholders.</a:t>
            </a:r>
            <a:endParaRPr lang="en-AU" sz="2600" dirty="0"/>
          </a:p>
          <a:p>
            <a:pPr marL="171450" indent="-171450"/>
            <a:r>
              <a:rPr lang="en-US" sz="2600" dirty="0"/>
              <a:t>The synthesis requires mainly extracting and organizing the information from the consolidated evaluation tables from all key areas and dimensions:</a:t>
            </a:r>
          </a:p>
          <a:p>
            <a:pPr marL="714375" lvl="1" indent="-446088">
              <a:spcBef>
                <a:spcPts val="1000"/>
              </a:spcBef>
              <a:spcAft>
                <a:spcPts val="600"/>
              </a:spcAft>
              <a:buFont typeface="Arial" panose="020B0604020202020204" pitchFamily="34" charset="0"/>
              <a:buChar char="−"/>
            </a:pPr>
            <a:r>
              <a:rPr lang="en-US" sz="2600" dirty="0"/>
              <a:t>the consolidated evaluation category</a:t>
            </a:r>
          </a:p>
          <a:p>
            <a:pPr marL="714375" lvl="1" indent="-446088">
              <a:spcBef>
                <a:spcPts val="600"/>
              </a:spcBef>
              <a:spcAft>
                <a:spcPts val="600"/>
              </a:spcAft>
              <a:buFont typeface="Arial" panose="020B0604020202020204" pitchFamily="34" charset="0"/>
              <a:buChar char="−"/>
            </a:pPr>
            <a:r>
              <a:rPr lang="en-US" sz="2600" dirty="0"/>
              <a:t>the aspects that require improvement, and </a:t>
            </a:r>
          </a:p>
          <a:p>
            <a:pPr marL="714375" lvl="1" indent="-446088">
              <a:spcBef>
                <a:spcPts val="600"/>
              </a:spcBef>
              <a:spcAft>
                <a:spcPts val="600"/>
              </a:spcAft>
              <a:buFont typeface="Arial" panose="020B0604020202020204" pitchFamily="34" charset="0"/>
              <a:buChar char="−"/>
            </a:pPr>
            <a:r>
              <a:rPr lang="en-US" sz="2600" dirty="0"/>
              <a:t>the recommendations for improvement.</a:t>
            </a:r>
            <a:endParaRPr lang="en-AU" sz="2600" dirty="0"/>
          </a:p>
        </p:txBody>
      </p:sp>
      <p:sp>
        <p:nvSpPr>
          <p:cNvPr id="4" name="TextBox 3"/>
          <p:cNvSpPr txBox="1"/>
          <p:nvPr/>
        </p:nvSpPr>
        <p:spPr>
          <a:xfrm>
            <a:off x="6477380" y="6163056"/>
            <a:ext cx="5336668" cy="369332"/>
          </a:xfrm>
          <a:prstGeom prst="rect">
            <a:avLst/>
          </a:prstGeom>
          <a:noFill/>
        </p:spPr>
        <p:txBody>
          <a:bodyPr wrap="square" rtlCol="0">
            <a:spAutoFit/>
          </a:bodyPr>
          <a:lstStyle/>
          <a:p>
            <a:pPr algn="r"/>
            <a:r>
              <a:rPr lang="en-AU" dirty="0"/>
              <a:t>ANLAS manual, section 4.3.4 (ACER 2019)</a:t>
            </a:r>
          </a:p>
        </p:txBody>
      </p:sp>
    </p:spTree>
    <p:extLst>
      <p:ext uri="{BB962C8B-B14F-4D97-AF65-F5344CB8AC3E}">
        <p14:creationId xmlns:p14="http://schemas.microsoft.com/office/powerpoint/2010/main" val="28811917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Stakeholder involvement: A key to the success of ANLAS</a:t>
            </a:r>
          </a:p>
        </p:txBody>
      </p:sp>
      <p:sp>
        <p:nvSpPr>
          <p:cNvPr id="3" name="Content Placeholder 2"/>
          <p:cNvSpPr>
            <a:spLocks noGrp="1"/>
          </p:cNvSpPr>
          <p:nvPr>
            <p:ph idx="1"/>
          </p:nvPr>
        </p:nvSpPr>
        <p:spPr/>
        <p:txBody>
          <a:bodyPr>
            <a:normAutofit/>
          </a:bodyPr>
          <a:lstStyle/>
          <a:p>
            <a:pPr>
              <a:spcAft>
                <a:spcPts val="600"/>
              </a:spcAft>
            </a:pPr>
            <a:r>
              <a:rPr lang="en-US" dirty="0"/>
              <a:t>The participative analysis process enables key stakeholders to collaboratively analyze the learning assessment system, identify where improvements are required and make recommendations on how to strengthen the assessment system.</a:t>
            </a:r>
          </a:p>
          <a:p>
            <a:pPr>
              <a:spcAft>
                <a:spcPts val="600"/>
              </a:spcAft>
            </a:pPr>
            <a:r>
              <a:rPr lang="en-US" dirty="0"/>
              <a:t>Quality assurance through triangulation of information and reaching consensus.</a:t>
            </a:r>
          </a:p>
          <a:p>
            <a:endParaRPr lang="en-AU" dirty="0"/>
          </a:p>
        </p:txBody>
      </p:sp>
      <p:sp>
        <p:nvSpPr>
          <p:cNvPr id="4" name="TextBox 3"/>
          <p:cNvSpPr txBox="1"/>
          <p:nvPr/>
        </p:nvSpPr>
        <p:spPr>
          <a:xfrm>
            <a:off x="6477380" y="6163056"/>
            <a:ext cx="5336668" cy="369332"/>
          </a:xfrm>
          <a:prstGeom prst="rect">
            <a:avLst/>
          </a:prstGeom>
          <a:noFill/>
        </p:spPr>
        <p:txBody>
          <a:bodyPr wrap="square" rtlCol="0">
            <a:spAutoFit/>
          </a:bodyPr>
          <a:lstStyle/>
          <a:p>
            <a:pPr algn="r"/>
            <a:r>
              <a:rPr lang="en-AU" dirty="0"/>
              <a:t>ANLAS manual, chapter 2 (ACER 2019)</a:t>
            </a:r>
          </a:p>
        </p:txBody>
      </p:sp>
    </p:spTree>
    <p:extLst>
      <p:ext uri="{BB962C8B-B14F-4D97-AF65-F5344CB8AC3E}">
        <p14:creationId xmlns:p14="http://schemas.microsoft.com/office/powerpoint/2010/main" val="39028772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2005261" y="466928"/>
            <a:ext cx="5483669" cy="1145936"/>
          </a:xfrm>
          <a:prstGeom prst="homePlate">
            <a:avLst/>
          </a:prstGeom>
          <a:solidFill>
            <a:srgbClr val="784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2400" dirty="0"/>
              <a:t>Reporting and dissemination</a:t>
            </a:r>
            <a:endParaRPr lang="en-AU" sz="2400" dirty="0"/>
          </a:p>
        </p:txBody>
      </p:sp>
      <p:sp>
        <p:nvSpPr>
          <p:cNvPr id="6" name="TextBox 5"/>
          <p:cNvSpPr txBox="1"/>
          <p:nvPr/>
        </p:nvSpPr>
        <p:spPr>
          <a:xfrm>
            <a:off x="6477380" y="6163056"/>
            <a:ext cx="5336668" cy="369332"/>
          </a:xfrm>
          <a:prstGeom prst="rect">
            <a:avLst/>
          </a:prstGeom>
          <a:noFill/>
        </p:spPr>
        <p:txBody>
          <a:bodyPr wrap="square" rtlCol="0">
            <a:spAutoFit/>
          </a:bodyPr>
          <a:lstStyle/>
          <a:p>
            <a:pPr algn="r"/>
            <a:r>
              <a:rPr lang="en-AU" dirty="0"/>
              <a:t>ANLAS manual, Exhibit 13 (ACER 2019)</a:t>
            </a:r>
          </a:p>
        </p:txBody>
      </p:sp>
      <p:pic>
        <p:nvPicPr>
          <p:cNvPr id="7" name="Picture 6"/>
          <p:cNvPicPr>
            <a:picLocks noChangeAspect="1"/>
          </p:cNvPicPr>
          <p:nvPr/>
        </p:nvPicPr>
        <p:blipFill>
          <a:blip r:embed="rId3"/>
          <a:stretch>
            <a:fillRect/>
          </a:stretch>
        </p:blipFill>
        <p:spPr>
          <a:xfrm>
            <a:off x="1265980" y="2192852"/>
            <a:ext cx="9852546" cy="3146064"/>
          </a:xfrm>
          <a:prstGeom prst="rect">
            <a:avLst/>
          </a:prstGeom>
        </p:spPr>
      </p:pic>
    </p:spTree>
    <p:extLst>
      <p:ext uri="{BB962C8B-B14F-4D97-AF65-F5344CB8AC3E}">
        <p14:creationId xmlns:p14="http://schemas.microsoft.com/office/powerpoint/2010/main" val="3038249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Timeframe for ANLAS</a:t>
            </a:r>
          </a:p>
        </p:txBody>
      </p:sp>
      <p:sp>
        <p:nvSpPr>
          <p:cNvPr id="3" name="Content Placeholder 2"/>
          <p:cNvSpPr>
            <a:spLocks noGrp="1"/>
          </p:cNvSpPr>
          <p:nvPr>
            <p:ph idx="1"/>
          </p:nvPr>
        </p:nvSpPr>
        <p:spPr/>
        <p:txBody>
          <a:bodyPr/>
          <a:lstStyle/>
          <a:p>
            <a:endParaRPr lang="en-AU"/>
          </a:p>
        </p:txBody>
      </p:sp>
    </p:spTree>
    <p:extLst>
      <p:ext uri="{BB962C8B-B14F-4D97-AF65-F5344CB8AC3E}">
        <p14:creationId xmlns:p14="http://schemas.microsoft.com/office/powerpoint/2010/main" val="13564406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a:t>Questions &amp; discussion</a:t>
            </a:r>
          </a:p>
        </p:txBody>
      </p:sp>
    </p:spTree>
    <p:extLst>
      <p:ext uri="{BB962C8B-B14F-4D97-AF65-F5344CB8AC3E}">
        <p14:creationId xmlns:p14="http://schemas.microsoft.com/office/powerpoint/2010/main" val="41909984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Purpose of ANLAS</a:t>
            </a:r>
          </a:p>
        </p:txBody>
      </p:sp>
    </p:spTree>
    <p:extLst>
      <p:ext uri="{BB962C8B-B14F-4D97-AF65-F5344CB8AC3E}">
        <p14:creationId xmlns:p14="http://schemas.microsoft.com/office/powerpoint/2010/main" val="10938025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21579" y="1876960"/>
            <a:ext cx="7424382" cy="2387600"/>
          </a:xfrm>
        </p:spPr>
        <p:txBody>
          <a:bodyPr/>
          <a:lstStyle/>
          <a:p>
            <a:r>
              <a:rPr lang="en-AU" dirty="0"/>
              <a:t>Thank you for your contribution</a:t>
            </a:r>
          </a:p>
        </p:txBody>
      </p:sp>
    </p:spTree>
    <p:extLst>
      <p:ext uri="{BB962C8B-B14F-4D97-AF65-F5344CB8AC3E}">
        <p14:creationId xmlns:p14="http://schemas.microsoft.com/office/powerpoint/2010/main" val="33617427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a:t>References</a:t>
            </a:r>
          </a:p>
        </p:txBody>
      </p:sp>
      <p:sp>
        <p:nvSpPr>
          <p:cNvPr id="4" name="Content Placeholder 3"/>
          <p:cNvSpPr>
            <a:spLocks noGrp="1"/>
          </p:cNvSpPr>
          <p:nvPr>
            <p:ph idx="1"/>
          </p:nvPr>
        </p:nvSpPr>
        <p:spPr>
          <a:xfrm>
            <a:off x="2005263" y="1885605"/>
            <a:ext cx="9946105" cy="4627489"/>
          </a:xfrm>
        </p:spPr>
        <p:txBody>
          <a:bodyPr>
            <a:noAutofit/>
          </a:bodyPr>
          <a:lstStyle/>
          <a:p>
            <a:pPr marL="176213" indent="-176213">
              <a:lnSpc>
                <a:spcPct val="100000"/>
              </a:lnSpc>
              <a:spcBef>
                <a:spcPts val="0"/>
              </a:spcBef>
              <a:spcAft>
                <a:spcPts val="600"/>
              </a:spcAft>
              <a:buNone/>
            </a:pPr>
            <a:r>
              <a:rPr lang="en-AU" sz="1200" dirty="0"/>
              <a:t>Australian Council for Educational Research. (2019). </a:t>
            </a:r>
            <a:r>
              <a:rPr lang="en-AU" sz="1200" i="1" dirty="0"/>
              <a:t>Analysis of </a:t>
            </a:r>
            <a:r>
              <a:rPr lang="en-AU" sz="1200" i="1"/>
              <a:t>National Learning </a:t>
            </a:r>
            <a:r>
              <a:rPr lang="en-AU" sz="1200" i="1" dirty="0"/>
              <a:t>Assessment Systems (ANLAS): Manual.</a:t>
            </a:r>
            <a:r>
              <a:rPr lang="en-AU" sz="1200" dirty="0"/>
              <a:t> Washington, DC: Global Partnership for Education.</a:t>
            </a:r>
            <a:endParaRPr lang="en-US" sz="1200" dirty="0"/>
          </a:p>
          <a:p>
            <a:pPr marL="176213" indent="-176213">
              <a:lnSpc>
                <a:spcPct val="100000"/>
              </a:lnSpc>
              <a:spcBef>
                <a:spcPts val="0"/>
              </a:spcBef>
              <a:spcAft>
                <a:spcPts val="600"/>
              </a:spcAft>
              <a:buNone/>
            </a:pPr>
            <a:r>
              <a:rPr lang="en-US" sz="1200" dirty="0"/>
              <a:t>Braun, Henry, Anil </a:t>
            </a:r>
            <a:r>
              <a:rPr lang="en-US" sz="1200" dirty="0" err="1"/>
              <a:t>Kanjee</a:t>
            </a:r>
            <a:r>
              <a:rPr lang="en-US" sz="1200" dirty="0"/>
              <a:t>, Eric </a:t>
            </a:r>
            <a:r>
              <a:rPr lang="en-US" sz="1200" dirty="0" err="1"/>
              <a:t>Bettiner</a:t>
            </a:r>
            <a:r>
              <a:rPr lang="en-US" sz="1200" dirty="0"/>
              <a:t>, and Michael Kremer. "Improving Education through Assessment, Innovation, and Evaluation." Cambridge, MA: American Academy of Arts and Sciences, 2006.</a:t>
            </a:r>
            <a:endParaRPr lang="en-AU" sz="1200" dirty="0"/>
          </a:p>
          <a:p>
            <a:pPr marL="176213" indent="-176213">
              <a:lnSpc>
                <a:spcPct val="100000"/>
              </a:lnSpc>
              <a:spcBef>
                <a:spcPts val="0"/>
              </a:spcBef>
              <a:spcAft>
                <a:spcPts val="600"/>
              </a:spcAft>
              <a:buNone/>
            </a:pPr>
            <a:r>
              <a:rPr lang="en-US" sz="1200" dirty="0"/>
              <a:t>Care, Esther, and Rebekah Luo. "Assessment of Transversal Competencies: Policy and Practice in the Asia-Pacific Region." Paris &amp; Bangkok: UNESCO, 2016.</a:t>
            </a:r>
            <a:endParaRPr lang="en-AU" sz="1200" dirty="0"/>
          </a:p>
          <a:p>
            <a:pPr marL="176213" indent="-176213">
              <a:lnSpc>
                <a:spcPct val="100000"/>
              </a:lnSpc>
              <a:spcBef>
                <a:spcPts val="0"/>
              </a:spcBef>
              <a:spcAft>
                <a:spcPts val="600"/>
              </a:spcAft>
              <a:buNone/>
            </a:pPr>
            <a:r>
              <a:rPr lang="en-US" sz="1200" dirty="0"/>
              <a:t>Clarke, Marguerite. "What Matters Most for Student Assessment Systems: A Framework Paper: Systems Approach for Better Education Results (SABER) Student Assessment Working Paper No. 1." Washington, DC: World Bank, 2012.</a:t>
            </a:r>
            <a:endParaRPr lang="en-AU" sz="1200" dirty="0"/>
          </a:p>
          <a:p>
            <a:pPr marL="176213" indent="-176213">
              <a:lnSpc>
                <a:spcPct val="100000"/>
              </a:lnSpc>
              <a:spcBef>
                <a:spcPts val="0"/>
              </a:spcBef>
              <a:spcAft>
                <a:spcPts val="600"/>
              </a:spcAft>
              <a:buNone/>
            </a:pPr>
            <a:r>
              <a:rPr lang="en-AU" sz="1200" dirty="0" err="1"/>
              <a:t>Datnow</a:t>
            </a:r>
            <a:r>
              <a:rPr lang="en-AU" sz="1200" dirty="0"/>
              <a:t>, Amanda, Vicki Park, and Priscilla </a:t>
            </a:r>
            <a:r>
              <a:rPr lang="en-AU" sz="1200" dirty="0" err="1"/>
              <a:t>Wohlstetter</a:t>
            </a:r>
            <a:r>
              <a:rPr lang="en-AU" sz="1200" dirty="0"/>
              <a:t>. "Achieving with Data: How High-Performing School Systems Use Data to Improve Instruction for Elementary Students." California: </a:t>
            </a:r>
            <a:r>
              <a:rPr lang="en-AU" sz="1200" dirty="0" err="1"/>
              <a:t>Center</a:t>
            </a:r>
            <a:r>
              <a:rPr lang="en-AU" sz="1200" dirty="0"/>
              <a:t> on Educational Governance, University of Southern California, 2007.</a:t>
            </a:r>
          </a:p>
          <a:p>
            <a:pPr marL="176213" indent="-176213">
              <a:lnSpc>
                <a:spcPct val="100000"/>
              </a:lnSpc>
              <a:spcBef>
                <a:spcPts val="0"/>
              </a:spcBef>
              <a:spcAft>
                <a:spcPts val="600"/>
              </a:spcAft>
              <a:buNone/>
            </a:pPr>
            <a:r>
              <a:rPr lang="en-US" sz="1200" dirty="0"/>
              <a:t>Global Partnership for Education. "Concept Note: Analysis of National Learning Assessment Systems (ANLAS)." Washington, DC: GPE, 2018.</a:t>
            </a:r>
            <a:endParaRPr lang="en-AU" sz="1200" dirty="0"/>
          </a:p>
          <a:p>
            <a:pPr marL="176213" indent="-176213">
              <a:lnSpc>
                <a:spcPct val="100000"/>
              </a:lnSpc>
              <a:spcBef>
                <a:spcPts val="0"/>
              </a:spcBef>
              <a:spcAft>
                <a:spcPts val="600"/>
              </a:spcAft>
              <a:buNone/>
            </a:pPr>
            <a:r>
              <a:rPr lang="en-US" sz="1200" dirty="0"/>
              <a:t>———. "How GPE Works in Partner Countries."  </a:t>
            </a:r>
            <a:r>
              <a:rPr lang="en-US" sz="1200" u="sng" dirty="0">
                <a:hlinkClick r:id="rId3"/>
              </a:rPr>
              <a:t>https://www.globalpartnership.org/content/how-gpe-works-partner-countries</a:t>
            </a:r>
            <a:r>
              <a:rPr lang="en-US" sz="1200" dirty="0"/>
              <a:t>, 2017.</a:t>
            </a:r>
            <a:endParaRPr lang="en-AU" sz="1200" dirty="0"/>
          </a:p>
          <a:p>
            <a:pPr marL="176213" indent="-176213">
              <a:lnSpc>
                <a:spcPct val="100000"/>
              </a:lnSpc>
              <a:spcBef>
                <a:spcPts val="0"/>
              </a:spcBef>
              <a:spcAft>
                <a:spcPts val="600"/>
              </a:spcAft>
              <a:buNone/>
            </a:pPr>
            <a:r>
              <a:rPr lang="en-US" sz="1200" dirty="0"/>
              <a:t>Lietz, Petra, John C Cresswell, Keith F Rust, and Raymond J Adams. "Implementation of Large-Scale Education Assessments." Chap. 1 In </a:t>
            </a:r>
            <a:r>
              <a:rPr lang="en-US" sz="1200" i="1" dirty="0"/>
              <a:t>Implementation of Large-Scale Education Assessments</a:t>
            </a:r>
            <a:r>
              <a:rPr lang="en-US" sz="1200" dirty="0"/>
              <a:t>, edited by Petra Lietz, John C Cresswell, Raymond J Adams and Keith F Rust. New York: Wiley, 2017.</a:t>
            </a:r>
            <a:endParaRPr lang="en-AU" sz="1200" dirty="0"/>
          </a:p>
          <a:p>
            <a:pPr marL="176213" indent="-176213">
              <a:lnSpc>
                <a:spcPct val="100000"/>
              </a:lnSpc>
              <a:spcBef>
                <a:spcPts val="0"/>
              </a:spcBef>
              <a:spcAft>
                <a:spcPts val="600"/>
              </a:spcAft>
              <a:buNone/>
            </a:pPr>
            <a:r>
              <a:rPr lang="en-US" sz="1200" dirty="0" err="1"/>
              <a:t>Ravela</a:t>
            </a:r>
            <a:r>
              <a:rPr lang="en-US" sz="1200" dirty="0"/>
              <a:t>, Pedro, Patricia </a:t>
            </a:r>
            <a:r>
              <a:rPr lang="en-US" sz="1200" dirty="0" err="1"/>
              <a:t>Arregui</a:t>
            </a:r>
            <a:r>
              <a:rPr lang="en-US" sz="1200" dirty="0"/>
              <a:t>, Gilbert </a:t>
            </a:r>
            <a:r>
              <a:rPr lang="en-US" sz="1200" dirty="0" err="1"/>
              <a:t>Valverde</a:t>
            </a:r>
            <a:r>
              <a:rPr lang="en-US" sz="1200" dirty="0"/>
              <a:t>, Richard Wolfe, Guillermo Ferrer, Felipe </a:t>
            </a:r>
            <a:r>
              <a:rPr lang="en-US" sz="1200" dirty="0" err="1"/>
              <a:t>Martínez</a:t>
            </a:r>
            <a:r>
              <a:rPr lang="en-US" sz="1200" dirty="0"/>
              <a:t> </a:t>
            </a:r>
            <a:r>
              <a:rPr lang="en-US" sz="1200" dirty="0" err="1"/>
              <a:t>Rizo</a:t>
            </a:r>
            <a:r>
              <a:rPr lang="en-US" sz="1200" dirty="0"/>
              <a:t>, Mariana </a:t>
            </a:r>
            <a:r>
              <a:rPr lang="en-US" sz="1200" dirty="0" err="1"/>
              <a:t>Aylwin</a:t>
            </a:r>
            <a:r>
              <a:rPr lang="en-US" sz="1200" dirty="0"/>
              <a:t>, and Laurence Wolff. </a:t>
            </a:r>
            <a:r>
              <a:rPr lang="en-US" sz="1200" i="1" dirty="0"/>
              <a:t>The Educational Assessments That Latin America Needs</a:t>
            </a:r>
            <a:r>
              <a:rPr lang="en-US" sz="1200" dirty="0"/>
              <a:t>.  Washington, DC: PREAL, 2009.</a:t>
            </a:r>
            <a:endParaRPr lang="en-AU" sz="1200" dirty="0"/>
          </a:p>
          <a:p>
            <a:pPr marL="176213" indent="-176213">
              <a:lnSpc>
                <a:spcPct val="100000"/>
              </a:lnSpc>
              <a:spcBef>
                <a:spcPts val="0"/>
              </a:spcBef>
              <a:spcAft>
                <a:spcPts val="600"/>
              </a:spcAft>
              <a:buNone/>
            </a:pPr>
            <a:r>
              <a:rPr lang="en-US" sz="1200" dirty="0"/>
              <a:t>Scoular, Claire, and Esther Care. "Teaching of Twenty-First Century Skills: Implications at System Levels in Australia ". In </a:t>
            </a:r>
            <a:r>
              <a:rPr lang="en-US" sz="1200" i="1" dirty="0"/>
              <a:t>Assessment and Teaching of 21st Century Skills: Research and Applications</a:t>
            </a:r>
            <a:r>
              <a:rPr lang="en-US" sz="1200" dirty="0"/>
              <a:t>, edited by Esther Care, Patrick Griffin and Mark Wilson, 145-62. Dordrecht: Springer Science and Business Media, 2017.</a:t>
            </a:r>
            <a:endParaRPr lang="en-AU" sz="1200" dirty="0"/>
          </a:p>
        </p:txBody>
      </p:sp>
    </p:spTree>
    <p:extLst>
      <p:ext uri="{BB962C8B-B14F-4D97-AF65-F5344CB8AC3E}">
        <p14:creationId xmlns:p14="http://schemas.microsoft.com/office/powerpoint/2010/main" val="1202256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What is ANLAS?</a:t>
            </a:r>
          </a:p>
        </p:txBody>
      </p:sp>
      <p:sp>
        <p:nvSpPr>
          <p:cNvPr id="3" name="Content Placeholder 2"/>
          <p:cNvSpPr>
            <a:spLocks noGrp="1"/>
          </p:cNvSpPr>
          <p:nvPr>
            <p:ph idx="1"/>
          </p:nvPr>
        </p:nvSpPr>
        <p:spPr>
          <a:xfrm>
            <a:off x="2005263" y="2213113"/>
            <a:ext cx="9348537" cy="3963850"/>
          </a:xfrm>
        </p:spPr>
        <p:txBody>
          <a:bodyPr>
            <a:normAutofit lnSpcReduction="10000"/>
          </a:bodyPr>
          <a:lstStyle/>
          <a:p>
            <a:pPr>
              <a:lnSpc>
                <a:spcPct val="100000"/>
              </a:lnSpc>
              <a:spcAft>
                <a:spcPts val="600"/>
              </a:spcAft>
            </a:pPr>
            <a:r>
              <a:rPr lang="en-AU" dirty="0"/>
              <a:t>The Analysis of National Learning Assessment Systems (ANLAS) is a resource provided </a:t>
            </a:r>
            <a:r>
              <a:rPr lang="en-US" dirty="0"/>
              <a:t>by the Global Partnership for Education (GPE) through its Assessment for Learning (A4L) initiative.</a:t>
            </a:r>
          </a:p>
          <a:p>
            <a:pPr>
              <a:lnSpc>
                <a:spcPct val="100000"/>
              </a:lnSpc>
              <a:spcAft>
                <a:spcPts val="600"/>
              </a:spcAft>
            </a:pPr>
            <a:r>
              <a:rPr lang="en-US" dirty="0"/>
              <a:t>ANLAS allows to systematically gather and analyze information about the national learning assessment system, with the aim to inform the development and implementation of improvement strategies as part of the wider education sector planning process.</a:t>
            </a:r>
          </a:p>
        </p:txBody>
      </p:sp>
      <p:sp>
        <p:nvSpPr>
          <p:cNvPr id="5" name="TextBox 4"/>
          <p:cNvSpPr txBox="1"/>
          <p:nvPr/>
        </p:nvSpPr>
        <p:spPr>
          <a:xfrm>
            <a:off x="5929743" y="6216362"/>
            <a:ext cx="5336668" cy="369332"/>
          </a:xfrm>
          <a:prstGeom prst="rect">
            <a:avLst/>
          </a:prstGeom>
          <a:noFill/>
        </p:spPr>
        <p:txBody>
          <a:bodyPr wrap="square" rtlCol="0">
            <a:spAutoFit/>
          </a:bodyPr>
          <a:lstStyle/>
          <a:p>
            <a:pPr algn="r"/>
            <a:r>
              <a:rPr lang="en-AU" dirty="0"/>
              <a:t>ANLAS manual, chapter 1 (ACER 2019)</a:t>
            </a:r>
          </a:p>
        </p:txBody>
      </p:sp>
    </p:spTree>
    <p:extLst>
      <p:ext uri="{BB962C8B-B14F-4D97-AF65-F5344CB8AC3E}">
        <p14:creationId xmlns:p14="http://schemas.microsoft.com/office/powerpoint/2010/main" val="3831824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 of ANLAS in &lt;country name&gt;</a:t>
            </a:r>
            <a:endParaRPr lang="en-AU" dirty="0"/>
          </a:p>
        </p:txBody>
      </p:sp>
      <p:sp>
        <p:nvSpPr>
          <p:cNvPr id="4" name="Content Placeholder 3"/>
          <p:cNvSpPr>
            <a:spLocks noGrp="1"/>
          </p:cNvSpPr>
          <p:nvPr>
            <p:ph idx="1"/>
          </p:nvPr>
        </p:nvSpPr>
        <p:spPr/>
        <p:txBody>
          <a:bodyPr/>
          <a:lstStyle/>
          <a:p>
            <a:endParaRPr lang="en-AU" dirty="0"/>
          </a:p>
        </p:txBody>
      </p:sp>
    </p:spTree>
    <p:extLst>
      <p:ext uri="{BB962C8B-B14F-4D97-AF65-F5344CB8AC3E}">
        <p14:creationId xmlns:p14="http://schemas.microsoft.com/office/powerpoint/2010/main" val="4046390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AU" dirty="0"/>
              <a:t>The ANLAS model</a:t>
            </a:r>
          </a:p>
        </p:txBody>
      </p:sp>
    </p:spTree>
    <p:extLst>
      <p:ext uri="{BB962C8B-B14F-4D97-AF65-F5344CB8AC3E}">
        <p14:creationId xmlns:p14="http://schemas.microsoft.com/office/powerpoint/2010/main" val="87012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What is a learning assessment system?</a:t>
            </a:r>
          </a:p>
        </p:txBody>
      </p:sp>
      <p:sp>
        <p:nvSpPr>
          <p:cNvPr id="3" name="Content Placeholder 2"/>
          <p:cNvSpPr>
            <a:spLocks noGrp="1"/>
          </p:cNvSpPr>
          <p:nvPr>
            <p:ph idx="1"/>
          </p:nvPr>
        </p:nvSpPr>
        <p:spPr>
          <a:xfrm>
            <a:off x="1573968" y="1988958"/>
            <a:ext cx="9779832" cy="3630177"/>
          </a:xfrm>
        </p:spPr>
        <p:txBody>
          <a:bodyPr>
            <a:noAutofit/>
          </a:bodyPr>
          <a:lstStyle/>
          <a:p>
            <a:pPr marL="0" indent="0">
              <a:spcBef>
                <a:spcPts val="1200"/>
              </a:spcBef>
              <a:buNone/>
            </a:pPr>
            <a:r>
              <a:rPr lang="en-US" b="1" dirty="0"/>
              <a:t>Learning assessment systems are broadly defined as:</a:t>
            </a:r>
            <a:endParaRPr lang="en-US" dirty="0"/>
          </a:p>
          <a:p>
            <a:pPr lvl="1">
              <a:spcBef>
                <a:spcPts val="1200"/>
              </a:spcBef>
            </a:pPr>
            <a:r>
              <a:rPr lang="en-US" sz="2800" dirty="0"/>
              <a:t>a group of policies, practices, structures, organizations and tools</a:t>
            </a:r>
          </a:p>
          <a:p>
            <a:pPr lvl="1">
              <a:spcBef>
                <a:spcPts val="1200"/>
              </a:spcBef>
            </a:pPr>
            <a:r>
              <a:rPr lang="en-US" sz="2800" dirty="0"/>
              <a:t>for generating sound, high quality data on learning and achievement that provide robust evidence for education policy and practice with the ultimate aim to improve education quality and learning outcomes</a:t>
            </a:r>
          </a:p>
        </p:txBody>
      </p:sp>
      <p:sp>
        <p:nvSpPr>
          <p:cNvPr id="4" name="TextBox 3"/>
          <p:cNvSpPr txBox="1"/>
          <p:nvPr/>
        </p:nvSpPr>
        <p:spPr>
          <a:xfrm>
            <a:off x="4984955" y="6164826"/>
            <a:ext cx="6710516" cy="369332"/>
          </a:xfrm>
          <a:prstGeom prst="rect">
            <a:avLst/>
          </a:prstGeom>
          <a:noFill/>
        </p:spPr>
        <p:txBody>
          <a:bodyPr wrap="square" rtlCol="0">
            <a:spAutoFit/>
          </a:bodyPr>
          <a:lstStyle/>
          <a:p>
            <a:pPr algn="r"/>
            <a:r>
              <a:rPr lang="en-US" dirty="0"/>
              <a:t>(Braun, et al. 2006; Clarke 2012; </a:t>
            </a:r>
            <a:r>
              <a:rPr lang="en-US" dirty="0" err="1"/>
              <a:t>Ravela</a:t>
            </a:r>
            <a:r>
              <a:rPr lang="en-US" dirty="0"/>
              <a:t>, et al. 2009)</a:t>
            </a:r>
          </a:p>
        </p:txBody>
      </p:sp>
    </p:spTree>
    <p:extLst>
      <p:ext uri="{BB962C8B-B14F-4D97-AF65-F5344CB8AC3E}">
        <p14:creationId xmlns:p14="http://schemas.microsoft.com/office/powerpoint/2010/main" val="963190961"/>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0070C0"/>
      </a:hlink>
      <a:folHlink>
        <a:srgbClr val="8C8C8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Country xmlns="e75a9ecc-2866-4a0d-9585-52d9157563d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377EF96F20A7F4EA6ABB1B3759EC605" ma:contentTypeVersion="13" ma:contentTypeDescription="Create a new document." ma:contentTypeScope="" ma:versionID="66b9efe11fe62a40d612c812d11faa6a">
  <xsd:schema xmlns:xsd="http://www.w3.org/2001/XMLSchema" xmlns:xs="http://www.w3.org/2001/XMLSchema" xmlns:p="http://schemas.microsoft.com/office/2006/metadata/properties" xmlns:ns2="e75a9ecc-2866-4a0d-9585-52d9157563db" xmlns:ns3="a7db5255-73a5-4cb0-b494-1685d94d2d4e" targetNamespace="http://schemas.microsoft.com/office/2006/metadata/properties" ma:root="true" ma:fieldsID="756ff98304808a3772a85e3f914c9870" ns2:_="" ns3:_="">
    <xsd:import namespace="e75a9ecc-2866-4a0d-9585-52d9157563db"/>
    <xsd:import namespace="a7db5255-73a5-4cb0-b494-1685d94d2d4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OCR" minOccurs="0"/>
                <xsd:element ref="ns2:MediaServiceDateTaken" minOccurs="0"/>
                <xsd:element ref="ns2:MediaServiceLocation" minOccurs="0"/>
                <xsd:element ref="ns2:Country"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5a9ecc-2866-4a0d-9585-52d9157563d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MediaServiceLocation" ma:internalName="MediaServiceLocation" ma:readOnly="true">
      <xsd:simpleType>
        <xsd:restriction base="dms:Text"/>
      </xsd:simpleType>
    </xsd:element>
    <xsd:element name="Country" ma:index="18" nillable="true" ma:displayName="Country" ma:format="Dropdown" ma:internalName="Country">
      <xsd:simpleType>
        <xsd:restriction base="dms:Text">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7db5255-73a5-4cb0-b494-1685d94d2d4e"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4B790F5-3415-4F49-94EC-5574AD6AE69C}">
  <ds:schemaRefs>
    <ds:schemaRef ds:uri="http://schemas.microsoft.com/sharepoint/v3/contenttype/forms"/>
  </ds:schemaRefs>
</ds:datastoreItem>
</file>

<file path=customXml/itemProps2.xml><?xml version="1.0" encoding="utf-8"?>
<ds:datastoreItem xmlns:ds="http://schemas.openxmlformats.org/officeDocument/2006/customXml" ds:itemID="{46C90112-7704-443C-973B-AB246D80DCD9}">
  <ds:schemaRefs>
    <ds:schemaRef ds:uri="a7db5255-73a5-4cb0-b494-1685d94d2d4e"/>
    <ds:schemaRef ds:uri="http://purl.org/dc/dcmitype/"/>
    <ds:schemaRef ds:uri="http://schemas.microsoft.com/office/2006/documentManagement/types"/>
    <ds:schemaRef ds:uri="http://schemas.openxmlformats.org/package/2006/metadata/core-properties"/>
    <ds:schemaRef ds:uri="http://schemas.microsoft.com/office/2006/metadata/properties"/>
    <ds:schemaRef ds:uri="http://purl.org/dc/terms/"/>
    <ds:schemaRef ds:uri="http://purl.org/dc/elements/1.1/"/>
    <ds:schemaRef ds:uri="http://schemas.microsoft.com/office/infopath/2007/PartnerControls"/>
    <ds:schemaRef ds:uri="e75a9ecc-2866-4a0d-9585-52d9157563db"/>
    <ds:schemaRef ds:uri="http://www.w3.org/XML/1998/namespace"/>
  </ds:schemaRefs>
</ds:datastoreItem>
</file>

<file path=customXml/itemProps3.xml><?xml version="1.0" encoding="utf-8"?>
<ds:datastoreItem xmlns:ds="http://schemas.openxmlformats.org/officeDocument/2006/customXml" ds:itemID="{5AEA69FC-2D0A-44E0-95E1-C9CCD94C8B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75a9ecc-2866-4a0d-9585-52d9157563db"/>
    <ds:schemaRef ds:uri="a7db5255-73a5-4cb0-b494-1685d94d2d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3126</TotalTime>
  <Words>6620</Words>
  <Application>Microsoft Office PowerPoint</Application>
  <PresentationFormat>Widescreen</PresentationFormat>
  <Paragraphs>406</Paragraphs>
  <Slides>51</Slides>
  <Notes>50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51</vt:i4>
      </vt:variant>
    </vt:vector>
  </HeadingPairs>
  <TitlesOfParts>
    <vt:vector size="54" baseType="lpstr">
      <vt:lpstr>Arial</vt:lpstr>
      <vt:lpstr>Calibri</vt:lpstr>
      <vt:lpstr>Office Theme</vt:lpstr>
      <vt:lpstr>Stakeholder briefing</vt:lpstr>
      <vt:lpstr>Presentation outline</vt:lpstr>
      <vt:lpstr>Introduction of participants</vt:lpstr>
      <vt:lpstr>Introduction of participants</vt:lpstr>
      <vt:lpstr>Purpose of ANLAS</vt:lpstr>
      <vt:lpstr>What is ANLAS?</vt:lpstr>
      <vt:lpstr>Purpose of ANLAS in &lt;country name&gt;</vt:lpstr>
      <vt:lpstr>The ANLAS model</vt:lpstr>
      <vt:lpstr>What is a learning assessment system?</vt:lpstr>
      <vt:lpstr>Quality of an assessment system</vt:lpstr>
      <vt:lpstr>Focus of ANLAS</vt:lpstr>
      <vt:lpstr>The ANLAS model</vt:lpstr>
      <vt:lpstr>What are 21st century skills?</vt:lpstr>
      <vt:lpstr>Demonstration of knowledge and  21st century skills</vt:lpstr>
      <vt:lpstr>The ANLAS dimensions</vt:lpstr>
      <vt:lpstr>Dimension 1:  Context of the assessment system</vt:lpstr>
      <vt:lpstr>Dimension 2:  Quality of assessment programs</vt:lpstr>
      <vt:lpstr>Large-scale assessments</vt:lpstr>
      <vt:lpstr>Examinations</vt:lpstr>
      <vt:lpstr>Classroom assessments</vt:lpstr>
      <vt:lpstr>Classroom assessment</vt:lpstr>
      <vt:lpstr>Analyzing the quality of assessment programs </vt:lpstr>
      <vt:lpstr>Dimension 2A: Quality of  large-scale assessment and examination</vt:lpstr>
      <vt:lpstr>Dimension 2A: Quality of large-scale assessment and examination</vt:lpstr>
      <vt:lpstr>Dimension 2B:  Quality of classroom assessment</vt:lpstr>
      <vt:lpstr>Dimension 2B:  Quality of classroom assessment</vt:lpstr>
      <vt:lpstr>Dimension 3: Coherence of the assessment system</vt:lpstr>
      <vt:lpstr>ANLAS  processes &amp; tools</vt:lpstr>
      <vt:lpstr>How is ANLAS implemented?</vt:lpstr>
      <vt:lpstr>ANLAS manual and tools</vt:lpstr>
      <vt:lpstr>Three main phases of ANLAS</vt:lpstr>
      <vt:lpstr>PowerPoint Presentation</vt:lpstr>
      <vt:lpstr>ANLAS in the broader education sector planning process</vt:lpstr>
      <vt:lpstr>ANLAS national team</vt:lpstr>
      <vt:lpstr>ANLAS steering committee </vt:lpstr>
      <vt:lpstr>Assessment programs included</vt:lpstr>
      <vt:lpstr>Stakeholder groups to be consulted</vt:lpstr>
      <vt:lpstr>PowerPoint Presentation</vt:lpstr>
      <vt:lpstr>Important to consider</vt:lpstr>
      <vt:lpstr>Describing each ANLAS dimension</vt:lpstr>
      <vt:lpstr>Analytical tables: Description</vt:lpstr>
      <vt:lpstr>Conducting stakeholder consultations (1)</vt:lpstr>
      <vt:lpstr>Conducting stakeholder consultations (2)</vt:lpstr>
      <vt:lpstr>Consolidating information from multiple stakeholder consultations (1)</vt:lpstr>
      <vt:lpstr>Synthesis</vt:lpstr>
      <vt:lpstr>Stakeholder involvement: A key to the success of ANLAS</vt:lpstr>
      <vt:lpstr>PowerPoint Presentation</vt:lpstr>
      <vt:lpstr>Timeframe for ANLAS</vt:lpstr>
      <vt:lpstr>Questions &amp; discussion</vt:lpstr>
      <vt:lpstr>Thank you for your contribution</vt:lpstr>
      <vt:lpstr>References</vt:lpstr>
    </vt:vector>
  </TitlesOfParts>
  <Company>ACER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Denahy, Amy</dc:creator>
  <cp:lastModifiedBy>Ramya Vivekanandan</cp:lastModifiedBy>
  <cp:revision>350</cp:revision>
  <dcterms:created xsi:type="dcterms:W3CDTF">2018-07-11T05:15:13Z</dcterms:created>
  <dcterms:modified xsi:type="dcterms:W3CDTF">2019-10-24T17:57:56Z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0x010100E377EF96F20A7F4EA6ABB1B3759EC605</vt:lpwstr>
  </property>
</Properties>
</file>